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notesMasterIdLst>
    <p:notesMasterId r:id="rId37"/>
  </p:notesMasterIdLst>
  <p:handoutMasterIdLst>
    <p:handoutMasterId r:id="rId38"/>
  </p:handoutMasterIdLst>
  <p:sldIdLst>
    <p:sldId id="440" r:id="rId2"/>
    <p:sldId id="256" r:id="rId3"/>
    <p:sldId id="375" r:id="rId4"/>
    <p:sldId id="387" r:id="rId5"/>
    <p:sldId id="376" r:id="rId6"/>
    <p:sldId id="257" r:id="rId7"/>
    <p:sldId id="351" r:id="rId8"/>
    <p:sldId id="389" r:id="rId9"/>
    <p:sldId id="398" r:id="rId10"/>
    <p:sldId id="377" r:id="rId11"/>
    <p:sldId id="390" r:id="rId12"/>
    <p:sldId id="359" r:id="rId13"/>
    <p:sldId id="391" r:id="rId14"/>
    <p:sldId id="378" r:id="rId15"/>
    <p:sldId id="362" r:id="rId16"/>
    <p:sldId id="392" r:id="rId17"/>
    <p:sldId id="360" r:id="rId18"/>
    <p:sldId id="393" r:id="rId19"/>
    <p:sldId id="363" r:id="rId20"/>
    <p:sldId id="364" r:id="rId21"/>
    <p:sldId id="365" r:id="rId22"/>
    <p:sldId id="394" r:id="rId23"/>
    <p:sldId id="366" r:id="rId24"/>
    <p:sldId id="367" r:id="rId25"/>
    <p:sldId id="368" r:id="rId26"/>
    <p:sldId id="395" r:id="rId27"/>
    <p:sldId id="372" r:id="rId28"/>
    <p:sldId id="396" r:id="rId29"/>
    <p:sldId id="373" r:id="rId30"/>
    <p:sldId id="379" r:id="rId31"/>
    <p:sldId id="383" r:id="rId32"/>
    <p:sldId id="384" r:id="rId33"/>
    <p:sldId id="385" r:id="rId34"/>
    <p:sldId id="397" r:id="rId35"/>
    <p:sldId id="441" r:id="rId3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chemeClr val="tx1"/>
    </p:penClr>
  </p:showPr>
  <p:clrMru>
    <a:srgbClr val="FF0000"/>
    <a:srgbClr val="FF9933"/>
    <a:srgbClr val="FF00FF"/>
    <a:srgbClr val="FF33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14" autoAdjust="0"/>
    <p:restoredTop sz="94660"/>
  </p:normalViewPr>
  <p:slideViewPr>
    <p:cSldViewPr>
      <p:cViewPr>
        <p:scale>
          <a:sx n="44" d="100"/>
          <a:sy n="44" d="100"/>
        </p:scale>
        <p:origin x="-1746"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4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CO"/>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16238D3-01BA-4C4A-B47F-22D63BFD826D}" type="datetimeFigureOut">
              <a:rPr lang="es-CO"/>
              <a:pPr>
                <a:defRPr/>
              </a:pPr>
              <a:t>09/07/2013</a:t>
            </a:fld>
            <a:endParaRPr lang="es-CO"/>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CO"/>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6A6E594C-95C1-477C-83CC-16CE4F9545F1}" type="slidenum">
              <a:rPr lang="es-CO"/>
              <a:pPr>
                <a:defRPr/>
              </a:pPr>
              <a:t>‹Nº›</a:t>
            </a:fld>
            <a:endParaRPr lang="es-C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1249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809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49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249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1249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F7DDE9E-D4E6-4B32-9075-CD5BBEB2FADF}"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pPr>
              <a:defRPr/>
            </a:pPr>
            <a:endParaRPr lang="es-ES"/>
          </a:p>
        </p:txBody>
      </p:sp>
      <p:sp>
        <p:nvSpPr>
          <p:cNvPr id="2" name="1 Marcador de pie de página"/>
          <p:cNvSpPr>
            <a:spLocks noGrp="1"/>
          </p:cNvSpPr>
          <p:nvPr>
            <p:ph type="ftr" sz="quarter" idx="11"/>
          </p:nvPr>
        </p:nvSpPr>
        <p:spPr/>
        <p:txBody>
          <a:bodyPr/>
          <a:lstStyle/>
          <a:p>
            <a:pPr>
              <a:defRPr/>
            </a:pPr>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pPr>
              <a:defRPr/>
            </a:pPr>
            <a:fld id="{90AF7F76-FE9D-434B-BF60-B307AF53D525}"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10BD2DCA-D3BE-418C-B9B3-91B78045C620}"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3C6F3A60-337E-49F0-8878-5EBF91B88608}"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228600"/>
            <a:ext cx="7772400" cy="1219200"/>
          </a:xfrm>
        </p:spPr>
        <p:txBody>
          <a:bodyPr/>
          <a:lstStyle/>
          <a:p>
            <a:r>
              <a:rPr lang="es-ES" smtClean="0"/>
              <a:t>Haga clic para modificar el estilo de título del patrón</a:t>
            </a:r>
            <a:endParaRPr lang="es-CO"/>
          </a:p>
        </p:txBody>
      </p:sp>
      <p:sp>
        <p:nvSpPr>
          <p:cNvPr id="3" name="2 Marcador de tabla"/>
          <p:cNvSpPr>
            <a:spLocks noGrp="1"/>
          </p:cNvSpPr>
          <p:nvPr>
            <p:ph type="tbl" idx="1"/>
          </p:nvPr>
        </p:nvSpPr>
        <p:spPr>
          <a:xfrm>
            <a:off x="685800" y="1641475"/>
            <a:ext cx="7772400" cy="4454525"/>
          </a:xfrm>
        </p:spPr>
        <p:txBody>
          <a:bodyPr/>
          <a:lstStyle/>
          <a:p>
            <a:pPr lvl="0"/>
            <a:endParaRPr lang="es-CO"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1ECB0E21-7748-4C41-B55A-FC0B553FE213}" type="slidenum">
              <a:rPr lang="es-ES"/>
              <a:pPr>
                <a:defRPr/>
              </a:pPr>
              <a:t>‹Nº›</a:t>
            </a:fld>
            <a:endParaRPr lang="es-E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228600"/>
            <a:ext cx="7772400" cy="5867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3" name="Rectangle 8"/>
          <p:cNvSpPr>
            <a:spLocks noGrp="1" noChangeArrowheads="1"/>
          </p:cNvSpPr>
          <p:nvPr>
            <p:ph type="dt" sz="half" idx="10"/>
          </p:nvPr>
        </p:nvSpPr>
        <p:spPr>
          <a:ln/>
        </p:spPr>
        <p:txBody>
          <a:bodyPr/>
          <a:lstStyle>
            <a:lvl1pPr>
              <a:defRPr/>
            </a:lvl1pPr>
          </a:lstStyle>
          <a:p>
            <a:pPr>
              <a:defRPr/>
            </a:pPr>
            <a:endParaRPr lang="es-ES"/>
          </a:p>
        </p:txBody>
      </p:sp>
      <p:sp>
        <p:nvSpPr>
          <p:cNvPr id="4" name="Rectangle 9"/>
          <p:cNvSpPr>
            <a:spLocks noGrp="1" noChangeArrowheads="1"/>
          </p:cNvSpPr>
          <p:nvPr>
            <p:ph type="ftr" sz="quarter" idx="11"/>
          </p:nvPr>
        </p:nvSpPr>
        <p:spPr>
          <a:ln/>
        </p:spPr>
        <p:txBody>
          <a:bodyPr/>
          <a:lstStyle>
            <a:lvl1pPr>
              <a:defRPr/>
            </a:lvl1pPr>
          </a:lstStyle>
          <a:p>
            <a:pPr>
              <a:defRPr/>
            </a:pPr>
            <a:endParaRPr lang="es-ES"/>
          </a:p>
        </p:txBody>
      </p:sp>
      <p:sp>
        <p:nvSpPr>
          <p:cNvPr id="5" name="Rectangle 10"/>
          <p:cNvSpPr>
            <a:spLocks noGrp="1" noChangeArrowheads="1"/>
          </p:cNvSpPr>
          <p:nvPr>
            <p:ph type="sldNum" sz="quarter" idx="12"/>
          </p:nvPr>
        </p:nvSpPr>
        <p:spPr>
          <a:ln/>
        </p:spPr>
        <p:txBody>
          <a:bodyPr/>
          <a:lstStyle>
            <a:lvl1pPr>
              <a:defRPr/>
            </a:lvl1pPr>
          </a:lstStyle>
          <a:p>
            <a:pPr>
              <a:defRPr/>
            </a:pPr>
            <a:fld id="{8492D514-F148-45CF-B177-037A9A4E7821}" type="slidenum">
              <a:rPr lang="es-ES"/>
              <a:pPr>
                <a:defRPr/>
              </a:pPr>
              <a:t>‹Nº›</a:t>
            </a:fld>
            <a:endParaRPr lang="es-ES"/>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228600"/>
            <a:ext cx="7772400" cy="1219200"/>
          </a:xfr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685800" y="1641475"/>
            <a:ext cx="3810000" cy="4454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41475"/>
            <a:ext cx="3810000" cy="4454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pPr>
              <a:defRPr/>
            </a:pPr>
            <a:fld id="{9F224BA3-62A7-48AF-A50A-3D61EB794A4D}" type="slidenum">
              <a:rPr lang="es-ES"/>
              <a:pPr>
                <a:defRPr/>
              </a:pPr>
              <a:t>‹Nº›</a:t>
            </a:fld>
            <a:endParaRPr lang="es-E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pPr>
              <a:defRPr/>
            </a:pPr>
            <a:endParaRPr lang="es-ES"/>
          </a:p>
        </p:txBody>
      </p:sp>
      <p:sp>
        <p:nvSpPr>
          <p:cNvPr id="19" name="18 Marcador de pie de página"/>
          <p:cNvSpPr>
            <a:spLocks noGrp="1"/>
          </p:cNvSpPr>
          <p:nvPr>
            <p:ph type="ftr" sz="quarter" idx="11"/>
          </p:nvPr>
        </p:nvSpPr>
        <p:spPr>
          <a:xfrm>
            <a:off x="3581400" y="76200"/>
            <a:ext cx="2895600" cy="288925"/>
          </a:xfrm>
        </p:spPr>
        <p:txBody>
          <a:bodyPr/>
          <a:lstStyle/>
          <a:p>
            <a:pPr>
              <a:defRPr/>
            </a:pPr>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pPr>
              <a:defRPr/>
            </a:pPr>
            <a:fld id="{5CB9DB5B-6133-40B2-84B0-BD6DFF10A1FE}"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pPr>
              <a:defRPr/>
            </a:pPr>
            <a:endParaRPr lang="es-ES"/>
          </a:p>
        </p:txBody>
      </p:sp>
      <p:sp>
        <p:nvSpPr>
          <p:cNvPr id="11" name="10 Marcador de pie de página"/>
          <p:cNvSpPr>
            <a:spLocks noGrp="1"/>
          </p:cNvSpPr>
          <p:nvPr>
            <p:ph type="ftr" sz="quarter" idx="11"/>
          </p:nvPr>
        </p:nvSpPr>
        <p:spPr/>
        <p:txBody>
          <a:bodyPr/>
          <a:lstStyle/>
          <a:p>
            <a:pPr>
              <a:defRPr/>
            </a:pPr>
            <a:endParaRPr lang="es-ES"/>
          </a:p>
        </p:txBody>
      </p:sp>
      <p:sp>
        <p:nvSpPr>
          <p:cNvPr id="16" name="15 Marcador de número de diapositiva"/>
          <p:cNvSpPr>
            <a:spLocks noGrp="1"/>
          </p:cNvSpPr>
          <p:nvPr>
            <p:ph type="sldNum" sz="quarter" idx="12"/>
          </p:nvPr>
        </p:nvSpPr>
        <p:spPr/>
        <p:txBody>
          <a:bodyPr/>
          <a:lstStyle/>
          <a:p>
            <a:pPr>
              <a:defRPr/>
            </a:pPr>
            <a:fld id="{FA56C7AF-02A7-4761-BDAD-0AFCB6C95225}" type="slidenum">
              <a:rPr lang="es-ES" smtClean="0"/>
              <a:pPr>
                <a:defRPr/>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pPr>
              <a:defRPr/>
            </a:pPr>
            <a:endParaRPr lang="es-ES"/>
          </a:p>
        </p:txBody>
      </p:sp>
      <p:sp>
        <p:nvSpPr>
          <p:cNvPr id="10" name="9 Marcador de pie de página"/>
          <p:cNvSpPr>
            <a:spLocks noGrp="1"/>
          </p:cNvSpPr>
          <p:nvPr>
            <p:ph type="ftr" sz="quarter" idx="11"/>
          </p:nvPr>
        </p:nvSpPr>
        <p:spPr/>
        <p:txBody>
          <a:bodyPr/>
          <a:lstStyle/>
          <a:p>
            <a:pPr>
              <a:defRPr/>
            </a:pPr>
            <a:endParaRPr lang="es-ES"/>
          </a:p>
        </p:txBody>
      </p:sp>
      <p:sp>
        <p:nvSpPr>
          <p:cNvPr id="31" name="30 Marcador de número de diapositiva"/>
          <p:cNvSpPr>
            <a:spLocks noGrp="1"/>
          </p:cNvSpPr>
          <p:nvPr>
            <p:ph type="sldNum" sz="quarter" idx="12"/>
          </p:nvPr>
        </p:nvSpPr>
        <p:spPr/>
        <p:txBody>
          <a:bodyPr/>
          <a:lstStyle/>
          <a:p>
            <a:pPr>
              <a:defRPr/>
            </a:pPr>
            <a:fld id="{FE3A1829-48C2-4BF5-9DA4-C7E02B32931D}"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pPr>
              <a:defRPr/>
            </a:pPr>
            <a:fld id="{2C6B79F1-B6A6-45DF-9DB7-56FF546C401C}" type="slidenum">
              <a:rPr lang="es-ES" smtClean="0"/>
              <a:pPr>
                <a:defRPr/>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pPr>
              <a:defRPr/>
            </a:pPr>
            <a:endParaRPr lang="es-ES"/>
          </a:p>
        </p:txBody>
      </p:sp>
      <p:sp>
        <p:nvSpPr>
          <p:cNvPr id="21" name="20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7976EA47-372C-4A86-8BB2-9487DCAACE96}"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pPr>
              <a:defRPr/>
            </a:pPr>
            <a:endParaRPr lang="es-ES"/>
          </a:p>
        </p:txBody>
      </p:sp>
      <p:sp>
        <p:nvSpPr>
          <p:cNvPr id="24" name="23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AD36358B-7BF4-4D85-9668-1AD4B1B510CA}"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pPr>
              <a:defRPr/>
            </a:pPr>
            <a:endParaRPr lang="es-ES"/>
          </a:p>
        </p:txBody>
      </p:sp>
      <p:sp>
        <p:nvSpPr>
          <p:cNvPr id="29" name="28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48AE9A3D-BB29-4B3F-BD04-9184F78A70E5}" type="slidenum">
              <a:rPr lang="es-ES" smtClean="0"/>
              <a:pPr>
                <a:defRPr/>
              </a:pPr>
              <a:t>‹Nº›</a:t>
            </a:fld>
            <a:endParaRPr lang="es-ES"/>
          </a:p>
        </p:txBody>
      </p:sp>
    </p:spTree>
  </p:cSld>
  <p:clrMapOvr>
    <a:masterClrMapping/>
  </p:clrMapOvr>
  <p:transition>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31" name="30 Marcador de número de diapositiva"/>
          <p:cNvSpPr>
            <a:spLocks noGrp="1"/>
          </p:cNvSpPr>
          <p:nvPr>
            <p:ph type="sldNum" sz="quarter" idx="12"/>
          </p:nvPr>
        </p:nvSpPr>
        <p:spPr/>
        <p:txBody>
          <a:bodyPr/>
          <a:lstStyle/>
          <a:p>
            <a:pPr>
              <a:defRPr/>
            </a:pPr>
            <a:fld id="{829531A1-98C9-4930-A9E1-7B2B59F8E9EB}" type="slidenum">
              <a:rPr lang="es-ES" smtClean="0"/>
              <a:pPr>
                <a:defRPr/>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transition>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56DF79D3-9E55-41DE-829C-6B52FF53CDE7}" type="slidenum">
              <a:rPr lang="es-ES" smtClean="0"/>
              <a:pPr>
                <a:defRPr/>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Lst>
  <p:transition>
    <p:random/>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EnzymepH.gi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Conferencias/Conf%20enzimas/Enzimas_%20Modo%20de%20acci&#243;n.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7.xml"/><Relationship Id="rId6" Type="http://schemas.openxmlformats.org/officeDocument/2006/relationships/image" Target="../media/image30.gif"/><Relationship Id="rId5" Type="http://schemas.openxmlformats.org/officeDocument/2006/relationships/image" Target="../media/image29.gif"/><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34.xml.rels><?xml version="1.0" encoding="UTF-8" standalone="yes"?>
<Relationships xmlns="http://schemas.openxmlformats.org/package/2006/relationships"><Relationship Id="rId3" Type="http://schemas.openxmlformats.org/officeDocument/2006/relationships/hyperlink" Target="libros/biochem/index.htm" TargetMode="External"/><Relationship Id="rId2" Type="http://schemas.openxmlformats.org/officeDocument/2006/relationships/hyperlink" Target="libros/Voet%20&amp;%20Voet/Biochemistry/INDICE%20ALFABETICO.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hyperlink" Target="catalisis.gif"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llage"/>
          <p:cNvPicPr>
            <a:picLocks noChangeAspect="1" noChangeArrowheads="1"/>
          </p:cNvPicPr>
          <p:nvPr/>
        </p:nvPicPr>
        <p:blipFill>
          <a:blip r:embed="rId2" cstate="print"/>
          <a:srcRect/>
          <a:stretch>
            <a:fillRect/>
          </a:stretch>
        </p:blipFill>
        <p:spPr bwMode="auto">
          <a:xfrm>
            <a:off x="2665413" y="0"/>
            <a:ext cx="3813175" cy="6858000"/>
          </a:xfrm>
          <a:prstGeom prst="rect">
            <a:avLst/>
          </a:prstGeom>
          <a:noFill/>
          <a:ln w="9525">
            <a:noFill/>
            <a:miter lim="800000"/>
            <a:headEnd/>
            <a:tailEnd/>
          </a:ln>
        </p:spPr>
      </p:pic>
      <p:sp>
        <p:nvSpPr>
          <p:cNvPr id="5" name="Rectangle 3"/>
          <p:cNvSpPr txBox="1">
            <a:spLocks noChangeArrowheads="1"/>
          </p:cNvSpPr>
          <p:nvPr/>
        </p:nvSpPr>
        <p:spPr>
          <a:xfrm>
            <a:off x="1000125" y="1571625"/>
            <a:ext cx="6532563" cy="1828800"/>
          </a:xfrm>
          <a:prstGeom prst="rect">
            <a:avLst/>
          </a:prstGeom>
        </p:spPr>
        <p:txBody>
          <a:bodyPr/>
          <a:lstStyle/>
          <a:p>
            <a:pPr marL="484632" algn="ctr" fontAlgn="auto">
              <a:spcAft>
                <a:spcPts val="0"/>
              </a:spcAft>
              <a:defRPr/>
            </a:pPr>
            <a:r>
              <a:rPr lang="es-ES" sz="4000" b="1" dirty="0" smtClean="0">
                <a:solidFill>
                  <a:schemeClr val="accent1">
                    <a:tint val="83000"/>
                    <a:satMod val="150000"/>
                  </a:schemeClr>
                </a:solidFill>
                <a:effectLst>
                  <a:outerShdw blurRad="38100" dist="38100" dir="2700000" algn="tl">
                    <a:srgbClr val="000000">
                      <a:alpha val="43137"/>
                    </a:srgbClr>
                  </a:outerShdw>
                </a:effectLst>
                <a:latin typeface="+mj-lt"/>
                <a:ea typeface="+mj-ea"/>
                <a:cs typeface="+mj-cs"/>
              </a:rPr>
              <a:t>BIOQUÍMICA</a:t>
            </a:r>
            <a:endParaRPr lang="es-ES" sz="4000" b="1" dirty="0">
              <a:solidFill>
                <a:schemeClr val="accent1">
                  <a:tint val="83000"/>
                  <a:satMod val="150000"/>
                </a:schemeClr>
              </a:solidFill>
              <a:effectLst>
                <a:outerShdw blurRad="38100" dist="38100" dir="2700000" algn="tl">
                  <a:srgbClr val="000000">
                    <a:alpha val="43137"/>
                  </a:srgbClr>
                </a:outerShdw>
              </a:effectLst>
              <a:latin typeface="+mj-lt"/>
              <a:ea typeface="+mj-ea"/>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title"/>
          </p:nvPr>
        </p:nvSpPr>
        <p:spPr/>
        <p:txBody>
          <a:bodyPr>
            <a:normAutofit fontScale="90000"/>
          </a:bodyPr>
          <a:lstStyle/>
          <a:p>
            <a:pPr algn="l" eaLnBrk="1" hangingPunct="1">
              <a:buFontTx/>
              <a:buChar char="•"/>
              <a:defRPr/>
            </a:pPr>
            <a:r>
              <a:rPr lang="es-ES" sz="2400" b="1" smtClean="0"/>
              <a:t/>
            </a:r>
            <a:br>
              <a:rPr lang="es-ES" sz="2400" b="1" smtClean="0"/>
            </a:br>
            <a:r>
              <a:rPr lang="es-ES" sz="2400" b="1" smtClean="0"/>
              <a:t/>
            </a:r>
            <a:br>
              <a:rPr lang="es-ES" sz="2400" b="1" smtClean="0"/>
            </a:br>
            <a:r>
              <a:rPr lang="es-ES" sz="2400" b="1" smtClean="0"/>
              <a:t/>
            </a:r>
            <a:br>
              <a:rPr lang="es-ES" sz="2400" b="1" smtClean="0"/>
            </a:br>
            <a:endParaRPr lang="es-ES" smtClean="0"/>
          </a:p>
        </p:txBody>
      </p:sp>
      <p:sp>
        <p:nvSpPr>
          <p:cNvPr id="171016" name="Rectangle 8"/>
          <p:cNvSpPr>
            <a:spLocks noGrp="1" noChangeArrowheads="1"/>
          </p:cNvSpPr>
          <p:nvPr>
            <p:ph idx="1"/>
          </p:nvPr>
        </p:nvSpPr>
        <p:spPr>
          <a:xfrm>
            <a:off x="428625" y="1341438"/>
            <a:ext cx="8247831" cy="2374900"/>
          </a:xfrm>
        </p:spPr>
        <p:txBody>
          <a:bodyPr/>
          <a:lstStyle/>
          <a:p>
            <a:pPr algn="just" eaLnBrk="1" hangingPunct="1">
              <a:lnSpc>
                <a:spcPct val="150000"/>
              </a:lnSpc>
              <a:buFont typeface="Wingdings" pitchFamily="2" charset="2"/>
              <a:buNone/>
              <a:defRPr/>
            </a:pPr>
            <a:r>
              <a:rPr lang="es-ES" sz="2400" dirty="0" smtClean="0">
                <a:solidFill>
                  <a:schemeClr val="tx1"/>
                </a:solidFill>
                <a:effectLst/>
                <a:latin typeface="+mj-lt"/>
              </a:rPr>
              <a:t>    Las propiedades de las enzimas que las distinguen del resto de los catalizadores no </a:t>
            </a:r>
            <a:r>
              <a:rPr lang="es-ES" sz="2400" dirty="0" err="1" smtClean="0">
                <a:solidFill>
                  <a:schemeClr val="tx1"/>
                </a:solidFill>
                <a:effectLst/>
                <a:latin typeface="+mj-lt"/>
              </a:rPr>
              <a:t>protéicos</a:t>
            </a:r>
            <a:r>
              <a:rPr lang="es-ES" sz="2400" dirty="0" smtClean="0">
                <a:solidFill>
                  <a:schemeClr val="tx1"/>
                </a:solidFill>
                <a:effectLst/>
                <a:latin typeface="+mj-lt"/>
              </a:rPr>
              <a:t> son:</a:t>
            </a:r>
            <a:endParaRPr lang="es-ES" dirty="0" smtClean="0">
              <a:effectLst/>
            </a:endParaRPr>
          </a:p>
          <a:p>
            <a:pPr algn="just" eaLnBrk="1" hangingPunct="1">
              <a:lnSpc>
                <a:spcPct val="150000"/>
              </a:lnSpc>
              <a:defRPr/>
            </a:pPr>
            <a:endParaRPr lang="es-ES" dirty="0" smtClean="0"/>
          </a:p>
        </p:txBody>
      </p:sp>
      <p:sp>
        <p:nvSpPr>
          <p:cNvPr id="12292" name="Text Box 4"/>
          <p:cNvSpPr txBox="1">
            <a:spLocks noChangeArrowheads="1"/>
          </p:cNvSpPr>
          <p:nvPr/>
        </p:nvSpPr>
        <p:spPr bwMode="auto">
          <a:xfrm>
            <a:off x="381000" y="762000"/>
            <a:ext cx="8534400" cy="366713"/>
          </a:xfrm>
          <a:prstGeom prst="rect">
            <a:avLst/>
          </a:prstGeom>
          <a:noFill/>
          <a:ln w="12700" cap="sq">
            <a:noFill/>
            <a:miter lim="800000"/>
            <a:headEnd type="none" w="sm" len="sm"/>
            <a:tailEnd type="none" w="sm" len="sm"/>
          </a:ln>
        </p:spPr>
        <p:txBody>
          <a:bodyPr>
            <a:spAutoFit/>
          </a:bodyPr>
          <a:lstStyle/>
          <a:p>
            <a:pPr>
              <a:spcBef>
                <a:spcPct val="50000"/>
              </a:spcBef>
            </a:pPr>
            <a:endParaRPr lang="es-CO"/>
          </a:p>
        </p:txBody>
      </p:sp>
      <p:sp>
        <p:nvSpPr>
          <p:cNvPr id="12293" name="Rectangle 6"/>
          <p:cNvSpPr>
            <a:spLocks noChangeArrowheads="1"/>
          </p:cNvSpPr>
          <p:nvPr/>
        </p:nvSpPr>
        <p:spPr bwMode="auto">
          <a:xfrm>
            <a:off x="304800" y="381000"/>
            <a:ext cx="8458200" cy="519113"/>
          </a:xfrm>
          <a:prstGeom prst="rect">
            <a:avLst/>
          </a:prstGeom>
          <a:noFill/>
          <a:ln w="12700" cap="sq">
            <a:noFill/>
            <a:miter lim="800000"/>
            <a:headEnd type="none" w="sm" len="sm"/>
            <a:tailEnd type="none" w="sm" len="sm"/>
          </a:ln>
        </p:spPr>
        <p:txBody>
          <a:bodyPr>
            <a:spAutoFit/>
          </a:bodyPr>
          <a:lstStyle/>
          <a:p>
            <a:pPr algn="ctr"/>
            <a:r>
              <a:rPr lang="es-ES" sz="2800" b="1"/>
              <a:t>PROPIEDADES DE LOS ENZIMAS.</a:t>
            </a:r>
            <a:endParaRPr lang="es-ES" sz="3200"/>
          </a:p>
        </p:txBody>
      </p:sp>
      <p:sp>
        <p:nvSpPr>
          <p:cNvPr id="171017" name="Text Box 9"/>
          <p:cNvSpPr txBox="1">
            <a:spLocks noChangeArrowheads="1"/>
          </p:cNvSpPr>
          <p:nvPr/>
        </p:nvSpPr>
        <p:spPr bwMode="auto">
          <a:xfrm>
            <a:off x="683568" y="2665388"/>
            <a:ext cx="7848600" cy="2585323"/>
          </a:xfrm>
          <a:prstGeom prst="rect">
            <a:avLst/>
          </a:prstGeom>
          <a:noFill/>
          <a:ln w="12700" cap="sq">
            <a:noFill/>
            <a:miter lim="800000"/>
            <a:headEnd type="none" w="sm" len="sm"/>
            <a:tailEnd type="none" w="sm" len="sm"/>
          </a:ln>
        </p:spPr>
        <p:txBody>
          <a:bodyPr>
            <a:spAutoFit/>
          </a:bodyPr>
          <a:lstStyle/>
          <a:p>
            <a:pPr>
              <a:lnSpc>
                <a:spcPct val="150000"/>
              </a:lnSpc>
              <a:buFontTx/>
              <a:buChar char="•"/>
            </a:pPr>
            <a:r>
              <a:rPr lang="es-ES" sz="2400" dirty="0">
                <a:latin typeface="+mj-lt"/>
              </a:rPr>
              <a:t>Eficiencia catalítica</a:t>
            </a:r>
          </a:p>
          <a:p>
            <a:pPr>
              <a:lnSpc>
                <a:spcPct val="150000"/>
              </a:lnSpc>
              <a:buFontTx/>
              <a:buChar char="•"/>
            </a:pPr>
            <a:r>
              <a:rPr lang="es-ES" sz="2400" dirty="0" smtClean="0">
                <a:latin typeface="+mj-lt"/>
              </a:rPr>
              <a:t>Reversibilidad</a:t>
            </a:r>
            <a:endParaRPr lang="es-ES" sz="2400" dirty="0">
              <a:latin typeface="+mj-lt"/>
            </a:endParaRPr>
          </a:p>
          <a:p>
            <a:pPr>
              <a:lnSpc>
                <a:spcPct val="150000"/>
              </a:lnSpc>
              <a:buFontTx/>
              <a:buChar char="•"/>
            </a:pPr>
            <a:r>
              <a:rPr lang="es-ES" sz="2400" dirty="0">
                <a:latin typeface="+mj-lt"/>
              </a:rPr>
              <a:t>Especificidad.</a:t>
            </a:r>
          </a:p>
          <a:p>
            <a:pPr>
              <a:spcBef>
                <a:spcPct val="50000"/>
              </a:spcBef>
              <a:buFontTx/>
              <a:buChar char="•"/>
            </a:pPr>
            <a:endParaRPr lang="es-ES" sz="3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1017">
                                            <p:txEl>
                                              <p:pRg st="0" end="0"/>
                                            </p:txEl>
                                          </p:spTgt>
                                        </p:tgtEl>
                                        <p:attrNameLst>
                                          <p:attrName>style.visibility</p:attrName>
                                        </p:attrNameLst>
                                      </p:cBhvr>
                                      <p:to>
                                        <p:strVal val="visible"/>
                                      </p:to>
                                    </p:set>
                                    <p:anim calcmode="lin" valueType="num">
                                      <p:cBhvr additive="base">
                                        <p:cTn id="7" dur="500" fill="hold"/>
                                        <p:tgtEl>
                                          <p:spTgt spid="1710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10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1017">
                                            <p:txEl>
                                              <p:pRg st="1" end="1"/>
                                            </p:txEl>
                                          </p:spTgt>
                                        </p:tgtEl>
                                        <p:attrNameLst>
                                          <p:attrName>style.visibility</p:attrName>
                                        </p:attrNameLst>
                                      </p:cBhvr>
                                      <p:to>
                                        <p:strVal val="visible"/>
                                      </p:to>
                                    </p:set>
                                    <p:anim calcmode="lin" valueType="num">
                                      <p:cBhvr additive="base">
                                        <p:cTn id="13" dur="500" fill="hold"/>
                                        <p:tgtEl>
                                          <p:spTgt spid="17101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10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1017">
                                            <p:txEl>
                                              <p:pRg st="2" end="2"/>
                                            </p:txEl>
                                          </p:spTgt>
                                        </p:tgtEl>
                                        <p:attrNameLst>
                                          <p:attrName>style.visibility</p:attrName>
                                        </p:attrNameLst>
                                      </p:cBhvr>
                                      <p:to>
                                        <p:strVal val="visible"/>
                                      </p:to>
                                    </p:set>
                                    <p:anim calcmode="lin" valueType="num">
                                      <p:cBhvr additive="base">
                                        <p:cTn id="19" dur="500" fill="hold"/>
                                        <p:tgtEl>
                                          <p:spTgt spid="17101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101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60648"/>
            <a:ext cx="8686800" cy="838200"/>
          </a:xfrm>
        </p:spPr>
        <p:txBody>
          <a:bodyPr/>
          <a:lstStyle/>
          <a:p>
            <a:pPr eaLnBrk="1" hangingPunct="1"/>
            <a:r>
              <a:rPr lang="es-ES" sz="2000" b="1" dirty="0" smtClean="0">
                <a:effectLst/>
              </a:rPr>
              <a:t>FACTORES QUE INFLUYEN </a:t>
            </a:r>
            <a:r>
              <a:rPr lang="es-ES" sz="2400" b="1" dirty="0" smtClean="0">
                <a:solidFill>
                  <a:schemeClr val="tx1"/>
                </a:solidFill>
                <a:effectLst/>
              </a:rPr>
              <a:t>SOBRE</a:t>
            </a:r>
            <a:r>
              <a:rPr lang="es-ES" sz="2000" b="1" dirty="0" smtClean="0">
                <a:effectLst/>
              </a:rPr>
              <a:t> LA ACTIVIDAD ENZIMATICA</a:t>
            </a:r>
          </a:p>
        </p:txBody>
      </p:sp>
      <p:sp>
        <p:nvSpPr>
          <p:cNvPr id="13315" name="Text Box 4"/>
          <p:cNvSpPr>
            <a:spLocks noGrp="1" noChangeArrowheads="1"/>
          </p:cNvSpPr>
          <p:nvPr>
            <p:ph idx="1"/>
          </p:nvPr>
        </p:nvSpPr>
        <p:spPr>
          <a:noFill/>
        </p:spPr>
        <p:txBody>
          <a:bodyPr/>
          <a:lstStyle/>
          <a:p>
            <a:pPr algn="just" eaLnBrk="1" hangingPunct="1"/>
            <a:endParaRPr lang="es-ES" sz="2400" dirty="0" smtClean="0">
              <a:solidFill>
                <a:schemeClr val="tx1"/>
              </a:solidFill>
              <a:effectLst/>
              <a:latin typeface="+mj-lt"/>
            </a:endParaRPr>
          </a:p>
          <a:p>
            <a:pPr algn="just" eaLnBrk="1" hangingPunct="1">
              <a:buFont typeface="Wingdings" pitchFamily="2" charset="2"/>
              <a:buNone/>
            </a:pPr>
            <a:r>
              <a:rPr lang="es-ES" sz="2400" dirty="0" smtClean="0">
                <a:solidFill>
                  <a:schemeClr val="tx1"/>
                </a:solidFill>
                <a:effectLst/>
                <a:latin typeface="+mj-lt"/>
              </a:rPr>
              <a:t>    Los factores que influyen de manera más directa sobre la actividad de un enzima son: </a:t>
            </a:r>
          </a:p>
          <a:p>
            <a:pPr algn="just" eaLnBrk="1" hangingPunct="1"/>
            <a:r>
              <a:rPr lang="es-ES" sz="2400" dirty="0" smtClean="0">
                <a:solidFill>
                  <a:schemeClr val="tx1"/>
                </a:solidFill>
                <a:effectLst/>
                <a:latin typeface="+mj-lt"/>
                <a:hlinkClick r:id="" action="ppaction://noaction"/>
              </a:rPr>
              <a:t>pH </a:t>
            </a:r>
            <a:endParaRPr lang="es-ES" sz="2400" dirty="0" smtClean="0">
              <a:solidFill>
                <a:schemeClr val="tx1"/>
              </a:solidFill>
              <a:effectLst/>
              <a:latin typeface="+mj-lt"/>
            </a:endParaRPr>
          </a:p>
          <a:p>
            <a:pPr algn="just" eaLnBrk="1" hangingPunct="1"/>
            <a:r>
              <a:rPr lang="es-ES" sz="2400" dirty="0" smtClean="0">
                <a:solidFill>
                  <a:schemeClr val="tx1"/>
                </a:solidFill>
                <a:effectLst/>
                <a:latin typeface="+mj-lt"/>
                <a:hlinkClick r:id="" action="ppaction://noaction"/>
              </a:rPr>
              <a:t>temperatura </a:t>
            </a:r>
            <a:endParaRPr lang="es-ES" sz="2400" dirty="0" smtClean="0">
              <a:solidFill>
                <a:schemeClr val="tx1"/>
              </a:solidFill>
              <a:effectLst/>
              <a:latin typeface="+mj-lt"/>
            </a:endParaRPr>
          </a:p>
          <a:p>
            <a:pPr algn="just" eaLnBrk="1" hangingPunct="1"/>
            <a:r>
              <a:rPr lang="es-ES" sz="2400" dirty="0" err="1" smtClean="0">
                <a:solidFill>
                  <a:schemeClr val="tx1"/>
                </a:solidFill>
                <a:effectLst/>
                <a:latin typeface="+mj-lt"/>
                <a:hlinkClick r:id="" action="ppaction://noaction"/>
              </a:rPr>
              <a:t>cofactores</a:t>
            </a:r>
            <a:r>
              <a:rPr lang="es-ES" sz="2400" dirty="0" smtClean="0">
                <a:solidFill>
                  <a:schemeClr val="tx1"/>
                </a:solidFill>
                <a:effectLst/>
                <a:latin typeface="+mj-lt"/>
                <a:hlinkClick r:id="" action="ppaction://noaction"/>
              </a:rPr>
              <a:t> </a:t>
            </a:r>
            <a:endParaRPr lang="es-ES" sz="2400" dirty="0" smtClean="0">
              <a:solidFill>
                <a:schemeClr val="tx1"/>
              </a:solidFill>
              <a:effectLst/>
              <a:latin typeface="+mj-lt"/>
            </a:endParaRPr>
          </a:p>
          <a:p>
            <a:pPr algn="just" eaLnBrk="1" hangingPunct="1">
              <a:spcBef>
                <a:spcPct val="50000"/>
              </a:spcBef>
              <a:buClrTx/>
              <a:buSzTx/>
              <a:buFontTx/>
              <a:buNone/>
            </a:pPr>
            <a:endParaRPr lang="es-ES" sz="2400" dirty="0" smtClean="0">
              <a:solidFill>
                <a:schemeClr val="tx1"/>
              </a:solidFill>
              <a:effectLst/>
              <a:latin typeface="+mj-lt"/>
            </a:endParaRP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827584" y="332656"/>
            <a:ext cx="7956376" cy="747936"/>
          </a:xfrm>
        </p:spPr>
        <p:txBody>
          <a:bodyPr>
            <a:noAutofit/>
          </a:bodyPr>
          <a:lstStyle/>
          <a:p>
            <a:pPr eaLnBrk="1" hangingPunct="1">
              <a:defRPr/>
            </a:pPr>
            <a:r>
              <a:rPr lang="es-ES" sz="2400" b="1" dirty="0" smtClean="0">
                <a:solidFill>
                  <a:schemeClr val="tx1"/>
                </a:solidFill>
              </a:rPr>
              <a:t>EFECTO DEL pH SOBRE LA ACTIVIDAD ENZIMÁTICA </a:t>
            </a:r>
            <a:br>
              <a:rPr lang="es-ES" sz="2400" b="1" dirty="0" smtClean="0">
                <a:solidFill>
                  <a:schemeClr val="tx1"/>
                </a:solidFill>
              </a:rPr>
            </a:br>
            <a:endParaRPr lang="es-ES" sz="2400" b="1" dirty="0" smtClean="0">
              <a:solidFill>
                <a:schemeClr val="tx1"/>
              </a:solidFill>
            </a:endParaRPr>
          </a:p>
        </p:txBody>
      </p:sp>
      <p:sp>
        <p:nvSpPr>
          <p:cNvPr id="150536" name="Rectangle 8"/>
          <p:cNvSpPr>
            <a:spLocks noChangeArrowheads="1"/>
          </p:cNvSpPr>
          <p:nvPr/>
        </p:nvSpPr>
        <p:spPr bwMode="auto">
          <a:xfrm>
            <a:off x="323528" y="1123950"/>
            <a:ext cx="8591872" cy="2590800"/>
          </a:xfrm>
          <a:prstGeom prst="rect">
            <a:avLst/>
          </a:prstGeom>
          <a:noFill/>
          <a:ln w="12700" cap="sq">
            <a:noFill/>
            <a:miter lim="800000"/>
            <a:headEnd type="none" w="sm" len="sm"/>
            <a:tailEnd type="none" w="sm" len="sm"/>
          </a:ln>
        </p:spPr>
        <p:txBody>
          <a:bodyPr anchor="ctr"/>
          <a:lstStyle/>
          <a:p>
            <a:pPr algn="just">
              <a:buClr>
                <a:srgbClr val="FF9933"/>
              </a:buClr>
              <a:buSzPct val="130000"/>
              <a:buFont typeface="Wingdings" pitchFamily="2" charset="2"/>
              <a:buChar char="q"/>
            </a:pPr>
            <a:endParaRPr lang="es-ES" sz="2400" dirty="0" smtClean="0">
              <a:latin typeface="+mj-lt"/>
            </a:endParaRPr>
          </a:p>
          <a:p>
            <a:pPr algn="just">
              <a:buClr>
                <a:srgbClr val="FF9933"/>
              </a:buClr>
              <a:buSzPct val="130000"/>
              <a:buFont typeface="Wingdings" pitchFamily="2" charset="2"/>
              <a:buChar char="q"/>
            </a:pPr>
            <a:r>
              <a:rPr lang="es-ES" sz="2400" dirty="0" smtClean="0">
                <a:latin typeface="+mj-lt"/>
              </a:rPr>
              <a:t>Los </a:t>
            </a:r>
            <a:r>
              <a:rPr lang="es-ES" sz="2400" dirty="0">
                <a:latin typeface="+mj-lt"/>
              </a:rPr>
              <a:t>enzimas poseen grupos químicos ionizables (carboxilos -COOH; amino -NH</a:t>
            </a:r>
            <a:r>
              <a:rPr lang="es-ES" sz="2400" baseline="-30000" dirty="0">
                <a:latin typeface="+mj-lt"/>
              </a:rPr>
              <a:t>2</a:t>
            </a:r>
            <a:r>
              <a:rPr lang="es-ES" sz="2400" dirty="0">
                <a:latin typeface="+mj-lt"/>
              </a:rPr>
              <a:t>; </a:t>
            </a:r>
            <a:r>
              <a:rPr lang="es-ES" sz="2400" dirty="0" err="1">
                <a:latin typeface="+mj-lt"/>
              </a:rPr>
              <a:t>tiol</a:t>
            </a:r>
            <a:r>
              <a:rPr lang="es-ES" sz="2400" dirty="0">
                <a:latin typeface="+mj-lt"/>
              </a:rPr>
              <a:t> -SH; </a:t>
            </a:r>
            <a:r>
              <a:rPr lang="es-ES" sz="2400" dirty="0" err="1">
                <a:latin typeface="+mj-lt"/>
              </a:rPr>
              <a:t>imidazol</a:t>
            </a:r>
            <a:r>
              <a:rPr lang="es-ES" sz="2400" dirty="0">
                <a:latin typeface="+mj-lt"/>
              </a:rPr>
              <a:t>, etc.) en las cadenas laterales de sus aminoácidos. Según el pH del medio, estos grupos pueden tener carga eléctrica positiva, negativa o neutra. </a:t>
            </a:r>
          </a:p>
          <a:p>
            <a:pPr algn="just">
              <a:buClr>
                <a:srgbClr val="FF9933"/>
              </a:buClr>
              <a:buSzPct val="130000"/>
              <a:buFont typeface="Wingdings" pitchFamily="2" charset="2"/>
              <a:buChar char="q"/>
            </a:pPr>
            <a:r>
              <a:rPr lang="es-ES" sz="2400" dirty="0" smtClean="0">
                <a:latin typeface="+mj-lt"/>
              </a:rPr>
              <a:t>Como </a:t>
            </a:r>
            <a:r>
              <a:rPr lang="es-ES" sz="2400" dirty="0">
                <a:latin typeface="+mj-lt"/>
              </a:rPr>
              <a:t>la conformación de las proteínas depende, en parte, de sus cargas eléctricas, habrá un pH en el cual la conformación será la más adecuada para la actividad catalítica. Este es el llamado pH óptimo. </a:t>
            </a:r>
          </a:p>
        </p:txBody>
      </p:sp>
      <p:pic>
        <p:nvPicPr>
          <p:cNvPr id="150539" name="Picture 11" descr="pHoptimo"/>
          <p:cNvPicPr>
            <a:picLocks noChangeAspect="1" noChangeArrowheads="1"/>
          </p:cNvPicPr>
          <p:nvPr/>
        </p:nvPicPr>
        <p:blipFill>
          <a:blip r:embed="rId2" cstate="print"/>
          <a:srcRect/>
          <a:stretch>
            <a:fillRect/>
          </a:stretch>
        </p:blipFill>
        <p:spPr bwMode="auto">
          <a:xfrm>
            <a:off x="3275856" y="3740324"/>
            <a:ext cx="4464496" cy="3117676"/>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0536">
                                            <p:txEl>
                                              <p:pRg st="1" end="1"/>
                                            </p:txEl>
                                          </p:spTgt>
                                        </p:tgtEl>
                                        <p:attrNameLst>
                                          <p:attrName>style.visibility</p:attrName>
                                        </p:attrNameLst>
                                      </p:cBhvr>
                                      <p:to>
                                        <p:strVal val="visible"/>
                                      </p:to>
                                    </p:set>
                                    <p:animEffect transition="in" filter="slide(fromBottom)">
                                      <p:cBhvr>
                                        <p:cTn id="7" dur="500"/>
                                        <p:tgtEl>
                                          <p:spTgt spid="15053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0536">
                                            <p:txEl>
                                              <p:pRg st="2" end="2"/>
                                            </p:txEl>
                                          </p:spTgt>
                                        </p:tgtEl>
                                        <p:attrNameLst>
                                          <p:attrName>style.visibility</p:attrName>
                                        </p:attrNameLst>
                                      </p:cBhvr>
                                      <p:to>
                                        <p:strVal val="visible"/>
                                      </p:to>
                                    </p:set>
                                    <p:animEffect transition="in" filter="slide(fromBottom)">
                                      <p:cBhvr>
                                        <p:cTn id="12" dur="500"/>
                                        <p:tgtEl>
                                          <p:spTgt spid="150536">
                                            <p:txEl>
                                              <p:pRg st="2" end="2"/>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50539"/>
                                        </p:tgtEl>
                                        <p:attrNameLst>
                                          <p:attrName>style.visibility</p:attrName>
                                        </p:attrNameLst>
                                      </p:cBhvr>
                                      <p:to>
                                        <p:strVal val="visible"/>
                                      </p:to>
                                    </p:set>
                                    <p:animEffect transition="in" filter="fade">
                                      <p:cBhvr>
                                        <p:cTn id="16" dur="2000"/>
                                        <p:tgtEl>
                                          <p:spTgt spid="150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6"/>
          <p:cNvSpPr txBox="1">
            <a:spLocks noChangeArrowheads="1"/>
          </p:cNvSpPr>
          <p:nvPr/>
        </p:nvSpPr>
        <p:spPr bwMode="auto">
          <a:xfrm>
            <a:off x="684213" y="1196752"/>
            <a:ext cx="7848600" cy="2492990"/>
          </a:xfrm>
          <a:prstGeom prst="rect">
            <a:avLst/>
          </a:prstGeom>
          <a:noFill/>
          <a:ln w="12700" cap="sq">
            <a:noFill/>
            <a:miter lim="800000"/>
            <a:headEnd type="none" w="sm" len="sm"/>
            <a:tailEnd type="none" w="sm" len="sm"/>
          </a:ln>
        </p:spPr>
        <p:txBody>
          <a:bodyPr wrap="square">
            <a:spAutoFit/>
          </a:bodyPr>
          <a:lstStyle/>
          <a:p>
            <a:pPr algn="just"/>
            <a:r>
              <a:rPr lang="es-ES" sz="2400" dirty="0">
                <a:latin typeface="+mj-lt"/>
              </a:rPr>
              <a:t>Como ligeros cambios del pH pueden provocar la desnaturalización de la proteína, los seres vivos han desarrollado sistemas más o menos complejos para mantener estable el pH intracelular: Los amortiguadores fisiológicos. </a:t>
            </a:r>
          </a:p>
          <a:p>
            <a:pPr>
              <a:spcBef>
                <a:spcPct val="50000"/>
              </a:spcBef>
            </a:pPr>
            <a:endParaRPr lang="es-ES" sz="2400" dirty="0"/>
          </a:p>
        </p:txBody>
      </p:sp>
      <p:sp>
        <p:nvSpPr>
          <p:cNvPr id="15363" name="Rectangle 7"/>
          <p:cNvSpPr>
            <a:spLocks noChangeArrowheads="1"/>
          </p:cNvSpPr>
          <p:nvPr/>
        </p:nvSpPr>
        <p:spPr bwMode="auto">
          <a:xfrm>
            <a:off x="251520" y="3068959"/>
            <a:ext cx="8244780" cy="3398515"/>
          </a:xfrm>
          <a:prstGeom prst="rect">
            <a:avLst/>
          </a:prstGeom>
          <a:noFill/>
          <a:ln w="12700" cap="sq">
            <a:noFill/>
            <a:miter lim="800000"/>
            <a:headEnd type="none" w="sm" len="sm"/>
            <a:tailEnd type="none" w="sm" len="sm"/>
          </a:ln>
        </p:spPr>
        <p:txBody>
          <a:bodyPr anchor="ctr"/>
          <a:lstStyle/>
          <a:p>
            <a:pPr algn="just"/>
            <a:endParaRPr lang="es-ES" sz="2400" b="1" dirty="0">
              <a:latin typeface="+mj-lt"/>
            </a:endParaRPr>
          </a:p>
          <a:p>
            <a:pPr algn="just" eaLnBrk="0" hangingPunct="0"/>
            <a:r>
              <a:rPr lang="es-ES" sz="2400" b="1" dirty="0">
                <a:latin typeface="+mj-lt"/>
                <a:cs typeface="Times New Roman" pitchFamily="18" charset="0"/>
              </a:rPr>
              <a:t>      </a:t>
            </a:r>
            <a:r>
              <a:rPr lang="es-ES" sz="2400" dirty="0">
                <a:latin typeface="+mj-lt"/>
                <a:cs typeface="Times New Roman" pitchFamily="18" charset="0"/>
              </a:rPr>
              <a:t>El pH puede afectar de varias maneras: </a:t>
            </a:r>
            <a:endParaRPr lang="es-ES" sz="2400" dirty="0">
              <a:latin typeface="+mj-lt"/>
            </a:endParaRPr>
          </a:p>
          <a:p>
            <a:pPr lvl="1" algn="just" eaLnBrk="0" hangingPunct="0">
              <a:buClr>
                <a:schemeClr val="accent2"/>
              </a:buClr>
              <a:buSzPct val="122000"/>
              <a:buFontTx/>
              <a:buChar char="•"/>
            </a:pPr>
            <a:r>
              <a:rPr lang="es-ES" sz="2400" dirty="0">
                <a:latin typeface="+mj-lt"/>
                <a:cs typeface="Times New Roman" pitchFamily="18" charset="0"/>
              </a:rPr>
              <a:t>El centro activo puede contener aminoácidos con grupos ionizados que pueden variar con el pH. </a:t>
            </a:r>
            <a:endParaRPr lang="es-ES" sz="2400" dirty="0">
              <a:latin typeface="+mj-lt"/>
            </a:endParaRPr>
          </a:p>
          <a:p>
            <a:pPr lvl="1" algn="just" eaLnBrk="0" hangingPunct="0">
              <a:buClr>
                <a:schemeClr val="accent2"/>
              </a:buClr>
              <a:buSzPct val="122000"/>
              <a:buFontTx/>
              <a:buChar char="•"/>
            </a:pPr>
            <a:r>
              <a:rPr lang="es-ES" sz="2400" dirty="0">
                <a:latin typeface="+mj-lt"/>
                <a:cs typeface="Times New Roman" pitchFamily="18" charset="0"/>
              </a:rPr>
              <a:t> La ionización de aminoácidos que no están en el centro activo puede provocar modificaciones en la conformación de la enzima. </a:t>
            </a:r>
            <a:endParaRPr lang="es-ES" sz="2400" dirty="0">
              <a:latin typeface="+mj-lt"/>
            </a:endParaRPr>
          </a:p>
          <a:p>
            <a:pPr lvl="1" algn="just" eaLnBrk="0" hangingPunct="0">
              <a:buClr>
                <a:schemeClr val="accent2"/>
              </a:buClr>
              <a:buSzPct val="122000"/>
              <a:buFontTx/>
              <a:buChar char="•"/>
            </a:pPr>
            <a:r>
              <a:rPr lang="es-ES" sz="2400" dirty="0">
                <a:latin typeface="+mj-lt"/>
                <a:cs typeface="Times New Roman" pitchFamily="18" charset="0"/>
              </a:rPr>
              <a:t>El sustrato puede verse afectado por las variaciones del pH. </a:t>
            </a:r>
            <a:endParaRPr lang="es-ES" sz="2400" dirty="0">
              <a:latin typeface="+mj-lt"/>
            </a:endParaRPr>
          </a:p>
          <a:p>
            <a:pPr algn="just" eaLnBrk="0" hangingPunct="0"/>
            <a:r>
              <a:rPr lang="es-ES" sz="2400" b="1" dirty="0">
                <a:latin typeface="+mj-lt"/>
                <a:hlinkClick r:id="rId2" action="ppaction://hlinkfile"/>
              </a:rPr>
              <a:t>VER ANIMACION</a:t>
            </a:r>
            <a:endParaRPr lang="es-ES" sz="2400" b="1" dirty="0">
              <a:latin typeface="+mj-lt"/>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28600" y="0"/>
            <a:ext cx="8915400" cy="707886"/>
          </a:xfrm>
          <a:prstGeom prst="rect">
            <a:avLst/>
          </a:prstGeom>
          <a:noFill/>
          <a:ln w="12700" cap="sq">
            <a:noFill/>
            <a:miter lim="800000"/>
            <a:headEnd type="none" w="sm" len="sm"/>
            <a:tailEnd type="none" w="sm" len="sm"/>
          </a:ln>
        </p:spPr>
        <p:txBody>
          <a:bodyPr wrap="square">
            <a:spAutoFit/>
          </a:bodyPr>
          <a:lstStyle/>
          <a:p>
            <a:r>
              <a:rPr lang="es-ES" sz="2000" b="1" dirty="0"/>
              <a:t>EFECTO DE LA TEMPERATURA SOBRE LA ACTIVIDAD ENZIMÁTICA </a:t>
            </a:r>
            <a:endParaRPr lang="es-ES" sz="2000" dirty="0"/>
          </a:p>
          <a:p>
            <a:pPr eaLnBrk="0" hangingPunct="0"/>
            <a:endParaRPr lang="es-ES" sz="2000" dirty="0"/>
          </a:p>
        </p:txBody>
      </p:sp>
      <p:sp>
        <p:nvSpPr>
          <p:cNvPr id="172036" name="Rectangle 4"/>
          <p:cNvSpPr>
            <a:spLocks noChangeArrowheads="1"/>
          </p:cNvSpPr>
          <p:nvPr/>
        </p:nvSpPr>
        <p:spPr bwMode="auto">
          <a:xfrm>
            <a:off x="323528" y="685800"/>
            <a:ext cx="4752528" cy="6172200"/>
          </a:xfrm>
          <a:prstGeom prst="rect">
            <a:avLst/>
          </a:prstGeom>
          <a:noFill/>
          <a:ln w="12700" cap="sq">
            <a:noFill/>
            <a:miter lim="800000"/>
            <a:headEnd type="none" w="sm" len="sm"/>
            <a:tailEnd type="none" w="sm" len="sm"/>
          </a:ln>
        </p:spPr>
        <p:txBody>
          <a:bodyPr anchor="ctr"/>
          <a:lstStyle/>
          <a:p>
            <a:pPr algn="just"/>
            <a:r>
              <a:rPr lang="es-ES" sz="2200" dirty="0">
                <a:latin typeface="+mj-lt"/>
              </a:rPr>
              <a:t>Los aumentos de temperatura aceleran las reacciones químicas. </a:t>
            </a:r>
          </a:p>
          <a:p>
            <a:pPr algn="just"/>
            <a:r>
              <a:rPr lang="es-ES" sz="2200" dirty="0">
                <a:latin typeface="+mj-lt"/>
              </a:rPr>
              <a:t>Las reacciones catalizadas por enzimas siguen esta ley general. Sin embargo, al ser proteínas, a partir de cierta temperatura, se empiezan a desnaturalizar por el calor. </a:t>
            </a:r>
          </a:p>
          <a:p>
            <a:pPr algn="just"/>
            <a:r>
              <a:rPr lang="es-ES" sz="2200" dirty="0">
                <a:latin typeface="+mj-lt"/>
              </a:rPr>
              <a:t>La temperatura a la cual la actividad catalítica es máxima se llama temperatura óptima. </a:t>
            </a:r>
          </a:p>
          <a:p>
            <a:pPr algn="just"/>
            <a:r>
              <a:rPr lang="es-ES" sz="2200" dirty="0">
                <a:latin typeface="+mj-lt"/>
              </a:rPr>
              <a:t>Por encima de esta temperatura, el aumento de velocidad de la reacción debido a la temperatura es contrarrestado por la pérdida de actividad catalítica debida a la desnaturalización térmica, y la actividad enzimática decrece rápidamente hasta anularse.</a:t>
            </a:r>
          </a:p>
        </p:txBody>
      </p:sp>
      <p:pic>
        <p:nvPicPr>
          <p:cNvPr id="16388" name="Picture 7" descr="t"/>
          <p:cNvPicPr>
            <a:picLocks noChangeAspect="1" noChangeArrowheads="1"/>
          </p:cNvPicPr>
          <p:nvPr/>
        </p:nvPicPr>
        <p:blipFill>
          <a:blip r:embed="rId2" cstate="print"/>
          <a:srcRect/>
          <a:stretch>
            <a:fillRect/>
          </a:stretch>
        </p:blipFill>
        <p:spPr bwMode="auto">
          <a:xfrm>
            <a:off x="5007410" y="908720"/>
            <a:ext cx="4200069" cy="5688632"/>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72036">
                                            <p:txEl>
                                              <p:pRg st="0" end="0"/>
                                            </p:txEl>
                                          </p:spTgt>
                                        </p:tgtEl>
                                        <p:attrNameLst>
                                          <p:attrName>style.visibility</p:attrName>
                                        </p:attrNameLst>
                                      </p:cBhvr>
                                      <p:to>
                                        <p:strVal val="visible"/>
                                      </p:to>
                                    </p:set>
                                    <p:animEffect transition="in" filter="slide(fromLeft)">
                                      <p:cBhvr>
                                        <p:cTn id="7" dur="500"/>
                                        <p:tgtEl>
                                          <p:spTgt spid="1720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72036">
                                            <p:txEl>
                                              <p:pRg st="1" end="1"/>
                                            </p:txEl>
                                          </p:spTgt>
                                        </p:tgtEl>
                                        <p:attrNameLst>
                                          <p:attrName>style.visibility</p:attrName>
                                        </p:attrNameLst>
                                      </p:cBhvr>
                                      <p:to>
                                        <p:strVal val="visible"/>
                                      </p:to>
                                    </p:set>
                                    <p:animEffect transition="in" filter="slide(fromLeft)">
                                      <p:cBhvr>
                                        <p:cTn id="12" dur="500"/>
                                        <p:tgtEl>
                                          <p:spTgt spid="17203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72036">
                                            <p:txEl>
                                              <p:pRg st="2" end="2"/>
                                            </p:txEl>
                                          </p:spTgt>
                                        </p:tgtEl>
                                        <p:attrNameLst>
                                          <p:attrName>style.visibility</p:attrName>
                                        </p:attrNameLst>
                                      </p:cBhvr>
                                      <p:to>
                                        <p:strVal val="visible"/>
                                      </p:to>
                                    </p:set>
                                    <p:animEffect transition="in" filter="slide(fromLeft)">
                                      <p:cBhvr>
                                        <p:cTn id="17" dur="500"/>
                                        <p:tgtEl>
                                          <p:spTgt spid="17203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72036">
                                            <p:txEl>
                                              <p:pRg st="3" end="3"/>
                                            </p:txEl>
                                          </p:spTgt>
                                        </p:tgtEl>
                                        <p:attrNameLst>
                                          <p:attrName>style.visibility</p:attrName>
                                        </p:attrNameLst>
                                      </p:cBhvr>
                                      <p:to>
                                        <p:strVal val="visible"/>
                                      </p:to>
                                    </p:set>
                                    <p:animEffect transition="in" filter="slide(fromLeft)">
                                      <p:cBhvr>
                                        <p:cTn id="22" dur="500"/>
                                        <p:tgtEl>
                                          <p:spTgt spid="17203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20650" y="0"/>
            <a:ext cx="9023350" cy="822325"/>
          </a:xfrm>
          <a:prstGeom prst="rect">
            <a:avLst/>
          </a:prstGeom>
          <a:noFill/>
          <a:ln w="12700" cap="sq">
            <a:noFill/>
            <a:miter lim="800000"/>
            <a:headEnd type="none" w="sm" len="sm"/>
            <a:tailEnd type="none" w="sm" len="sm"/>
          </a:ln>
        </p:spPr>
        <p:txBody>
          <a:bodyPr>
            <a:spAutoFit/>
          </a:bodyPr>
          <a:lstStyle/>
          <a:p>
            <a:r>
              <a:rPr lang="es-ES" sz="2400"/>
              <a:t>          </a:t>
            </a:r>
          </a:p>
          <a:p>
            <a:pPr eaLnBrk="0" hangingPunct="0"/>
            <a:endParaRPr lang="es-ES" sz="2400"/>
          </a:p>
        </p:txBody>
      </p:sp>
      <p:sp>
        <p:nvSpPr>
          <p:cNvPr id="17411" name="Rectangle 13"/>
          <p:cNvSpPr>
            <a:spLocks noGrp="1" noChangeArrowheads="1"/>
          </p:cNvSpPr>
          <p:nvPr>
            <p:ph type="title"/>
          </p:nvPr>
        </p:nvSpPr>
        <p:spPr/>
        <p:txBody>
          <a:bodyPr>
            <a:normAutofit fontScale="90000"/>
          </a:bodyPr>
          <a:lstStyle/>
          <a:p>
            <a:pPr eaLnBrk="1" hangingPunct="1"/>
            <a:r>
              <a:rPr lang="es-ES" sz="2400" b="1" smtClean="0">
                <a:solidFill>
                  <a:schemeClr val="tx1"/>
                </a:solidFill>
                <a:effectLst/>
              </a:rPr>
              <a:t>EFECTO DE LOS COFACTORES SOBRE LA ACTIVIDAD ENZIMÁTICA</a:t>
            </a:r>
            <a:r>
              <a:rPr lang="es-ES" sz="2400" smtClean="0">
                <a:solidFill>
                  <a:schemeClr val="tx1"/>
                </a:solidFill>
                <a:effectLst/>
              </a:rPr>
              <a:t> </a:t>
            </a:r>
            <a:br>
              <a:rPr lang="es-ES" sz="2400" smtClean="0">
                <a:solidFill>
                  <a:schemeClr val="tx1"/>
                </a:solidFill>
                <a:effectLst/>
              </a:rPr>
            </a:br>
            <a:r>
              <a:rPr lang="es-ES" sz="2400" smtClean="0">
                <a:solidFill>
                  <a:schemeClr val="tx1"/>
                </a:solidFill>
                <a:effectLst/>
              </a:rPr>
              <a:t/>
            </a:r>
            <a:br>
              <a:rPr lang="es-ES" sz="2400" smtClean="0">
                <a:solidFill>
                  <a:schemeClr val="tx1"/>
                </a:solidFill>
                <a:effectLst/>
              </a:rPr>
            </a:br>
            <a:endParaRPr lang="es-ES" sz="2400" smtClean="0">
              <a:solidFill>
                <a:schemeClr val="tx1"/>
              </a:solidFill>
              <a:effectLst/>
            </a:endParaRPr>
          </a:p>
        </p:txBody>
      </p:sp>
      <p:sp>
        <p:nvSpPr>
          <p:cNvPr id="153614" name="Rectangle 14"/>
          <p:cNvSpPr>
            <a:spLocks noGrp="1" noChangeArrowheads="1"/>
          </p:cNvSpPr>
          <p:nvPr>
            <p:ph idx="1"/>
          </p:nvPr>
        </p:nvSpPr>
        <p:spPr>
          <a:xfrm>
            <a:off x="467544" y="1125538"/>
            <a:ext cx="8136904" cy="4970462"/>
          </a:xfrm>
        </p:spPr>
        <p:txBody>
          <a:bodyPr/>
          <a:lstStyle/>
          <a:p>
            <a:pPr algn="just" eaLnBrk="1" hangingPunct="1">
              <a:lnSpc>
                <a:spcPct val="80000"/>
              </a:lnSpc>
              <a:defRPr/>
            </a:pPr>
            <a:r>
              <a:rPr lang="es-ES" sz="2400" dirty="0" smtClean="0">
                <a:solidFill>
                  <a:schemeClr val="tx1"/>
                </a:solidFill>
                <a:effectLst/>
                <a:latin typeface="+mj-lt"/>
              </a:rPr>
              <a:t>A veces, un enzima requiere para su función la presencia de sustancias no proteicas que colaboran en la catálisis: los </a:t>
            </a:r>
            <a:r>
              <a:rPr lang="es-ES" sz="2400" dirty="0" err="1" smtClean="0">
                <a:solidFill>
                  <a:schemeClr val="tx1"/>
                </a:solidFill>
                <a:effectLst/>
                <a:latin typeface="+mj-lt"/>
              </a:rPr>
              <a:t>cofactores</a:t>
            </a:r>
            <a:r>
              <a:rPr lang="es-ES" sz="2400" dirty="0" smtClean="0">
                <a:solidFill>
                  <a:schemeClr val="tx1"/>
                </a:solidFill>
                <a:effectLst/>
                <a:latin typeface="+mj-lt"/>
              </a:rPr>
              <a:t>. </a:t>
            </a:r>
          </a:p>
          <a:p>
            <a:pPr algn="just" eaLnBrk="1" hangingPunct="1">
              <a:lnSpc>
                <a:spcPct val="80000"/>
              </a:lnSpc>
              <a:defRPr/>
            </a:pPr>
            <a:r>
              <a:rPr lang="es-ES" sz="2400" dirty="0" smtClean="0">
                <a:solidFill>
                  <a:schemeClr val="tx1"/>
                </a:solidFill>
                <a:effectLst/>
                <a:latin typeface="+mj-lt"/>
              </a:rPr>
              <a:t>Los </a:t>
            </a:r>
            <a:r>
              <a:rPr lang="es-ES" sz="2400" dirty="0" err="1" smtClean="0">
                <a:solidFill>
                  <a:schemeClr val="tx1"/>
                </a:solidFill>
                <a:effectLst/>
                <a:latin typeface="+mj-lt"/>
              </a:rPr>
              <a:t>cofactores</a:t>
            </a:r>
            <a:r>
              <a:rPr lang="es-ES" sz="2400" dirty="0" smtClean="0">
                <a:solidFill>
                  <a:schemeClr val="tx1"/>
                </a:solidFill>
                <a:effectLst/>
                <a:latin typeface="+mj-lt"/>
              </a:rPr>
              <a:t> pueden ser iones inorgánicos como el Fe</a:t>
            </a:r>
            <a:r>
              <a:rPr lang="es-ES" sz="2400" baseline="30000" dirty="0" smtClean="0">
                <a:solidFill>
                  <a:schemeClr val="tx1"/>
                </a:solidFill>
                <a:effectLst/>
                <a:latin typeface="+mj-lt"/>
              </a:rPr>
              <a:t>++</a:t>
            </a:r>
            <a:r>
              <a:rPr lang="es-ES" sz="2400" dirty="0" smtClean="0">
                <a:solidFill>
                  <a:schemeClr val="tx1"/>
                </a:solidFill>
                <a:effectLst/>
                <a:latin typeface="+mj-lt"/>
              </a:rPr>
              <a:t>, Mg</a:t>
            </a:r>
            <a:r>
              <a:rPr lang="es-ES" sz="2400" baseline="30000" dirty="0" smtClean="0">
                <a:solidFill>
                  <a:schemeClr val="tx1"/>
                </a:solidFill>
                <a:effectLst/>
                <a:latin typeface="+mj-lt"/>
              </a:rPr>
              <a:t>++</a:t>
            </a:r>
            <a:r>
              <a:rPr lang="es-ES" sz="2400" dirty="0" smtClean="0">
                <a:solidFill>
                  <a:schemeClr val="tx1"/>
                </a:solidFill>
                <a:effectLst/>
                <a:latin typeface="+mj-lt"/>
              </a:rPr>
              <a:t>, Mn</a:t>
            </a:r>
            <a:r>
              <a:rPr lang="es-ES" sz="2400" baseline="30000" dirty="0" smtClean="0">
                <a:solidFill>
                  <a:schemeClr val="tx1"/>
                </a:solidFill>
                <a:effectLst/>
                <a:latin typeface="+mj-lt"/>
              </a:rPr>
              <a:t>++</a:t>
            </a:r>
            <a:r>
              <a:rPr lang="es-ES" sz="2400" dirty="0" smtClean="0">
                <a:solidFill>
                  <a:schemeClr val="tx1"/>
                </a:solidFill>
                <a:effectLst/>
                <a:latin typeface="+mj-lt"/>
              </a:rPr>
              <a:t>, Zn</a:t>
            </a:r>
            <a:r>
              <a:rPr lang="es-ES" sz="2400" baseline="30000" dirty="0" smtClean="0">
                <a:solidFill>
                  <a:schemeClr val="tx1"/>
                </a:solidFill>
                <a:effectLst/>
                <a:latin typeface="+mj-lt"/>
              </a:rPr>
              <a:t>++</a:t>
            </a:r>
            <a:r>
              <a:rPr lang="es-ES" sz="2400" dirty="0" smtClean="0">
                <a:solidFill>
                  <a:schemeClr val="tx1"/>
                </a:solidFill>
                <a:effectLst/>
                <a:latin typeface="+mj-lt"/>
              </a:rPr>
              <a:t> etc. Cuando el </a:t>
            </a:r>
            <a:r>
              <a:rPr lang="es-ES" sz="2400" dirty="0" err="1" smtClean="0">
                <a:solidFill>
                  <a:schemeClr val="tx1"/>
                </a:solidFill>
                <a:effectLst/>
                <a:latin typeface="+mj-lt"/>
              </a:rPr>
              <a:t>cofactor</a:t>
            </a:r>
            <a:r>
              <a:rPr lang="es-ES" sz="2400" dirty="0" smtClean="0">
                <a:solidFill>
                  <a:schemeClr val="tx1"/>
                </a:solidFill>
                <a:effectLst/>
                <a:latin typeface="+mj-lt"/>
              </a:rPr>
              <a:t> es una molécula orgánica se llama coenzima. </a:t>
            </a:r>
          </a:p>
          <a:p>
            <a:pPr algn="just" eaLnBrk="1" hangingPunct="1">
              <a:lnSpc>
                <a:spcPct val="80000"/>
              </a:lnSpc>
              <a:defRPr/>
            </a:pPr>
            <a:r>
              <a:rPr lang="es-ES" sz="2400" dirty="0" smtClean="0">
                <a:solidFill>
                  <a:schemeClr val="tx1"/>
                </a:solidFill>
                <a:effectLst/>
                <a:latin typeface="+mj-lt"/>
              </a:rPr>
              <a:t>Muchos de estos coenzimas se sintetizan a partir de vitaminas. </a:t>
            </a:r>
          </a:p>
          <a:p>
            <a:pPr algn="just" eaLnBrk="1" hangingPunct="1">
              <a:lnSpc>
                <a:spcPct val="80000"/>
              </a:lnSpc>
              <a:defRPr/>
            </a:pPr>
            <a:r>
              <a:rPr lang="es-ES" sz="2400" dirty="0" smtClean="0">
                <a:solidFill>
                  <a:schemeClr val="tx1"/>
                </a:solidFill>
                <a:effectLst/>
                <a:latin typeface="+mj-lt"/>
              </a:rPr>
              <a:t>Cuando los </a:t>
            </a:r>
            <a:r>
              <a:rPr lang="es-ES" sz="2400" dirty="0" err="1" smtClean="0">
                <a:solidFill>
                  <a:schemeClr val="tx1"/>
                </a:solidFill>
                <a:effectLst/>
                <a:latin typeface="+mj-lt"/>
              </a:rPr>
              <a:t>cofactores</a:t>
            </a:r>
            <a:r>
              <a:rPr lang="es-ES" sz="2400" dirty="0" smtClean="0">
                <a:solidFill>
                  <a:schemeClr val="tx1"/>
                </a:solidFill>
                <a:effectLst/>
                <a:latin typeface="+mj-lt"/>
              </a:rPr>
              <a:t> y las coenzimas se encuentran unidos covalentemente al enzima se llaman grupos prostéticos. </a:t>
            </a:r>
          </a:p>
          <a:p>
            <a:pPr algn="just" eaLnBrk="1" hangingPunct="1">
              <a:lnSpc>
                <a:spcPct val="80000"/>
              </a:lnSpc>
              <a:defRPr/>
            </a:pPr>
            <a:r>
              <a:rPr lang="es-ES" sz="2400" dirty="0" smtClean="0">
                <a:solidFill>
                  <a:schemeClr val="tx1"/>
                </a:solidFill>
                <a:effectLst/>
                <a:latin typeface="+mj-lt"/>
              </a:rPr>
              <a:t>La forma catalíticamente activa del enzima, es decir, el enzima unida a su grupo prostético, se llama </a:t>
            </a:r>
            <a:r>
              <a:rPr lang="es-ES" sz="2400" dirty="0" err="1" smtClean="0">
                <a:solidFill>
                  <a:schemeClr val="tx1"/>
                </a:solidFill>
                <a:effectLst/>
                <a:latin typeface="+mj-lt"/>
              </a:rPr>
              <a:t>holoenzima</a:t>
            </a:r>
            <a:r>
              <a:rPr lang="es-ES" sz="2400" dirty="0" smtClean="0">
                <a:solidFill>
                  <a:schemeClr val="tx1"/>
                </a:solidFill>
                <a:effectLst/>
                <a:latin typeface="+mj-lt"/>
              </a:rPr>
              <a:t>. </a:t>
            </a:r>
          </a:p>
          <a:p>
            <a:pPr algn="just" eaLnBrk="1" hangingPunct="1">
              <a:lnSpc>
                <a:spcPct val="80000"/>
              </a:lnSpc>
              <a:defRPr/>
            </a:pPr>
            <a:r>
              <a:rPr lang="es-ES" sz="2400" dirty="0" smtClean="0">
                <a:solidFill>
                  <a:schemeClr val="tx1"/>
                </a:solidFill>
                <a:effectLst/>
                <a:latin typeface="+mj-lt"/>
              </a:rPr>
              <a:t>La parte proteica de un </a:t>
            </a:r>
            <a:r>
              <a:rPr lang="es-ES" sz="2400" dirty="0" err="1" smtClean="0">
                <a:solidFill>
                  <a:schemeClr val="tx1"/>
                </a:solidFill>
                <a:effectLst/>
                <a:latin typeface="+mj-lt"/>
              </a:rPr>
              <a:t>holoenzima</a:t>
            </a:r>
            <a:r>
              <a:rPr lang="es-ES" sz="2400" dirty="0" smtClean="0">
                <a:solidFill>
                  <a:schemeClr val="tx1"/>
                </a:solidFill>
                <a:effectLst/>
                <a:latin typeface="+mj-lt"/>
              </a:rPr>
              <a:t> (inactiva) se llama </a:t>
            </a:r>
            <a:r>
              <a:rPr lang="es-ES" sz="2400" dirty="0" err="1" smtClean="0">
                <a:solidFill>
                  <a:schemeClr val="tx1"/>
                </a:solidFill>
                <a:effectLst/>
                <a:latin typeface="+mj-lt"/>
              </a:rPr>
              <a:t>apoenzima</a:t>
            </a:r>
            <a:r>
              <a:rPr lang="es-ES" sz="2400" dirty="0" smtClean="0">
                <a:solidFill>
                  <a:schemeClr val="tx1"/>
                </a:solidFill>
                <a:effectLst/>
                <a:latin typeface="+mj-lt"/>
              </a:rPr>
              <a:t>.</a:t>
            </a:r>
          </a:p>
          <a:p>
            <a:pPr algn="just" eaLnBrk="1" hangingPunct="1">
              <a:lnSpc>
                <a:spcPct val="80000"/>
              </a:lnSpc>
              <a:defRPr/>
            </a:pPr>
            <a:endParaRPr lang="es-ES" sz="2400" dirty="0" smtClean="0">
              <a:solidFill>
                <a:schemeClr val="tx1"/>
              </a:solidFill>
              <a:latin typeface="+mj-lt"/>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23850" y="228600"/>
            <a:ext cx="8569325" cy="1219200"/>
          </a:xfrm>
        </p:spPr>
        <p:txBody>
          <a:bodyPr/>
          <a:lstStyle/>
          <a:p>
            <a:pPr eaLnBrk="1" hangingPunct="1"/>
            <a:r>
              <a:rPr lang="es-ES" sz="1800" b="1" smtClean="0">
                <a:solidFill>
                  <a:schemeClr val="tx1"/>
                </a:solidFill>
                <a:effectLst/>
              </a:rPr>
              <a:t>apoenzima + grupo prostético= holoenzima</a:t>
            </a:r>
          </a:p>
        </p:txBody>
      </p:sp>
      <p:pic>
        <p:nvPicPr>
          <p:cNvPr id="18435" name="Picture 5" descr="holoenzyme"/>
          <p:cNvPicPr>
            <a:picLocks noGrp="1" noChangeAspect="1" noChangeArrowheads="1"/>
          </p:cNvPicPr>
          <p:nvPr>
            <p:ph idx="1"/>
          </p:nvPr>
        </p:nvPicPr>
        <p:blipFill>
          <a:blip r:embed="rId2" cstate="print"/>
          <a:srcRect/>
          <a:stretch>
            <a:fillRect/>
          </a:stretch>
        </p:blipFill>
        <p:spPr>
          <a:xfrm>
            <a:off x="323850" y="1981200"/>
            <a:ext cx="8424863" cy="4256088"/>
          </a:xfrm>
          <a:noFill/>
        </p:spPr>
      </p:pic>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755576" y="1340767"/>
            <a:ext cx="7920880" cy="3416320"/>
          </a:xfrm>
          <a:prstGeom prst="rect">
            <a:avLst/>
          </a:prstGeom>
          <a:noFill/>
          <a:ln w="12700" cap="sq">
            <a:noFill/>
            <a:miter lim="800000"/>
            <a:headEnd type="none" w="sm" len="sm"/>
            <a:tailEnd type="none" w="sm" len="sm"/>
          </a:ln>
        </p:spPr>
        <p:txBody>
          <a:bodyPr wrap="square">
            <a:spAutoFit/>
          </a:bodyPr>
          <a:lstStyle/>
          <a:p>
            <a:pPr defTabSz="280988"/>
            <a:endParaRPr lang="es-ES" sz="2400" u="sng" dirty="0">
              <a:latin typeface="+mj-lt"/>
            </a:endParaRPr>
          </a:p>
          <a:p>
            <a:pPr defTabSz="280988"/>
            <a:r>
              <a:rPr lang="es-ES" sz="2400" dirty="0">
                <a:latin typeface="+mj-lt"/>
              </a:rPr>
              <a:t> Hay varias formas mediante las cuales se asigna un nombre a un enzima:</a:t>
            </a:r>
          </a:p>
          <a:p>
            <a:pPr algn="just" defTabSz="280988">
              <a:buFontTx/>
              <a:buChar char="•"/>
            </a:pPr>
            <a:r>
              <a:rPr lang="es-ES" sz="2400" dirty="0">
                <a:latin typeface="+mj-lt"/>
              </a:rPr>
              <a:t>NOMBRES PARTICULARES ( relacionado con el sustrato y la acción). </a:t>
            </a:r>
          </a:p>
          <a:p>
            <a:pPr algn="just" defTabSz="280988">
              <a:buFontTx/>
              <a:buChar char="•"/>
            </a:pPr>
            <a:r>
              <a:rPr lang="es-ES" sz="2400" dirty="0">
                <a:latin typeface="+mj-lt"/>
              </a:rPr>
              <a:t>NOMBRE SISTEMÁTICO  (consta de tres elementos: el sustrato preferente,  el tipo de reacción realizado , terminación "asa“) Ej. glucosa fosfato </a:t>
            </a:r>
            <a:r>
              <a:rPr lang="es-ES" sz="2400" dirty="0" err="1">
                <a:latin typeface="+mj-lt"/>
              </a:rPr>
              <a:t>isomerasa</a:t>
            </a:r>
            <a:r>
              <a:rPr lang="es-ES" sz="2400" dirty="0">
                <a:latin typeface="+mj-lt"/>
              </a:rPr>
              <a:t>.  </a:t>
            </a:r>
          </a:p>
          <a:p>
            <a:pPr algn="just" defTabSz="280988"/>
            <a:r>
              <a:rPr lang="es-ES" sz="2400" dirty="0">
                <a:latin typeface="+mj-lt"/>
              </a:rPr>
              <a:t>                                                                      </a:t>
            </a:r>
          </a:p>
        </p:txBody>
      </p:sp>
      <p:sp>
        <p:nvSpPr>
          <p:cNvPr id="19459" name="Text Box 6"/>
          <p:cNvSpPr txBox="1">
            <a:spLocks noChangeArrowheads="1"/>
          </p:cNvSpPr>
          <p:nvPr/>
        </p:nvSpPr>
        <p:spPr bwMode="auto">
          <a:xfrm>
            <a:off x="1403350" y="549275"/>
            <a:ext cx="6480175" cy="519113"/>
          </a:xfrm>
          <a:prstGeom prst="rect">
            <a:avLst/>
          </a:prstGeom>
          <a:noFill/>
          <a:ln w="12700" cap="sq">
            <a:noFill/>
            <a:miter lim="800000"/>
            <a:headEnd type="none" w="sm" len="sm"/>
            <a:tailEnd type="none" w="sm" len="sm"/>
          </a:ln>
        </p:spPr>
        <p:txBody>
          <a:bodyPr>
            <a:spAutoFit/>
          </a:bodyPr>
          <a:lstStyle/>
          <a:p>
            <a:pPr>
              <a:spcBef>
                <a:spcPct val="50000"/>
              </a:spcBef>
            </a:pPr>
            <a:r>
              <a:rPr lang="es-ES" sz="2800" b="1"/>
              <a:t>NOMENCLATURA DE LOS ENZIMAS</a:t>
            </a: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Grp="1" noChangeArrowheads="1"/>
          </p:cNvSpPr>
          <p:nvPr>
            <p:ph idx="1"/>
          </p:nvPr>
        </p:nvSpPr>
        <p:spPr>
          <a:xfrm>
            <a:off x="467544" y="1268413"/>
            <a:ext cx="8101781" cy="5040907"/>
          </a:xfrm>
        </p:spPr>
        <p:txBody>
          <a:bodyPr>
            <a:normAutofit/>
          </a:bodyPr>
          <a:lstStyle/>
          <a:p>
            <a:pPr algn="just" eaLnBrk="1" hangingPunct="1">
              <a:lnSpc>
                <a:spcPct val="90000"/>
              </a:lnSpc>
              <a:defRPr/>
            </a:pPr>
            <a:r>
              <a:rPr lang="es-ES" sz="2400" dirty="0" smtClean="0">
                <a:solidFill>
                  <a:schemeClr val="tx1"/>
                </a:solidFill>
                <a:effectLst/>
                <a:latin typeface="+mj-lt"/>
              </a:rPr>
              <a:t>EC </a:t>
            </a:r>
            <a:r>
              <a:rPr lang="es-ES" sz="2400" dirty="0" err="1" smtClean="0">
                <a:solidFill>
                  <a:schemeClr val="tx1"/>
                </a:solidFill>
                <a:effectLst/>
                <a:latin typeface="+mj-lt"/>
              </a:rPr>
              <a:t>a.b.c.d</a:t>
            </a:r>
            <a:endParaRPr lang="es-ES" sz="2400" dirty="0" smtClean="0">
              <a:solidFill>
                <a:schemeClr val="tx1"/>
              </a:solidFill>
              <a:effectLst/>
              <a:latin typeface="+mj-lt"/>
            </a:endParaRPr>
          </a:p>
          <a:p>
            <a:pPr algn="just" eaLnBrk="1" hangingPunct="1">
              <a:lnSpc>
                <a:spcPct val="90000"/>
              </a:lnSpc>
              <a:defRPr/>
            </a:pPr>
            <a:r>
              <a:rPr lang="es-ES" sz="2400" dirty="0" smtClean="0">
                <a:solidFill>
                  <a:schemeClr val="tx1"/>
                </a:solidFill>
                <a:effectLst/>
                <a:latin typeface="+mj-lt"/>
              </a:rPr>
              <a:t>a indica a cual de las seis clases pertenece el enzima</a:t>
            </a:r>
          </a:p>
          <a:p>
            <a:pPr algn="just" eaLnBrk="1" hangingPunct="1">
              <a:lnSpc>
                <a:spcPct val="90000"/>
              </a:lnSpc>
              <a:defRPr/>
            </a:pPr>
            <a:r>
              <a:rPr lang="es-ES" sz="2400" dirty="0" smtClean="0">
                <a:solidFill>
                  <a:schemeClr val="tx1"/>
                </a:solidFill>
                <a:effectLst/>
                <a:latin typeface="+mj-lt"/>
              </a:rPr>
              <a:t>b se refiere a distintas subclases dentro de cada grupo</a:t>
            </a:r>
          </a:p>
          <a:p>
            <a:pPr algn="just" eaLnBrk="1" hangingPunct="1">
              <a:lnSpc>
                <a:spcPct val="90000"/>
              </a:lnSpc>
              <a:defRPr/>
            </a:pPr>
            <a:r>
              <a:rPr lang="es-ES" sz="2400" dirty="0" smtClean="0">
                <a:solidFill>
                  <a:schemeClr val="tx1"/>
                </a:solidFill>
                <a:effectLst/>
                <a:latin typeface="+mj-lt"/>
              </a:rPr>
              <a:t>c y d se refieren a los grupos químicos específicos que intervienen en la reacción</a:t>
            </a:r>
          </a:p>
          <a:p>
            <a:pPr algn="just" eaLnBrk="1" hangingPunct="1">
              <a:lnSpc>
                <a:spcPct val="90000"/>
              </a:lnSpc>
              <a:defRPr/>
            </a:pPr>
            <a:r>
              <a:rPr lang="es-ES" sz="2400" dirty="0" err="1" smtClean="0">
                <a:solidFill>
                  <a:schemeClr val="tx1"/>
                </a:solidFill>
                <a:effectLst/>
                <a:latin typeface="+mj-lt"/>
              </a:rPr>
              <a:t>Ejemlo</a:t>
            </a:r>
            <a:r>
              <a:rPr lang="es-ES" sz="2400" dirty="0" smtClean="0">
                <a:solidFill>
                  <a:schemeClr val="tx1"/>
                </a:solidFill>
                <a:effectLst/>
                <a:latin typeface="+mj-lt"/>
              </a:rPr>
              <a:t>: </a:t>
            </a:r>
            <a:r>
              <a:rPr lang="es-ES" sz="2400" dirty="0" err="1" smtClean="0">
                <a:solidFill>
                  <a:schemeClr val="tx1"/>
                </a:solidFill>
                <a:effectLst/>
                <a:latin typeface="+mj-lt"/>
              </a:rPr>
              <a:t>ATP:glucosa</a:t>
            </a:r>
            <a:r>
              <a:rPr lang="es-ES" sz="2400" dirty="0" smtClean="0">
                <a:solidFill>
                  <a:schemeClr val="tx1"/>
                </a:solidFill>
                <a:effectLst/>
                <a:latin typeface="+mj-lt"/>
              </a:rPr>
              <a:t> </a:t>
            </a:r>
            <a:r>
              <a:rPr lang="es-ES" sz="2400" dirty="0" err="1" smtClean="0">
                <a:solidFill>
                  <a:schemeClr val="tx1"/>
                </a:solidFill>
                <a:effectLst/>
                <a:latin typeface="+mj-lt"/>
              </a:rPr>
              <a:t>fosfotransferasa</a:t>
            </a:r>
            <a:r>
              <a:rPr lang="es-ES" sz="2400" dirty="0" smtClean="0">
                <a:solidFill>
                  <a:schemeClr val="tx1"/>
                </a:solidFill>
                <a:effectLst/>
                <a:latin typeface="+mj-lt"/>
              </a:rPr>
              <a:t> (</a:t>
            </a:r>
            <a:r>
              <a:rPr lang="es-ES" sz="2400" dirty="0" err="1" smtClean="0">
                <a:solidFill>
                  <a:schemeClr val="tx1"/>
                </a:solidFill>
                <a:effectLst/>
                <a:latin typeface="+mj-lt"/>
              </a:rPr>
              <a:t>glucoquinasa</a:t>
            </a:r>
            <a:r>
              <a:rPr lang="es-ES" sz="2400" dirty="0" smtClean="0">
                <a:solidFill>
                  <a:schemeClr val="tx1"/>
                </a:solidFill>
                <a:effectLst/>
                <a:latin typeface="+mj-lt"/>
              </a:rPr>
              <a:t>) EC 2.7.1.2. </a:t>
            </a:r>
          </a:p>
          <a:p>
            <a:pPr algn="just" eaLnBrk="1" hangingPunct="1">
              <a:lnSpc>
                <a:spcPct val="90000"/>
              </a:lnSpc>
              <a:defRPr/>
            </a:pPr>
            <a:r>
              <a:rPr lang="es-ES" sz="2400" dirty="0" smtClean="0">
                <a:solidFill>
                  <a:schemeClr val="tx1"/>
                </a:solidFill>
                <a:effectLst/>
                <a:latin typeface="+mj-lt"/>
              </a:rPr>
              <a:t>El número 2 indica que es una </a:t>
            </a:r>
            <a:r>
              <a:rPr lang="es-ES" sz="2400" dirty="0" err="1" smtClean="0">
                <a:solidFill>
                  <a:schemeClr val="tx1"/>
                </a:solidFill>
                <a:effectLst/>
                <a:latin typeface="+mj-lt"/>
              </a:rPr>
              <a:t>transferasa</a:t>
            </a:r>
            <a:r>
              <a:rPr lang="es-ES" sz="2400" dirty="0" smtClean="0">
                <a:solidFill>
                  <a:schemeClr val="tx1"/>
                </a:solidFill>
                <a:effectLst/>
                <a:latin typeface="+mj-lt"/>
              </a:rPr>
              <a:t>, el 7 que es una </a:t>
            </a:r>
            <a:r>
              <a:rPr lang="es-ES" sz="2400" dirty="0" err="1" smtClean="0">
                <a:solidFill>
                  <a:schemeClr val="tx1"/>
                </a:solidFill>
                <a:effectLst/>
                <a:latin typeface="+mj-lt"/>
              </a:rPr>
              <a:t>fosfotransferasa</a:t>
            </a:r>
            <a:r>
              <a:rPr lang="es-ES" sz="2400" dirty="0" smtClean="0">
                <a:solidFill>
                  <a:schemeClr val="tx1"/>
                </a:solidFill>
                <a:effectLst/>
                <a:latin typeface="+mj-lt"/>
              </a:rPr>
              <a:t>, el 1 indica que el aceptor es un grupo OH, y el último 2 indica que es un OH de la D-glucosa el que acepta el grupo fosfato.</a:t>
            </a:r>
            <a:endParaRPr lang="es-ES" sz="2400" dirty="0" smtClean="0">
              <a:solidFill>
                <a:schemeClr val="tx1"/>
              </a:solidFill>
              <a:latin typeface="+mj-lt"/>
            </a:endParaRPr>
          </a:p>
        </p:txBody>
      </p:sp>
      <p:sp>
        <p:nvSpPr>
          <p:cNvPr id="20483" name="Text Box 4"/>
          <p:cNvSpPr txBox="1">
            <a:spLocks noChangeArrowheads="1"/>
          </p:cNvSpPr>
          <p:nvPr/>
        </p:nvSpPr>
        <p:spPr bwMode="auto">
          <a:xfrm>
            <a:off x="468313" y="260350"/>
            <a:ext cx="8135937" cy="424732"/>
          </a:xfrm>
          <a:prstGeom prst="rect">
            <a:avLst/>
          </a:prstGeom>
          <a:noFill/>
          <a:ln w="12700" cap="sq">
            <a:noFill/>
            <a:miter lim="800000"/>
            <a:headEnd type="none" w="sm" len="sm"/>
            <a:tailEnd type="none" w="sm" len="sm"/>
          </a:ln>
        </p:spPr>
        <p:txBody>
          <a:bodyPr>
            <a:spAutoFit/>
          </a:bodyPr>
          <a:lstStyle/>
          <a:p>
            <a:pPr algn="just">
              <a:lnSpc>
                <a:spcPct val="90000"/>
              </a:lnSpc>
              <a:spcBef>
                <a:spcPct val="20000"/>
              </a:spcBef>
              <a:buClr>
                <a:schemeClr val="tx2"/>
              </a:buClr>
              <a:buSzPct val="75000"/>
              <a:buFont typeface="Wingdings" pitchFamily="2" charset="2"/>
              <a:buNone/>
            </a:pPr>
            <a:r>
              <a:rPr lang="es-ES" sz="2400" b="1" dirty="0">
                <a:solidFill>
                  <a:schemeClr val="tx2"/>
                </a:solidFill>
                <a:latin typeface="+mj-lt"/>
              </a:rPr>
              <a:t>CÓDIGO DE LA COMISIÓN ENZIMÁTICA  (</a:t>
            </a:r>
            <a:r>
              <a:rPr lang="es-ES" sz="2400" b="1" dirty="0" err="1">
                <a:solidFill>
                  <a:schemeClr val="tx2"/>
                </a:solidFill>
                <a:latin typeface="+mj-lt"/>
              </a:rPr>
              <a:t>Enzyme</a:t>
            </a:r>
            <a:r>
              <a:rPr lang="es-ES" sz="2400" b="1" dirty="0">
                <a:solidFill>
                  <a:schemeClr val="tx2"/>
                </a:solidFill>
                <a:latin typeface="+mj-lt"/>
              </a:rPr>
              <a:t> </a:t>
            </a:r>
            <a:r>
              <a:rPr lang="es-ES" sz="2400" b="1" dirty="0" err="1">
                <a:solidFill>
                  <a:schemeClr val="tx2"/>
                </a:solidFill>
                <a:latin typeface="+mj-lt"/>
              </a:rPr>
              <a:t>Comission</a:t>
            </a:r>
            <a:r>
              <a:rPr lang="es-ES" sz="2400" b="1" dirty="0">
                <a:latin typeface="+mj-lt"/>
              </a:rPr>
              <a:t>). </a:t>
            </a: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Grp="1" noChangeArrowheads="1"/>
          </p:cNvSpPr>
          <p:nvPr>
            <p:ph type="title"/>
          </p:nvPr>
        </p:nvSpPr>
        <p:spPr>
          <a:xfrm>
            <a:off x="685800" y="1341438"/>
            <a:ext cx="8206680" cy="5087937"/>
          </a:xfrm>
        </p:spPr>
        <p:txBody>
          <a:bodyPr anchor="t">
            <a:normAutofit/>
          </a:bodyPr>
          <a:lstStyle/>
          <a:p>
            <a:pPr algn="l" eaLnBrk="1" hangingPunct="1">
              <a:defRPr/>
            </a:pPr>
            <a:r>
              <a:rPr lang="es-ES" sz="2400" spc="-150" dirty="0" smtClean="0">
                <a:solidFill>
                  <a:schemeClr val="tx1"/>
                </a:solidFill>
                <a:effectLst/>
              </a:rPr>
              <a:t>En función de su acción catalítica específica, los enzimas se clasifican en 6 grandes grupos o clases: </a:t>
            </a:r>
            <a:br>
              <a:rPr lang="es-ES" sz="2400" spc="-150" dirty="0" smtClean="0">
                <a:solidFill>
                  <a:schemeClr val="tx1"/>
                </a:solidFill>
                <a:effectLst/>
              </a:rPr>
            </a:br>
            <a:r>
              <a:rPr lang="es-ES" sz="2400" spc="-150" dirty="0" smtClean="0">
                <a:solidFill>
                  <a:schemeClr val="tx1"/>
                </a:solidFill>
                <a:effectLst/>
              </a:rPr>
              <a:t>Clase 1: OXIDORREDUCTASAS </a:t>
            </a:r>
            <a:br>
              <a:rPr lang="es-ES" sz="2400" spc="-150" dirty="0" smtClean="0">
                <a:solidFill>
                  <a:schemeClr val="tx1"/>
                </a:solidFill>
                <a:effectLst/>
              </a:rPr>
            </a:br>
            <a:r>
              <a:rPr lang="es-ES" sz="2400" spc="-150" dirty="0" smtClean="0">
                <a:solidFill>
                  <a:schemeClr val="tx1"/>
                </a:solidFill>
                <a:effectLst/>
              </a:rPr>
              <a:t>Clase 2: TRANSFERASAS </a:t>
            </a:r>
            <a:br>
              <a:rPr lang="es-ES" sz="2400" spc="-150" dirty="0" smtClean="0">
                <a:solidFill>
                  <a:schemeClr val="tx1"/>
                </a:solidFill>
                <a:effectLst/>
              </a:rPr>
            </a:br>
            <a:r>
              <a:rPr lang="es-ES" sz="2400" spc="-150" dirty="0" smtClean="0">
                <a:solidFill>
                  <a:schemeClr val="tx1"/>
                </a:solidFill>
                <a:effectLst/>
              </a:rPr>
              <a:t>Clase 3: HIDROLASAS </a:t>
            </a:r>
            <a:br>
              <a:rPr lang="es-ES" sz="2400" spc="-150" dirty="0" smtClean="0">
                <a:solidFill>
                  <a:schemeClr val="tx1"/>
                </a:solidFill>
                <a:effectLst/>
              </a:rPr>
            </a:br>
            <a:r>
              <a:rPr lang="es-ES" sz="2400" spc="-150" dirty="0" smtClean="0">
                <a:solidFill>
                  <a:schemeClr val="tx1"/>
                </a:solidFill>
                <a:effectLst/>
              </a:rPr>
              <a:t>Clase 4: LIASAS </a:t>
            </a:r>
            <a:br>
              <a:rPr lang="es-ES" sz="2400" spc="-150" dirty="0" smtClean="0">
                <a:solidFill>
                  <a:schemeClr val="tx1"/>
                </a:solidFill>
                <a:effectLst/>
              </a:rPr>
            </a:br>
            <a:r>
              <a:rPr lang="es-ES" sz="2400" spc="-150" dirty="0" smtClean="0">
                <a:solidFill>
                  <a:schemeClr val="tx1"/>
                </a:solidFill>
                <a:effectLst/>
              </a:rPr>
              <a:t>Clase 5: ISOMERASAS</a:t>
            </a:r>
            <a:br>
              <a:rPr lang="es-ES" sz="2400" spc="-150" dirty="0" smtClean="0">
                <a:solidFill>
                  <a:schemeClr val="tx1"/>
                </a:solidFill>
                <a:effectLst/>
              </a:rPr>
            </a:br>
            <a:r>
              <a:rPr lang="es-ES" sz="2400" spc="-150" dirty="0" smtClean="0">
                <a:solidFill>
                  <a:schemeClr val="tx1"/>
                </a:solidFill>
                <a:effectLst/>
              </a:rPr>
              <a:t>Clase 6: LIGASAS </a:t>
            </a:r>
            <a:br>
              <a:rPr lang="es-ES" sz="2400" spc="-150" dirty="0" smtClean="0">
                <a:solidFill>
                  <a:schemeClr val="tx1"/>
                </a:solidFill>
                <a:effectLst/>
              </a:rPr>
            </a:br>
            <a:r>
              <a:rPr lang="es-ES" sz="2400" spc="-150" dirty="0" smtClean="0">
                <a:solidFill>
                  <a:schemeClr val="tx1"/>
                </a:solidFill>
                <a:effectLst/>
              </a:rPr>
              <a:t>Ver página. WEB ejemplos de cada grupo de clasificación.</a:t>
            </a:r>
          </a:p>
        </p:txBody>
      </p:sp>
      <p:sp>
        <p:nvSpPr>
          <p:cNvPr id="156678" name="Text Box 6"/>
          <p:cNvSpPr txBox="1">
            <a:spLocks noChangeArrowheads="1"/>
          </p:cNvSpPr>
          <p:nvPr/>
        </p:nvSpPr>
        <p:spPr bwMode="auto">
          <a:xfrm>
            <a:off x="1116013" y="476250"/>
            <a:ext cx="7127875" cy="519113"/>
          </a:xfrm>
          <a:prstGeom prst="rect">
            <a:avLst/>
          </a:prstGeom>
          <a:noFill/>
          <a:ln w="12700" cap="sq">
            <a:noFill/>
            <a:miter lim="800000"/>
            <a:headEnd type="none" w="sm" len="sm"/>
            <a:tailEnd type="none" w="sm" len="sm"/>
          </a:ln>
          <a:effectLst/>
        </p:spPr>
        <p:txBody>
          <a:bodyPr>
            <a:spAutoFit/>
          </a:bodyPr>
          <a:lstStyle/>
          <a:p>
            <a:pPr algn="ctr">
              <a:spcBef>
                <a:spcPct val="50000"/>
              </a:spcBef>
              <a:defRPr/>
            </a:pPr>
            <a:r>
              <a:rPr lang="es-ES" sz="2800" b="1" dirty="0">
                <a:effectLst>
                  <a:outerShdw blurRad="38100" dist="38100" dir="2700000" algn="tl">
                    <a:srgbClr val="000000"/>
                  </a:outerShdw>
                </a:effectLst>
              </a:rPr>
              <a:t>CLASIFICACIÓN DE LOS ENZIMAS</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1115616" y="188913"/>
            <a:ext cx="8028384" cy="523875"/>
          </a:xfrm>
          <a:prstGeom prst="rect">
            <a:avLst/>
          </a:prstGeom>
          <a:noFill/>
          <a:ln w="12700" cap="sq">
            <a:noFill/>
            <a:miter lim="800000"/>
            <a:headEnd type="none" w="sm" len="sm"/>
            <a:tailEnd type="none" w="sm" len="sm"/>
          </a:ln>
        </p:spPr>
        <p:txBody>
          <a:bodyPr wrap="square">
            <a:spAutoFit/>
          </a:bodyPr>
          <a:lstStyle/>
          <a:p>
            <a:pPr>
              <a:spcBef>
                <a:spcPct val="50000"/>
              </a:spcBef>
            </a:pPr>
            <a:r>
              <a:rPr lang="es-ES" sz="2800" b="1" dirty="0">
                <a:latin typeface="+mj-lt"/>
              </a:rPr>
              <a:t>TEMA I. BIORREGULADORES</a:t>
            </a:r>
          </a:p>
        </p:txBody>
      </p:sp>
      <p:sp>
        <p:nvSpPr>
          <p:cNvPr id="4099" name="Text Box 9"/>
          <p:cNvSpPr txBox="1">
            <a:spLocks noChangeArrowheads="1"/>
          </p:cNvSpPr>
          <p:nvPr/>
        </p:nvSpPr>
        <p:spPr bwMode="auto">
          <a:xfrm>
            <a:off x="755650" y="908720"/>
            <a:ext cx="7992814" cy="3508653"/>
          </a:xfrm>
          <a:prstGeom prst="rect">
            <a:avLst/>
          </a:prstGeom>
          <a:noFill/>
          <a:ln w="12700" cap="sq">
            <a:noFill/>
            <a:miter lim="800000"/>
            <a:headEnd type="none" w="sm" len="sm"/>
            <a:tailEnd type="none" w="sm" len="sm"/>
          </a:ln>
        </p:spPr>
        <p:txBody>
          <a:bodyPr wrap="square">
            <a:spAutoFit/>
          </a:bodyPr>
          <a:lstStyle/>
          <a:p>
            <a:pPr>
              <a:spcBef>
                <a:spcPct val="50000"/>
              </a:spcBef>
              <a:defRPr/>
            </a:pPr>
            <a:r>
              <a:rPr lang="es-ES" sz="2400" b="1" dirty="0" smtClean="0">
                <a:latin typeface="+mj-lt"/>
              </a:rPr>
              <a:t>Enzimas</a:t>
            </a:r>
          </a:p>
          <a:p>
            <a:pPr>
              <a:lnSpc>
                <a:spcPct val="150000"/>
              </a:lnSpc>
              <a:spcBef>
                <a:spcPct val="50000"/>
              </a:spcBef>
              <a:defRPr/>
            </a:pPr>
            <a:r>
              <a:rPr lang="es-ES" sz="2400" dirty="0" smtClean="0">
                <a:latin typeface="+mj-lt"/>
              </a:rPr>
              <a:t>-</a:t>
            </a:r>
            <a:r>
              <a:rPr lang="es-ES" sz="2400" dirty="0">
                <a:latin typeface="+mj-lt"/>
              </a:rPr>
              <a:t>Aspectos generales</a:t>
            </a:r>
            <a:br>
              <a:rPr lang="es-ES" sz="2400" dirty="0">
                <a:latin typeface="+mj-lt"/>
              </a:rPr>
            </a:br>
            <a:r>
              <a:rPr lang="es-ES" sz="2400" dirty="0">
                <a:latin typeface="+mj-lt"/>
              </a:rPr>
              <a:t>-Nomenclatura. Clasificación</a:t>
            </a:r>
            <a:r>
              <a:rPr lang="es-ES" sz="2400" dirty="0">
                <a:latin typeface="+mj-lt"/>
                <a:hlinkClick r:id="rId2" action="ppaction://hlinkfile"/>
              </a:rPr>
              <a:t/>
            </a:r>
            <a:br>
              <a:rPr lang="es-ES" sz="2400" dirty="0">
                <a:latin typeface="+mj-lt"/>
                <a:hlinkClick r:id="rId2" action="ppaction://hlinkfile"/>
              </a:rPr>
            </a:br>
            <a:r>
              <a:rPr lang="es-ES" sz="2400" dirty="0">
                <a:latin typeface="+mj-lt"/>
              </a:rPr>
              <a:t>-Modo de acción. Cinética enzimática</a:t>
            </a:r>
            <a:br>
              <a:rPr lang="es-ES" sz="2400" dirty="0">
                <a:latin typeface="+mj-lt"/>
              </a:rPr>
            </a:br>
            <a:r>
              <a:rPr lang="es-ES" sz="2400" dirty="0">
                <a:latin typeface="+mj-lt"/>
              </a:rPr>
              <a:t>-Regulación de su actividad</a:t>
            </a:r>
            <a:br>
              <a:rPr lang="es-ES" sz="2400" dirty="0">
                <a:latin typeface="+mj-lt"/>
              </a:rPr>
            </a:br>
            <a:endParaRPr lang="es-ES" sz="2800" dirty="0">
              <a:latin typeface="+mj-lt"/>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228600" y="692150"/>
            <a:ext cx="8831263" cy="3046988"/>
          </a:xfrm>
          <a:prstGeom prst="rect">
            <a:avLst/>
          </a:prstGeom>
          <a:noFill/>
          <a:ln w="12700" cap="sq">
            <a:noFill/>
            <a:miter lim="800000"/>
            <a:headEnd type="none" w="sm" len="sm"/>
            <a:tailEnd type="none" w="sm" len="sm"/>
          </a:ln>
        </p:spPr>
        <p:txBody>
          <a:bodyPr>
            <a:spAutoFit/>
          </a:bodyPr>
          <a:lstStyle/>
          <a:p>
            <a:pPr algn="just" eaLnBrk="0" hangingPunct="0">
              <a:buClr>
                <a:srgbClr val="FF3300"/>
              </a:buClr>
              <a:buSzPct val="135000"/>
              <a:buFont typeface="Wingdings" pitchFamily="2" charset="2"/>
              <a:buChar char="Ø"/>
            </a:pPr>
            <a:r>
              <a:rPr lang="es-ES" sz="2400" dirty="0">
                <a:latin typeface="+mj-lt"/>
              </a:rPr>
              <a:t>Los enzimas son catalizadores especialmente eficaces, ya que disminuyen la </a:t>
            </a:r>
            <a:r>
              <a:rPr lang="es-ES" sz="2400" dirty="0" err="1">
                <a:latin typeface="+mj-lt"/>
              </a:rPr>
              <a:t>E</a:t>
            </a:r>
            <a:r>
              <a:rPr lang="es-ES" sz="2400" baseline="-30000" dirty="0" err="1">
                <a:latin typeface="+mj-lt"/>
              </a:rPr>
              <a:t>a</a:t>
            </a:r>
            <a:r>
              <a:rPr lang="es-ES" sz="2400" dirty="0">
                <a:latin typeface="+mj-lt"/>
              </a:rPr>
              <a:t> aún más que los catalizadores inorgánicos. </a:t>
            </a:r>
          </a:p>
          <a:p>
            <a:pPr algn="just" eaLnBrk="0" hangingPunct="0">
              <a:buClr>
                <a:srgbClr val="FF3300"/>
              </a:buClr>
              <a:buSzPct val="135000"/>
              <a:buFont typeface="Wingdings" pitchFamily="2" charset="2"/>
              <a:buChar char="Ø"/>
            </a:pPr>
            <a:r>
              <a:rPr lang="es-ES" sz="2400" dirty="0">
                <a:latin typeface="+mj-lt"/>
              </a:rPr>
              <a:t>La descomposición del agua oxigenada (H</a:t>
            </a:r>
            <a:r>
              <a:rPr lang="es-ES" sz="2400" baseline="-30000" dirty="0">
                <a:latin typeface="+mj-lt"/>
              </a:rPr>
              <a:t>2</a:t>
            </a:r>
            <a:r>
              <a:rPr lang="es-ES" sz="2400" dirty="0">
                <a:latin typeface="+mj-lt"/>
              </a:rPr>
              <a:t>O</a:t>
            </a:r>
            <a:r>
              <a:rPr lang="es-ES" sz="2400" baseline="-30000" dirty="0">
                <a:latin typeface="+mj-lt"/>
              </a:rPr>
              <a:t>2</a:t>
            </a:r>
            <a:r>
              <a:rPr lang="es-ES" sz="2400" dirty="0">
                <a:latin typeface="+mj-lt"/>
              </a:rPr>
              <a:t>) para dar H</a:t>
            </a:r>
            <a:r>
              <a:rPr lang="es-ES" sz="2400" baseline="-30000" dirty="0">
                <a:latin typeface="+mj-lt"/>
              </a:rPr>
              <a:t>2</a:t>
            </a:r>
            <a:r>
              <a:rPr lang="es-ES" sz="2400" dirty="0">
                <a:latin typeface="+mj-lt"/>
              </a:rPr>
              <a:t>O y O</a:t>
            </a:r>
            <a:r>
              <a:rPr lang="es-ES" sz="2400" baseline="-30000" dirty="0">
                <a:latin typeface="+mj-lt"/>
              </a:rPr>
              <a:t>2</a:t>
            </a:r>
            <a:r>
              <a:rPr lang="es-ES" sz="2400" dirty="0">
                <a:latin typeface="+mj-lt"/>
              </a:rPr>
              <a:t> puede ocurrir sin catalizador, con un catalizador inorgánico (platino), o con un enzima específico (catalasa). </a:t>
            </a:r>
          </a:p>
          <a:p>
            <a:pPr algn="just" eaLnBrk="0" hangingPunct="0">
              <a:buClr>
                <a:srgbClr val="FF3300"/>
              </a:buClr>
              <a:buSzPct val="135000"/>
              <a:buFont typeface="Wingdings" pitchFamily="2" charset="2"/>
              <a:buChar char="Ø"/>
            </a:pPr>
            <a:r>
              <a:rPr lang="es-ES" sz="2400" dirty="0">
                <a:latin typeface="+mj-lt"/>
              </a:rPr>
              <a:t>Las respectivas </a:t>
            </a:r>
            <a:r>
              <a:rPr lang="es-ES" sz="2400" dirty="0" err="1">
                <a:latin typeface="+mj-lt"/>
              </a:rPr>
              <a:t>E</a:t>
            </a:r>
            <a:r>
              <a:rPr lang="es-ES" sz="2400" baseline="-30000" dirty="0" err="1">
                <a:latin typeface="+mj-lt"/>
              </a:rPr>
              <a:t>a</a:t>
            </a:r>
            <a:r>
              <a:rPr lang="es-ES" sz="2400" dirty="0">
                <a:latin typeface="+mj-lt"/>
              </a:rPr>
              <a:t> para cada proceso son 18, 12 y 6 Kcal/mol., así, se puede calcular que el platino acelera la reacción 20.000 veces, mientras que la catalasa la acelera 370.000 veces. </a:t>
            </a:r>
          </a:p>
        </p:txBody>
      </p:sp>
      <p:pic>
        <p:nvPicPr>
          <p:cNvPr id="157700" name="Picture 4" descr="Ea-3"/>
          <p:cNvPicPr>
            <a:picLocks noChangeAspect="1" noChangeArrowheads="1"/>
          </p:cNvPicPr>
          <p:nvPr/>
        </p:nvPicPr>
        <p:blipFill>
          <a:blip r:embed="rId2" cstate="print"/>
          <a:srcRect/>
          <a:stretch>
            <a:fillRect/>
          </a:stretch>
        </p:blipFill>
        <p:spPr bwMode="auto">
          <a:xfrm>
            <a:off x="0" y="3810000"/>
            <a:ext cx="4724400" cy="3048000"/>
          </a:xfrm>
          <a:prstGeom prst="rect">
            <a:avLst/>
          </a:prstGeom>
          <a:noFill/>
          <a:ln w="9525">
            <a:noFill/>
            <a:miter lim="800000"/>
            <a:headEnd/>
            <a:tailEnd/>
          </a:ln>
        </p:spPr>
      </p:pic>
      <p:pic>
        <p:nvPicPr>
          <p:cNvPr id="157701" name="Picture 5" descr="Ea-2"/>
          <p:cNvPicPr>
            <a:picLocks noChangeAspect="1" noChangeArrowheads="1"/>
          </p:cNvPicPr>
          <p:nvPr/>
        </p:nvPicPr>
        <p:blipFill>
          <a:blip r:embed="rId3" cstate="print"/>
          <a:srcRect/>
          <a:stretch>
            <a:fillRect/>
          </a:stretch>
        </p:blipFill>
        <p:spPr bwMode="auto">
          <a:xfrm>
            <a:off x="4660900" y="3810000"/>
            <a:ext cx="4483100" cy="3048000"/>
          </a:xfrm>
          <a:prstGeom prst="rect">
            <a:avLst/>
          </a:prstGeom>
          <a:noFill/>
          <a:ln w="9525">
            <a:noFill/>
            <a:miter lim="800000"/>
            <a:headEnd/>
            <a:tailEnd/>
          </a:ln>
        </p:spPr>
      </p:pic>
      <p:sp>
        <p:nvSpPr>
          <p:cNvPr id="157702" name="Text Box 6"/>
          <p:cNvSpPr txBox="1">
            <a:spLocks noChangeArrowheads="1"/>
          </p:cNvSpPr>
          <p:nvPr/>
        </p:nvSpPr>
        <p:spPr bwMode="auto">
          <a:xfrm>
            <a:off x="1043608" y="260648"/>
            <a:ext cx="7345362" cy="457200"/>
          </a:xfrm>
          <a:prstGeom prst="rect">
            <a:avLst/>
          </a:prstGeom>
          <a:noFill/>
          <a:ln w="12700" cap="sq">
            <a:noFill/>
            <a:miter lim="800000"/>
            <a:headEnd type="none" w="sm" len="sm"/>
            <a:tailEnd type="none" w="sm" len="sm"/>
          </a:ln>
          <a:effectLst/>
        </p:spPr>
        <p:txBody>
          <a:bodyPr>
            <a:spAutoFit/>
          </a:bodyPr>
          <a:lstStyle/>
          <a:p>
            <a:pPr algn="ctr">
              <a:spcBef>
                <a:spcPct val="50000"/>
              </a:spcBef>
              <a:defRPr/>
            </a:pPr>
            <a:r>
              <a:rPr lang="es-ES" sz="2400" b="1" dirty="0">
                <a:solidFill>
                  <a:schemeClr val="tx2"/>
                </a:solidFill>
                <a:latin typeface="+mj-lt"/>
              </a:rPr>
              <a:t>MODO DE ACCIÓN DE LOS ENZIMAS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7698">
                                            <p:txEl>
                                              <p:pRg st="0" end="0"/>
                                            </p:txEl>
                                          </p:spTgt>
                                        </p:tgtEl>
                                        <p:attrNameLst>
                                          <p:attrName>style.visibility</p:attrName>
                                        </p:attrNameLst>
                                      </p:cBhvr>
                                      <p:to>
                                        <p:strVal val="visible"/>
                                      </p:to>
                                    </p:set>
                                    <p:anim calcmode="lin" valueType="num">
                                      <p:cBhvr additive="base">
                                        <p:cTn id="7" dur="500" fill="hold"/>
                                        <p:tgtEl>
                                          <p:spTgt spid="1576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76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7698">
                                            <p:txEl>
                                              <p:pRg st="1" end="1"/>
                                            </p:txEl>
                                          </p:spTgt>
                                        </p:tgtEl>
                                        <p:attrNameLst>
                                          <p:attrName>style.visibility</p:attrName>
                                        </p:attrNameLst>
                                      </p:cBhvr>
                                      <p:to>
                                        <p:strVal val="visible"/>
                                      </p:to>
                                    </p:set>
                                    <p:anim calcmode="lin" valueType="num">
                                      <p:cBhvr additive="base">
                                        <p:cTn id="13" dur="500" fill="hold"/>
                                        <p:tgtEl>
                                          <p:spTgt spid="15769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76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7698">
                                            <p:txEl>
                                              <p:pRg st="2" end="2"/>
                                            </p:txEl>
                                          </p:spTgt>
                                        </p:tgtEl>
                                        <p:attrNameLst>
                                          <p:attrName>style.visibility</p:attrName>
                                        </p:attrNameLst>
                                      </p:cBhvr>
                                      <p:to>
                                        <p:strVal val="visible"/>
                                      </p:to>
                                    </p:set>
                                    <p:anim calcmode="lin" valueType="num">
                                      <p:cBhvr additive="base">
                                        <p:cTn id="19" dur="500" fill="hold"/>
                                        <p:tgtEl>
                                          <p:spTgt spid="15769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769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57700"/>
                                        </p:tgtEl>
                                        <p:attrNameLst>
                                          <p:attrName>style.visibility</p:attrName>
                                        </p:attrNameLst>
                                      </p:cBhvr>
                                      <p:to>
                                        <p:strVal val="visible"/>
                                      </p:to>
                                    </p:set>
                                    <p:animEffect transition="in" filter="dissolve">
                                      <p:cBhvr>
                                        <p:cTn id="25" dur="500"/>
                                        <p:tgtEl>
                                          <p:spTgt spid="157700"/>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57701"/>
                                        </p:tgtEl>
                                        <p:attrNameLst>
                                          <p:attrName>style.visibility</p:attrName>
                                        </p:attrNameLst>
                                      </p:cBhvr>
                                      <p:to>
                                        <p:strVal val="visible"/>
                                      </p:to>
                                    </p:set>
                                    <p:animEffect transition="in" filter="strips(downLeft)">
                                      <p:cBhvr>
                                        <p:cTn id="30" dur="500"/>
                                        <p:tgtEl>
                                          <p:spTgt spid="157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4" name="Picture 4" descr="EnzSub1"/>
          <p:cNvPicPr>
            <a:picLocks noChangeAspect="1" noChangeArrowheads="1"/>
          </p:cNvPicPr>
          <p:nvPr/>
        </p:nvPicPr>
        <p:blipFill>
          <a:blip r:embed="rId2" cstate="print"/>
          <a:srcRect/>
          <a:stretch>
            <a:fillRect/>
          </a:stretch>
        </p:blipFill>
        <p:spPr bwMode="auto">
          <a:xfrm>
            <a:off x="4643438" y="549275"/>
            <a:ext cx="4067175" cy="2217738"/>
          </a:xfrm>
          <a:prstGeom prst="rect">
            <a:avLst/>
          </a:prstGeom>
          <a:noFill/>
          <a:ln w="9525">
            <a:noFill/>
            <a:miter lim="800000"/>
            <a:headEnd/>
            <a:tailEnd/>
          </a:ln>
        </p:spPr>
      </p:pic>
      <p:sp>
        <p:nvSpPr>
          <p:cNvPr id="158742" name="Rectangle 22"/>
          <p:cNvSpPr>
            <a:spLocks noChangeArrowheads="1"/>
          </p:cNvSpPr>
          <p:nvPr/>
        </p:nvSpPr>
        <p:spPr bwMode="auto">
          <a:xfrm>
            <a:off x="250825" y="342900"/>
            <a:ext cx="4249167" cy="3806180"/>
          </a:xfrm>
          <a:prstGeom prst="rect">
            <a:avLst/>
          </a:prstGeom>
          <a:noFill/>
          <a:ln w="12700" cap="sq">
            <a:noFill/>
            <a:miter lim="800000"/>
            <a:headEnd type="none" w="sm" len="sm"/>
            <a:tailEnd type="none" w="sm" len="sm"/>
          </a:ln>
        </p:spPr>
        <p:txBody>
          <a:bodyPr anchor="ctr"/>
          <a:lstStyle/>
          <a:p>
            <a:pPr algn="just"/>
            <a:r>
              <a:rPr lang="es-ES" sz="2400" dirty="0">
                <a:latin typeface="+mj-lt"/>
              </a:rPr>
              <a:t>Para que una reacción química tenga lugar, las moléculas de los reactantes deben chocar con una energía y una orientación adecuadas. La actuación del </a:t>
            </a:r>
            <a:r>
              <a:rPr lang="es-ES" sz="2400" dirty="0" smtClean="0">
                <a:latin typeface="+mj-lt"/>
              </a:rPr>
              <a:t>enzima:</a:t>
            </a:r>
          </a:p>
          <a:p>
            <a:pPr algn="just"/>
            <a:r>
              <a:rPr lang="es-ES" sz="2400" dirty="0" smtClean="0">
                <a:latin typeface="+mj-lt"/>
              </a:rPr>
              <a:t> </a:t>
            </a:r>
            <a:r>
              <a:rPr lang="es-ES" sz="2400" dirty="0">
                <a:latin typeface="+mj-lt"/>
              </a:rPr>
              <a:t>(1) permite que los reactantes (sustratos) se unan a su centro activo con una orientación óptima para que la reacción se </a:t>
            </a:r>
            <a:r>
              <a:rPr lang="es-ES" sz="2400" dirty="0" smtClean="0">
                <a:latin typeface="+mj-lt"/>
              </a:rPr>
              <a:t>produzca </a:t>
            </a:r>
            <a:endParaRPr lang="es-ES" sz="2400" dirty="0">
              <a:latin typeface="+mj-lt"/>
            </a:endParaRPr>
          </a:p>
        </p:txBody>
      </p:sp>
      <p:pic>
        <p:nvPicPr>
          <p:cNvPr id="158744" name="Picture 24" descr="enzymeact"/>
          <p:cNvPicPr>
            <a:picLocks noChangeAspect="1" noChangeArrowheads="1" noCrop="1"/>
          </p:cNvPicPr>
          <p:nvPr/>
        </p:nvPicPr>
        <p:blipFill>
          <a:blip r:embed="rId3" cstate="print"/>
          <a:srcRect/>
          <a:stretch>
            <a:fillRect/>
          </a:stretch>
        </p:blipFill>
        <p:spPr bwMode="auto">
          <a:xfrm>
            <a:off x="5651500" y="3068638"/>
            <a:ext cx="2447925" cy="2447925"/>
          </a:xfrm>
          <a:prstGeom prst="rect">
            <a:avLst/>
          </a:prstGeom>
          <a:noFill/>
          <a:ln w="9525">
            <a:noFill/>
            <a:miter lim="800000"/>
            <a:headEnd/>
            <a:tailEnd/>
          </a:ln>
        </p:spPr>
      </p:pic>
      <p:sp>
        <p:nvSpPr>
          <p:cNvPr id="158746" name="Text Box 26"/>
          <p:cNvSpPr txBox="1">
            <a:spLocks noChangeArrowheads="1"/>
          </p:cNvSpPr>
          <p:nvPr/>
        </p:nvSpPr>
        <p:spPr bwMode="auto">
          <a:xfrm>
            <a:off x="323528" y="4221088"/>
            <a:ext cx="4319587" cy="1938992"/>
          </a:xfrm>
          <a:prstGeom prst="rect">
            <a:avLst/>
          </a:prstGeom>
          <a:noFill/>
          <a:ln w="12700" cap="sq">
            <a:noFill/>
            <a:miter lim="800000"/>
            <a:headEnd type="none" w="sm" len="sm"/>
            <a:tailEnd type="none" w="sm" len="sm"/>
          </a:ln>
        </p:spPr>
        <p:txBody>
          <a:bodyPr>
            <a:spAutoFit/>
          </a:bodyPr>
          <a:lstStyle/>
          <a:p>
            <a:pPr algn="just"/>
            <a:r>
              <a:rPr lang="es-ES" sz="2400" dirty="0">
                <a:latin typeface="+mj-lt"/>
              </a:rPr>
              <a:t>(2) modifica las propiedades químicas del sustrato unido a su centro activo, debilitando los enlaces existentes y facilitando la formación de otros nuevos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58742"/>
                                        </p:tgtEl>
                                        <p:attrNameLst>
                                          <p:attrName>style.visibility</p:attrName>
                                        </p:attrNameLst>
                                      </p:cBhvr>
                                      <p:to>
                                        <p:strVal val="visible"/>
                                      </p:to>
                                    </p:set>
                                    <p:animEffect transition="in" filter="checkerboard(across)">
                                      <p:cBhvr>
                                        <p:cTn id="7" dur="500"/>
                                        <p:tgtEl>
                                          <p:spTgt spid="158742"/>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158724"/>
                                        </p:tgtEl>
                                        <p:attrNameLst>
                                          <p:attrName>style.visibility</p:attrName>
                                        </p:attrNameLst>
                                      </p:cBhvr>
                                      <p:to>
                                        <p:strVal val="visible"/>
                                      </p:to>
                                    </p:set>
                                    <p:animEffect transition="in" filter="strips(downLeft)">
                                      <p:cBhvr>
                                        <p:cTn id="11" dur="500"/>
                                        <p:tgtEl>
                                          <p:spTgt spid="158724"/>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158746">
                                            <p:txEl>
                                              <p:pRg st="0" end="0"/>
                                            </p:txEl>
                                          </p:spTgt>
                                        </p:tgtEl>
                                        <p:attrNameLst>
                                          <p:attrName>style.visibility</p:attrName>
                                        </p:attrNameLst>
                                      </p:cBhvr>
                                      <p:to>
                                        <p:strVal val="visible"/>
                                      </p:to>
                                    </p:set>
                                    <p:animEffect transition="in" filter="slide(fromBottom)">
                                      <p:cBhvr>
                                        <p:cTn id="16" dur="500"/>
                                        <p:tgtEl>
                                          <p:spTgt spid="158746">
                                            <p:txEl>
                                              <p:pRg st="0" end="0"/>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58744"/>
                                        </p:tgtEl>
                                        <p:attrNameLst>
                                          <p:attrName>style.visibility</p:attrName>
                                        </p:attrNameLst>
                                      </p:cBhvr>
                                      <p:to>
                                        <p:strVal val="visible"/>
                                      </p:to>
                                    </p:set>
                                    <p:animEffect transition="in" filter="fade">
                                      <p:cBhvr>
                                        <p:cTn id="20" dur="2000"/>
                                        <p:tgtEl>
                                          <p:spTgt spid="158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idx="1"/>
          </p:nvPr>
        </p:nvSpPr>
        <p:spPr>
          <a:xfrm>
            <a:off x="214313" y="1641475"/>
            <a:ext cx="8929687" cy="4454525"/>
          </a:xfrm>
          <a:noFill/>
        </p:spPr>
        <p:txBody>
          <a:bodyPr/>
          <a:lstStyle/>
          <a:p>
            <a:pPr eaLnBrk="1" hangingPunct="1"/>
            <a:r>
              <a:rPr lang="es-ES" sz="2400" dirty="0" smtClean="0">
                <a:solidFill>
                  <a:schemeClr val="tx1"/>
                </a:solidFill>
                <a:effectLst/>
                <a:latin typeface="+mj-lt"/>
              </a:rPr>
              <a:t>Hay dos modelos sobre la forma en que el sustrato se une al centro activo del enzima:</a:t>
            </a:r>
          </a:p>
          <a:p>
            <a:pPr lvl="1" eaLnBrk="1" hangingPunct="1"/>
            <a:r>
              <a:rPr lang="es-ES" sz="2400" dirty="0" smtClean="0">
                <a:solidFill>
                  <a:schemeClr val="tx1"/>
                </a:solidFill>
                <a:effectLst/>
                <a:latin typeface="+mj-lt"/>
              </a:rPr>
              <a:t>el modelo </a:t>
            </a:r>
            <a:r>
              <a:rPr lang="es-ES" sz="2400" dirty="0" smtClean="0">
                <a:solidFill>
                  <a:schemeClr val="tx1"/>
                </a:solidFill>
                <a:effectLst/>
                <a:latin typeface="+mj-lt"/>
                <a:hlinkClick r:id="" action="ppaction://noaction"/>
              </a:rPr>
              <a:t>llave-cerradura </a:t>
            </a:r>
            <a:endParaRPr lang="es-ES" sz="2400" dirty="0" smtClean="0">
              <a:solidFill>
                <a:schemeClr val="tx1"/>
              </a:solidFill>
              <a:effectLst/>
              <a:latin typeface="+mj-lt"/>
            </a:endParaRPr>
          </a:p>
          <a:p>
            <a:pPr lvl="1" eaLnBrk="1" hangingPunct="1"/>
            <a:r>
              <a:rPr lang="es-ES" sz="2400" dirty="0" smtClean="0">
                <a:solidFill>
                  <a:schemeClr val="tx1"/>
                </a:solidFill>
                <a:effectLst/>
                <a:latin typeface="+mj-lt"/>
              </a:rPr>
              <a:t>el modelo del </a:t>
            </a:r>
            <a:r>
              <a:rPr lang="es-ES" sz="2400" dirty="0" smtClean="0">
                <a:solidFill>
                  <a:schemeClr val="tx1"/>
                </a:solidFill>
                <a:effectLst/>
                <a:latin typeface="+mj-lt"/>
                <a:hlinkClick r:id="" action="ppaction://noaction"/>
              </a:rPr>
              <a:t>ajuste inducido </a:t>
            </a:r>
            <a:endParaRPr lang="es-ES" sz="2400" dirty="0" smtClean="0">
              <a:solidFill>
                <a:schemeClr val="tx1"/>
              </a:solidFill>
              <a:effectLst/>
              <a:latin typeface="+mj-lt"/>
            </a:endParaRPr>
          </a:p>
          <a:p>
            <a:pPr lvl="1" eaLnBrk="1" hangingPunct="1"/>
            <a:r>
              <a:rPr lang="es-ES" sz="2400" dirty="0" smtClean="0">
                <a:solidFill>
                  <a:schemeClr val="tx1"/>
                </a:solidFill>
                <a:effectLst/>
                <a:latin typeface="+mj-lt"/>
              </a:rPr>
              <a:t>Ver </a:t>
            </a:r>
            <a:r>
              <a:rPr lang="es-ES" sz="2400" dirty="0" err="1" smtClean="0">
                <a:solidFill>
                  <a:schemeClr val="tx1"/>
                </a:solidFill>
                <a:effectLst/>
                <a:latin typeface="+mj-lt"/>
              </a:rPr>
              <a:t>pág</a:t>
            </a:r>
            <a:r>
              <a:rPr lang="es-ES" sz="2400" dirty="0" smtClean="0">
                <a:solidFill>
                  <a:schemeClr val="tx1"/>
                </a:solidFill>
                <a:effectLst/>
                <a:latin typeface="+mj-lt"/>
              </a:rPr>
              <a:t> WEB de la asignatura</a:t>
            </a:r>
          </a:p>
          <a:p>
            <a:pPr algn="ctr">
              <a:spcBef>
                <a:spcPct val="0"/>
              </a:spcBef>
              <a:buClrTx/>
              <a:buSzTx/>
              <a:buFontTx/>
              <a:buNone/>
            </a:pPr>
            <a:endParaRPr lang="es-ES" sz="2800" b="1" dirty="0" smtClean="0">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97636"/>
                                        </p:tgtEl>
                                        <p:attrNameLst>
                                          <p:attrName>style.visibility</p:attrName>
                                        </p:attrNameLst>
                                      </p:cBhvr>
                                      <p:to>
                                        <p:strVal val="visible"/>
                                      </p:to>
                                    </p:set>
                                    <p:animEffect transition="in" filter="strips(downLeft)">
                                      <p:cBhvr>
                                        <p:cTn id="7" dur="500"/>
                                        <p:tgtEl>
                                          <p:spTgt spid="197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ChangeArrowheads="1"/>
          </p:cNvSpPr>
          <p:nvPr/>
        </p:nvSpPr>
        <p:spPr bwMode="auto">
          <a:xfrm>
            <a:off x="500063" y="333375"/>
            <a:ext cx="8286750" cy="584200"/>
          </a:xfrm>
          <a:prstGeom prst="rect">
            <a:avLst/>
          </a:prstGeom>
          <a:noFill/>
          <a:ln w="12700" cap="sq">
            <a:noFill/>
            <a:miter lim="800000"/>
            <a:headEnd type="none" w="sm" len="sm"/>
            <a:tailEnd type="none" w="sm" len="sm"/>
          </a:ln>
        </p:spPr>
        <p:txBody>
          <a:bodyPr anchor="ctr">
            <a:spAutoFit/>
          </a:bodyPr>
          <a:lstStyle/>
          <a:p>
            <a:r>
              <a:rPr lang="es-ES" sz="3200" b="1"/>
              <a:t>CINÉTICA ENZIMÁTICA</a:t>
            </a:r>
            <a:endParaRPr lang="es-ES" sz="3200"/>
          </a:p>
        </p:txBody>
      </p:sp>
      <p:graphicFrame>
        <p:nvGraphicFramePr>
          <p:cNvPr id="159768" name="Group 24"/>
          <p:cNvGraphicFramePr>
            <a:graphicFrameLocks noGrp="1"/>
          </p:cNvGraphicFramePr>
          <p:nvPr/>
        </p:nvGraphicFramePr>
        <p:xfrm>
          <a:off x="611560" y="1125538"/>
          <a:ext cx="8281615" cy="3017520"/>
        </p:xfrm>
        <a:graphic>
          <a:graphicData uri="http://schemas.openxmlformats.org/drawingml/2006/table">
            <a:tbl>
              <a:tblPr/>
              <a:tblGrid>
                <a:gridCol w="8281615"/>
              </a:tblGrid>
              <a:tr h="29527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mj-lt"/>
                        </a:rPr>
                        <a:t>Los principios generales de las reacciones químicas se aplican también a las reacciones enzimáticas.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mj-lt"/>
                        </a:rPr>
                        <a:t>A continuación, se describirán los siguientes conceptos:</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smtClean="0">
                          <a:ln>
                            <a:noFill/>
                          </a:ln>
                          <a:solidFill>
                            <a:schemeClr val="tx1"/>
                          </a:solidFill>
                          <a:effectLst/>
                          <a:latin typeface="+mj-lt"/>
                          <a:hlinkClick r:id="" action="ppaction://noaction"/>
                        </a:rPr>
                        <a:t>Cinética enzimática </a:t>
                      </a:r>
                      <a:endParaRPr kumimoji="0" lang="es-ES" sz="24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smtClean="0">
                          <a:ln>
                            <a:noFill/>
                          </a:ln>
                          <a:solidFill>
                            <a:schemeClr val="tx1"/>
                          </a:solidFill>
                          <a:effectLst/>
                          <a:latin typeface="+mj-lt"/>
                          <a:hlinkClick r:id="" action="ppaction://noaction"/>
                        </a:rPr>
                        <a:t>Modelo cinético de </a:t>
                      </a:r>
                      <a:r>
                        <a:rPr kumimoji="0" lang="es-ES" sz="2400" b="0" i="0" u="none" strike="noStrike" cap="none" normalizeH="0" baseline="0" dirty="0" err="1" smtClean="0">
                          <a:ln>
                            <a:noFill/>
                          </a:ln>
                          <a:solidFill>
                            <a:schemeClr val="tx1"/>
                          </a:solidFill>
                          <a:effectLst/>
                          <a:latin typeface="+mj-lt"/>
                          <a:hlinkClick r:id="" action="ppaction://noaction"/>
                        </a:rPr>
                        <a:t>Michaelis-Menten</a:t>
                      </a:r>
                      <a:r>
                        <a:rPr kumimoji="0" lang="es-ES" sz="2400" b="0" i="0" u="none" strike="noStrike" cap="none" normalizeH="0" baseline="0" dirty="0" smtClean="0">
                          <a:ln>
                            <a:noFill/>
                          </a:ln>
                          <a:solidFill>
                            <a:schemeClr val="tx1"/>
                          </a:solidFill>
                          <a:effectLst/>
                          <a:latin typeface="+mj-lt"/>
                          <a:hlinkClick r:id="" action="ppaction://noaction"/>
                        </a:rPr>
                        <a:t> </a:t>
                      </a:r>
                      <a:endParaRPr kumimoji="0" lang="es-ES" sz="24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smtClean="0">
                          <a:ln>
                            <a:noFill/>
                          </a:ln>
                          <a:solidFill>
                            <a:schemeClr val="tx1"/>
                          </a:solidFill>
                          <a:effectLst/>
                          <a:latin typeface="+mj-lt"/>
                          <a:hlinkClick r:id="" action="ppaction://noaction"/>
                        </a:rPr>
                        <a:t>Cálculo de la K</a:t>
                      </a:r>
                      <a:r>
                        <a:rPr kumimoji="0" lang="es-ES" sz="2400" b="0" i="0" u="none" strike="noStrike" cap="none" normalizeH="0" baseline="-30000" dirty="0" smtClean="0">
                          <a:ln>
                            <a:noFill/>
                          </a:ln>
                          <a:solidFill>
                            <a:schemeClr val="tx1"/>
                          </a:solidFill>
                          <a:effectLst/>
                          <a:latin typeface="+mj-lt"/>
                          <a:hlinkClick r:id="" action="ppaction://noaction"/>
                        </a:rPr>
                        <a:t>M</a:t>
                      </a:r>
                      <a:r>
                        <a:rPr kumimoji="0" lang="es-ES" sz="2400" b="0" i="0" u="none" strike="noStrike" cap="none" normalizeH="0" baseline="0" dirty="0" smtClean="0">
                          <a:ln>
                            <a:noFill/>
                          </a:ln>
                          <a:solidFill>
                            <a:schemeClr val="tx1"/>
                          </a:solidFill>
                          <a:effectLst/>
                          <a:latin typeface="+mj-lt"/>
                          <a:hlinkClick r:id="" action="ppaction://noaction"/>
                        </a:rPr>
                        <a:t> y la </a:t>
                      </a:r>
                      <a:r>
                        <a:rPr kumimoji="0" lang="es-ES" sz="2400" b="0" i="0" u="none" strike="noStrike" cap="none" normalizeH="0" baseline="0" dirty="0" err="1" smtClean="0">
                          <a:ln>
                            <a:noFill/>
                          </a:ln>
                          <a:solidFill>
                            <a:schemeClr val="tx1"/>
                          </a:solidFill>
                          <a:effectLst/>
                          <a:latin typeface="+mj-lt"/>
                          <a:hlinkClick r:id="" action="ppaction://noaction"/>
                        </a:rPr>
                        <a:t>V</a:t>
                      </a:r>
                      <a:r>
                        <a:rPr kumimoji="0" lang="es-ES" sz="2400" b="0" i="0" u="none" strike="noStrike" cap="none" normalizeH="0" baseline="-30000" dirty="0" err="1" smtClean="0">
                          <a:ln>
                            <a:noFill/>
                          </a:ln>
                          <a:solidFill>
                            <a:schemeClr val="tx1"/>
                          </a:solidFill>
                          <a:effectLst/>
                          <a:latin typeface="+mj-lt"/>
                          <a:hlinkClick r:id="" action="ppaction://noaction"/>
                        </a:rPr>
                        <a:t>max</a:t>
                      </a:r>
                      <a:r>
                        <a:rPr kumimoji="0" lang="es-ES" sz="2400" b="0" i="0" u="none" strike="noStrike" cap="none" normalizeH="0" baseline="0" dirty="0" smtClean="0">
                          <a:ln>
                            <a:noFill/>
                          </a:ln>
                          <a:solidFill>
                            <a:schemeClr val="tx1"/>
                          </a:solidFill>
                          <a:effectLst/>
                          <a:latin typeface="+mj-lt"/>
                          <a:hlinkClick r:id="" action="ppaction://noaction"/>
                        </a:rPr>
                        <a:t> de un enzima </a:t>
                      </a:r>
                      <a:endParaRPr kumimoji="0" lang="es-ES" sz="24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smtClean="0">
                          <a:ln>
                            <a:noFill/>
                          </a:ln>
                          <a:solidFill>
                            <a:schemeClr val="tx1"/>
                          </a:solidFill>
                          <a:effectLst/>
                          <a:latin typeface="+mj-lt"/>
                          <a:hlinkClick r:id="" action="ppaction://noaction"/>
                        </a:rPr>
                        <a:t>Actividad enzimática </a:t>
                      </a:r>
                      <a:endParaRPr kumimoji="0" lang="es-ES" sz="2400" b="0" i="0" u="none" strike="noStrike" cap="none" normalizeH="0" baseline="0" dirty="0" smtClean="0">
                        <a:ln>
                          <a:noFill/>
                        </a:ln>
                        <a:solidFill>
                          <a:schemeClr val="tx1"/>
                        </a:solidFill>
                        <a:effectLst/>
                        <a:latin typeface="+mj-lt"/>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3" descr="elongacion%204-5"/>
          <p:cNvSpPr>
            <a:spLocks noChangeAspect="1" noChangeArrowheads="1"/>
          </p:cNvSpPr>
          <p:nvPr/>
        </p:nvSpPr>
        <p:spPr bwMode="auto">
          <a:xfrm>
            <a:off x="4648200" y="46038"/>
            <a:ext cx="5246688" cy="3875087"/>
          </a:xfrm>
          <a:prstGeom prst="rect">
            <a:avLst/>
          </a:prstGeom>
          <a:noFill/>
          <a:ln w="9525">
            <a:noFill/>
            <a:miter lim="800000"/>
            <a:headEnd/>
            <a:tailEnd/>
          </a:ln>
        </p:spPr>
        <p:txBody>
          <a:bodyPr/>
          <a:lstStyle/>
          <a:p>
            <a:endParaRPr lang="es-CO"/>
          </a:p>
        </p:txBody>
      </p:sp>
      <p:sp>
        <p:nvSpPr>
          <p:cNvPr id="26627" name="Rectangle 6"/>
          <p:cNvSpPr>
            <a:spLocks noChangeArrowheads="1"/>
          </p:cNvSpPr>
          <p:nvPr/>
        </p:nvSpPr>
        <p:spPr bwMode="auto">
          <a:xfrm>
            <a:off x="2268538" y="188913"/>
            <a:ext cx="3267075" cy="396875"/>
          </a:xfrm>
          <a:prstGeom prst="rect">
            <a:avLst/>
          </a:prstGeom>
          <a:noFill/>
          <a:ln w="12700" cap="sq">
            <a:noFill/>
            <a:miter lim="800000"/>
            <a:headEnd type="none" w="sm" len="sm"/>
            <a:tailEnd type="none" w="sm" len="sm"/>
          </a:ln>
        </p:spPr>
        <p:txBody>
          <a:bodyPr wrap="none" anchor="ctr">
            <a:spAutoFit/>
          </a:bodyPr>
          <a:lstStyle/>
          <a:p>
            <a:r>
              <a:rPr lang="es-ES" sz="2000" b="1"/>
              <a:t>CINÉTICA ENZIMÁTICA</a:t>
            </a:r>
            <a:r>
              <a:rPr lang="es-ES" sz="2000"/>
              <a:t> </a:t>
            </a:r>
            <a:endParaRPr lang="es-ES" sz="2400"/>
          </a:p>
        </p:txBody>
      </p:sp>
      <p:graphicFrame>
        <p:nvGraphicFramePr>
          <p:cNvPr id="160795" name="Group 27"/>
          <p:cNvGraphicFramePr>
            <a:graphicFrameLocks noGrp="1"/>
          </p:cNvGraphicFramePr>
          <p:nvPr/>
        </p:nvGraphicFramePr>
        <p:xfrm>
          <a:off x="250825" y="4005263"/>
          <a:ext cx="8893175" cy="944880"/>
        </p:xfrm>
        <a:graphic>
          <a:graphicData uri="http://schemas.openxmlformats.org/drawingml/2006/table">
            <a:tbl>
              <a:tblPr/>
              <a:tblGrid>
                <a:gridCol w="8893175"/>
              </a:tblGrid>
              <a:tr h="9366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800" b="1" i="0" u="none" strike="noStrike" cap="none" normalizeH="0" baseline="0" smtClean="0">
                          <a:ln>
                            <a:noFill/>
                          </a:ln>
                          <a:solidFill>
                            <a:schemeClr val="tx1"/>
                          </a:solidFill>
                          <a:effectLst/>
                          <a:latin typeface="Times New Roman" pitchFamily="18" charset="0"/>
                        </a:rPr>
                        <a:t>La cinética enzimática </a:t>
                      </a:r>
                      <a:r>
                        <a:rPr kumimoji="0" lang="es-ES" sz="2800" b="1" i="0" u="sng" strike="noStrike" cap="none" normalizeH="0" baseline="0" smtClean="0">
                          <a:ln>
                            <a:noFill/>
                          </a:ln>
                          <a:solidFill>
                            <a:schemeClr val="tx1"/>
                          </a:solidFill>
                          <a:effectLst/>
                          <a:latin typeface="Times New Roman" pitchFamily="18" charset="0"/>
                        </a:rPr>
                        <a:t>estudia la velocidad de las reacciones catalizadas por enzimas</a:t>
                      </a:r>
                      <a:r>
                        <a:rPr kumimoji="0" lang="es-ES" sz="2800" b="1" i="0" u="none" strike="noStrike" cap="none" normalizeH="0" baseline="0" smtClean="0">
                          <a:ln>
                            <a:noFill/>
                          </a:ln>
                          <a:solidFill>
                            <a:schemeClr val="tx1"/>
                          </a:solidFill>
                          <a:effectLst/>
                          <a:latin typeface="Times New Roman" pitchFamily="18"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sp>
        <p:nvSpPr>
          <p:cNvPr id="26630" name="Rectangle 19"/>
          <p:cNvSpPr>
            <a:spLocks noChangeArrowheads="1"/>
          </p:cNvSpPr>
          <p:nvPr/>
        </p:nvSpPr>
        <p:spPr bwMode="auto">
          <a:xfrm>
            <a:off x="0" y="5346700"/>
            <a:ext cx="228600" cy="304800"/>
          </a:xfrm>
          <a:prstGeom prst="rect">
            <a:avLst/>
          </a:prstGeom>
          <a:noFill/>
          <a:ln w="12700" cap="sq">
            <a:noFill/>
            <a:miter lim="800000"/>
            <a:headEnd type="none" w="sm" len="sm"/>
            <a:tailEnd type="none" w="sm" len="sm"/>
          </a:ln>
        </p:spPr>
        <p:txBody>
          <a:bodyPr wrap="none" anchor="ctr">
            <a:spAutoFit/>
          </a:bodyPr>
          <a:lstStyle/>
          <a:p>
            <a:r>
              <a:rPr lang="es-ES" sz="1400"/>
              <a:t> </a:t>
            </a:r>
            <a:endParaRPr lang="es-ES" sz="2400"/>
          </a:p>
        </p:txBody>
      </p:sp>
      <p:pic>
        <p:nvPicPr>
          <p:cNvPr id="26631" name="Picture 9" descr="catalisis"/>
          <p:cNvPicPr>
            <a:picLocks noChangeAspect="1" noChangeArrowheads="1"/>
          </p:cNvPicPr>
          <p:nvPr/>
        </p:nvPicPr>
        <p:blipFill>
          <a:blip r:embed="rId2" cstate="print"/>
          <a:srcRect/>
          <a:stretch>
            <a:fillRect/>
          </a:stretch>
        </p:blipFill>
        <p:spPr bwMode="auto">
          <a:xfrm>
            <a:off x="611188" y="620713"/>
            <a:ext cx="7561262" cy="316865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idx="4294967295"/>
          </p:nvPr>
        </p:nvSpPr>
        <p:spPr>
          <a:xfrm>
            <a:off x="0" y="228600"/>
            <a:ext cx="8915400" cy="1219200"/>
          </a:xfrm>
        </p:spPr>
        <p:txBody>
          <a:bodyPr>
            <a:normAutofit fontScale="90000"/>
          </a:bodyPr>
          <a:lstStyle/>
          <a:p>
            <a:pPr eaLnBrk="1" hangingPunct="1">
              <a:defRPr/>
            </a:pPr>
            <a:r>
              <a:rPr lang="es-ES" sz="2800" b="1" smtClean="0">
                <a:solidFill>
                  <a:srgbClr val="FF00FF"/>
                </a:solidFill>
              </a:rPr>
              <a:t/>
            </a:r>
            <a:br>
              <a:rPr lang="es-ES" sz="2800" b="1" smtClean="0">
                <a:solidFill>
                  <a:srgbClr val="FF00FF"/>
                </a:solidFill>
              </a:rPr>
            </a:br>
            <a:r>
              <a:rPr lang="es-ES" sz="2800" smtClean="0">
                <a:solidFill>
                  <a:schemeClr val="tx1"/>
                </a:solidFill>
              </a:rPr>
              <a:t/>
            </a:r>
            <a:br>
              <a:rPr lang="es-ES" sz="2800" smtClean="0">
                <a:solidFill>
                  <a:schemeClr val="tx1"/>
                </a:solidFill>
              </a:rPr>
            </a:br>
            <a:r>
              <a:rPr lang="es-ES" smtClean="0">
                <a:solidFill>
                  <a:schemeClr val="tx1"/>
                </a:solidFill>
              </a:rPr>
              <a:t/>
            </a:r>
            <a:br>
              <a:rPr lang="es-ES" smtClean="0">
                <a:solidFill>
                  <a:schemeClr val="tx1"/>
                </a:solidFill>
              </a:rPr>
            </a:br>
            <a:endParaRPr lang="es-ES" smtClean="0"/>
          </a:p>
        </p:txBody>
      </p:sp>
      <p:sp>
        <p:nvSpPr>
          <p:cNvPr id="27651" name="Rectangle 5"/>
          <p:cNvSpPr>
            <a:spLocks noChangeArrowheads="1"/>
          </p:cNvSpPr>
          <p:nvPr/>
        </p:nvSpPr>
        <p:spPr bwMode="auto">
          <a:xfrm>
            <a:off x="323850" y="83079"/>
            <a:ext cx="8569325" cy="1569660"/>
          </a:xfrm>
          <a:prstGeom prst="rect">
            <a:avLst/>
          </a:prstGeom>
          <a:noFill/>
          <a:ln w="12700" cap="sq">
            <a:noFill/>
            <a:miter lim="800000"/>
            <a:headEnd type="none" w="sm" len="sm"/>
            <a:tailEnd type="none" w="sm" len="sm"/>
          </a:ln>
        </p:spPr>
        <p:txBody>
          <a:bodyPr wrap="square" anchor="ctr">
            <a:spAutoFit/>
          </a:bodyPr>
          <a:lstStyle/>
          <a:p>
            <a:pPr algn="just"/>
            <a:r>
              <a:rPr lang="es-ES" sz="2400" dirty="0">
                <a:latin typeface="+mj-lt"/>
              </a:rPr>
              <a:t>Para estudiar la cinética enzimática se mide el </a:t>
            </a:r>
            <a:r>
              <a:rPr lang="es-ES" sz="2400" u="sng" dirty="0">
                <a:latin typeface="+mj-lt"/>
              </a:rPr>
              <a:t>efecto de la concentración inicial</a:t>
            </a:r>
            <a:r>
              <a:rPr lang="es-ES" sz="2400" dirty="0">
                <a:latin typeface="+mj-lt"/>
              </a:rPr>
              <a:t> </a:t>
            </a:r>
            <a:r>
              <a:rPr lang="es-ES" sz="2400" u="sng" dirty="0">
                <a:latin typeface="+mj-lt"/>
              </a:rPr>
              <a:t>de sustrato sobre la velocidad inicial de la reacción</a:t>
            </a:r>
            <a:r>
              <a:rPr lang="es-ES" sz="2400" dirty="0">
                <a:latin typeface="+mj-lt"/>
              </a:rPr>
              <a:t>, manteniendo la cantidad de enzima constante. Si representamos v0 frente a [S]0 obtenemos la siguiente gráfica. </a:t>
            </a:r>
          </a:p>
        </p:txBody>
      </p:sp>
      <p:pic>
        <p:nvPicPr>
          <p:cNvPr id="27652" name="Picture 6" descr="v-s-2"/>
          <p:cNvPicPr>
            <a:picLocks noChangeAspect="1" noChangeArrowheads="1"/>
          </p:cNvPicPr>
          <p:nvPr/>
        </p:nvPicPr>
        <p:blipFill>
          <a:blip r:embed="rId2" cstate="print"/>
          <a:srcRect/>
          <a:stretch>
            <a:fillRect/>
          </a:stretch>
        </p:blipFill>
        <p:spPr bwMode="auto">
          <a:xfrm>
            <a:off x="2555776" y="1628800"/>
            <a:ext cx="3816549" cy="2824826"/>
          </a:xfrm>
          <a:prstGeom prst="rect">
            <a:avLst/>
          </a:prstGeom>
          <a:noFill/>
          <a:ln w="9525">
            <a:noFill/>
            <a:miter lim="800000"/>
            <a:headEnd/>
            <a:tailEnd/>
          </a:ln>
        </p:spPr>
      </p:pic>
      <p:sp>
        <p:nvSpPr>
          <p:cNvPr id="27653" name="Text Box 9"/>
          <p:cNvSpPr txBox="1">
            <a:spLocks noChangeArrowheads="1"/>
          </p:cNvSpPr>
          <p:nvPr/>
        </p:nvSpPr>
        <p:spPr bwMode="auto">
          <a:xfrm>
            <a:off x="179512" y="4437112"/>
            <a:ext cx="8964488" cy="2769989"/>
          </a:xfrm>
          <a:prstGeom prst="rect">
            <a:avLst/>
          </a:prstGeom>
          <a:noFill/>
          <a:ln w="12700" cap="sq">
            <a:noFill/>
            <a:miter lim="800000"/>
            <a:headEnd type="none" w="sm" len="sm"/>
            <a:tailEnd type="none" w="sm" len="sm"/>
          </a:ln>
        </p:spPr>
        <p:txBody>
          <a:bodyPr wrap="square">
            <a:spAutoFit/>
          </a:bodyPr>
          <a:lstStyle/>
          <a:p>
            <a:pPr algn="just"/>
            <a:r>
              <a:rPr lang="es-ES" sz="2400" u="sng" dirty="0">
                <a:latin typeface="+mj-lt"/>
              </a:rPr>
              <a:t>Cuando [S]0 es pequeña</a:t>
            </a:r>
            <a:r>
              <a:rPr lang="es-ES" sz="2400" dirty="0">
                <a:latin typeface="+mj-lt"/>
              </a:rPr>
              <a:t>, la velocidad inicial es directamente proporcional a la concentración de sustrato, y por tanto, </a:t>
            </a:r>
            <a:r>
              <a:rPr lang="es-ES" sz="2400" u="sng" dirty="0">
                <a:latin typeface="+mj-lt"/>
              </a:rPr>
              <a:t>la reacción es de primer orden.</a:t>
            </a:r>
            <a:r>
              <a:rPr lang="es-ES" sz="2400" dirty="0">
                <a:latin typeface="+mj-lt"/>
              </a:rPr>
              <a:t> </a:t>
            </a:r>
          </a:p>
          <a:p>
            <a:pPr algn="just"/>
            <a:r>
              <a:rPr lang="es-ES" sz="2400" dirty="0">
                <a:latin typeface="+mj-lt"/>
              </a:rPr>
              <a:t>A altas [S</a:t>
            </a:r>
            <a:r>
              <a:rPr lang="es-ES" sz="2400" u="sng" dirty="0">
                <a:latin typeface="+mj-lt"/>
              </a:rPr>
              <a:t>]</a:t>
            </a:r>
            <a:r>
              <a:rPr lang="es-ES" sz="2400" dirty="0">
                <a:latin typeface="+mj-lt"/>
              </a:rPr>
              <a:t>, el enzima se encuentra saturada por el sustrato, y la velocidad ya no depende de [S]. En este punto, </a:t>
            </a:r>
            <a:r>
              <a:rPr lang="es-ES" sz="2400" u="sng" dirty="0">
                <a:latin typeface="+mj-lt"/>
              </a:rPr>
              <a:t>la reacción es de orden cero</a:t>
            </a:r>
            <a:r>
              <a:rPr lang="es-ES" sz="2400" dirty="0">
                <a:latin typeface="+mj-lt"/>
              </a:rPr>
              <a:t> y la velocidad es máxima (</a:t>
            </a:r>
            <a:r>
              <a:rPr lang="es-ES" sz="2400" dirty="0" err="1">
                <a:latin typeface="+mj-lt"/>
              </a:rPr>
              <a:t>Vmax</a:t>
            </a:r>
            <a:r>
              <a:rPr lang="es-ES" sz="2400" dirty="0">
                <a:latin typeface="+mj-lt"/>
              </a:rPr>
              <a:t>). </a:t>
            </a:r>
          </a:p>
          <a:p>
            <a:pPr>
              <a:spcBef>
                <a:spcPct val="50000"/>
              </a:spcBef>
            </a:pPr>
            <a:endParaRPr lang="es-ES" sz="2000" dirty="0"/>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7544" y="0"/>
            <a:ext cx="8352928" cy="1054224"/>
          </a:xfrm>
        </p:spPr>
        <p:txBody>
          <a:bodyPr>
            <a:noAutofit/>
          </a:bodyPr>
          <a:lstStyle/>
          <a:p>
            <a:pPr algn="just" eaLnBrk="1" hangingPunct="1"/>
            <a:r>
              <a:rPr lang="es-ES" sz="2400" b="1" dirty="0" smtClean="0">
                <a:solidFill>
                  <a:schemeClr val="tx1"/>
                </a:solidFill>
                <a:effectLst/>
              </a:rPr>
              <a:t>La ecuación de </a:t>
            </a:r>
            <a:r>
              <a:rPr lang="es-ES" sz="2400" b="1" dirty="0" err="1" smtClean="0">
                <a:solidFill>
                  <a:schemeClr val="tx1"/>
                </a:solidFill>
                <a:effectLst/>
              </a:rPr>
              <a:t>Michaelis</a:t>
            </a:r>
            <a:r>
              <a:rPr lang="es-ES" sz="2400" b="1" dirty="0" smtClean="0">
                <a:solidFill>
                  <a:schemeClr val="tx1"/>
                </a:solidFill>
                <a:effectLst/>
              </a:rPr>
              <a:t> – </a:t>
            </a:r>
            <a:r>
              <a:rPr lang="es-ES" sz="2400" b="1" dirty="0" err="1" smtClean="0">
                <a:solidFill>
                  <a:schemeClr val="tx1"/>
                </a:solidFill>
                <a:effectLst/>
              </a:rPr>
              <a:t>Menten</a:t>
            </a:r>
            <a:r>
              <a:rPr lang="es-ES" sz="2400" b="1" dirty="0" smtClean="0">
                <a:solidFill>
                  <a:schemeClr val="tx1"/>
                </a:solidFill>
                <a:effectLst/>
              </a:rPr>
              <a:t> </a:t>
            </a:r>
            <a:r>
              <a:rPr lang="es-ES" sz="2400" b="1" dirty="0" err="1" smtClean="0">
                <a:solidFill>
                  <a:schemeClr val="tx1"/>
                </a:solidFill>
                <a:effectLst/>
              </a:rPr>
              <a:t>relacióna</a:t>
            </a:r>
            <a:r>
              <a:rPr lang="es-ES" sz="2400" b="1" dirty="0" smtClean="0">
                <a:solidFill>
                  <a:schemeClr val="tx1"/>
                </a:solidFill>
                <a:effectLst/>
              </a:rPr>
              <a:t> la concentración de sustrato con la velocidad de la reacción.    </a:t>
            </a:r>
          </a:p>
        </p:txBody>
      </p:sp>
      <p:pic>
        <p:nvPicPr>
          <p:cNvPr id="28675" name="Picture 4" descr="Km"/>
          <p:cNvPicPr>
            <a:picLocks noChangeAspect="1" noChangeArrowheads="1"/>
          </p:cNvPicPr>
          <p:nvPr/>
        </p:nvPicPr>
        <p:blipFill>
          <a:blip r:embed="rId2" cstate="print"/>
          <a:srcRect/>
          <a:stretch>
            <a:fillRect/>
          </a:stretch>
        </p:blipFill>
        <p:spPr bwMode="auto">
          <a:xfrm>
            <a:off x="251197" y="1124744"/>
            <a:ext cx="4968875" cy="3665537"/>
          </a:xfrm>
          <a:prstGeom prst="rect">
            <a:avLst/>
          </a:prstGeom>
          <a:noFill/>
          <a:ln w="9525">
            <a:noFill/>
            <a:miter lim="800000"/>
            <a:headEnd/>
            <a:tailEnd/>
          </a:ln>
        </p:spPr>
      </p:pic>
      <p:pic>
        <p:nvPicPr>
          <p:cNvPr id="28677" name="Picture 5"/>
          <p:cNvPicPr>
            <a:picLocks noChangeAspect="1" noChangeArrowheads="1"/>
          </p:cNvPicPr>
          <p:nvPr/>
        </p:nvPicPr>
        <p:blipFill>
          <a:blip r:embed="rId3" cstate="print"/>
          <a:srcRect/>
          <a:stretch>
            <a:fillRect/>
          </a:stretch>
        </p:blipFill>
        <p:spPr bwMode="auto">
          <a:xfrm>
            <a:off x="5580112" y="1844824"/>
            <a:ext cx="3347864" cy="2232248"/>
          </a:xfrm>
          <a:prstGeom prst="rect">
            <a:avLst/>
          </a:prstGeom>
          <a:noFill/>
          <a:ln w="12700" cap="sq" cmpd="sng">
            <a:noFill/>
            <a:prstDash val="solid"/>
            <a:miter lim="800000"/>
            <a:headEnd type="none" w="sm" len="sm"/>
            <a:tailEnd type="none" w="sm" len="sm"/>
          </a:ln>
        </p:spPr>
      </p:pic>
      <p:sp>
        <p:nvSpPr>
          <p:cNvPr id="9" name="8 Rectángulo"/>
          <p:cNvSpPr/>
          <p:nvPr/>
        </p:nvSpPr>
        <p:spPr>
          <a:xfrm>
            <a:off x="0" y="4813409"/>
            <a:ext cx="9144000" cy="2215991"/>
          </a:xfrm>
          <a:prstGeom prst="rect">
            <a:avLst/>
          </a:prstGeom>
        </p:spPr>
        <p:txBody>
          <a:bodyPr wrap="square">
            <a:spAutoFit/>
          </a:bodyPr>
          <a:lstStyle/>
          <a:p>
            <a:pPr algn="just" eaLnBrk="1" hangingPunct="1">
              <a:spcBef>
                <a:spcPct val="50000"/>
              </a:spcBef>
              <a:buClrTx/>
              <a:buSzTx/>
              <a:buFontTx/>
              <a:buNone/>
              <a:defRPr/>
            </a:pPr>
            <a:r>
              <a:rPr lang="es-ES" sz="2400" dirty="0">
                <a:latin typeface="+mj-lt"/>
              </a:rPr>
              <a:t>La representación gráfica de la ecuación de </a:t>
            </a:r>
            <a:r>
              <a:rPr lang="es-ES" sz="2400" dirty="0" err="1">
                <a:latin typeface="+mj-lt"/>
              </a:rPr>
              <a:t>Michaelis-Menten</a:t>
            </a:r>
            <a:r>
              <a:rPr lang="es-ES" sz="2400" dirty="0">
                <a:latin typeface="+mj-lt"/>
              </a:rPr>
              <a:t> (v0 frente a [S]0) es una hipérbola. La </a:t>
            </a:r>
            <a:r>
              <a:rPr lang="es-ES" sz="2400" dirty="0" err="1">
                <a:latin typeface="+mj-lt"/>
              </a:rPr>
              <a:t>Vmax</a:t>
            </a:r>
            <a:r>
              <a:rPr lang="es-ES" sz="2400" dirty="0">
                <a:latin typeface="+mj-lt"/>
              </a:rPr>
              <a:t> corresponde al valor máximo al que tiende la curva experimental, y la KM corresponde a la concentración de sustrato a la cual la velocidad de la reacción es la mitad de la </a:t>
            </a:r>
            <a:r>
              <a:rPr lang="es-ES" sz="2400" dirty="0" err="1">
                <a:latin typeface="+mj-lt"/>
              </a:rPr>
              <a:t>Vmax</a:t>
            </a:r>
            <a:r>
              <a:rPr lang="es-ES" sz="2400" dirty="0">
                <a:latin typeface="+mj-lt"/>
              </a:rPr>
              <a:t>.</a:t>
            </a:r>
          </a:p>
          <a:p>
            <a:pPr eaLnBrk="1" hangingPunct="1">
              <a:defRPr/>
            </a:pPr>
            <a:endParaRPr lang="es-ES" dirty="0"/>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sigmoid"/>
          <p:cNvPicPr>
            <a:picLocks noChangeAspect="1" noChangeArrowheads="1"/>
          </p:cNvPicPr>
          <p:nvPr/>
        </p:nvPicPr>
        <p:blipFill>
          <a:blip r:embed="rId2" cstate="print"/>
          <a:srcRect/>
          <a:stretch>
            <a:fillRect/>
          </a:stretch>
        </p:blipFill>
        <p:spPr bwMode="auto">
          <a:xfrm>
            <a:off x="2123728" y="2924944"/>
            <a:ext cx="4305300" cy="3636962"/>
          </a:xfrm>
          <a:prstGeom prst="rect">
            <a:avLst/>
          </a:prstGeom>
          <a:noFill/>
          <a:ln w="9525">
            <a:noFill/>
            <a:miter lim="800000"/>
            <a:headEnd/>
            <a:tailEnd/>
          </a:ln>
        </p:spPr>
      </p:pic>
      <p:sp>
        <p:nvSpPr>
          <p:cNvPr id="29699" name="Text Box 5"/>
          <p:cNvSpPr txBox="1">
            <a:spLocks noChangeArrowheads="1"/>
          </p:cNvSpPr>
          <p:nvPr/>
        </p:nvSpPr>
        <p:spPr bwMode="auto">
          <a:xfrm>
            <a:off x="250825" y="260350"/>
            <a:ext cx="8569325" cy="2677656"/>
          </a:xfrm>
          <a:prstGeom prst="rect">
            <a:avLst/>
          </a:prstGeom>
          <a:noFill/>
          <a:ln w="12700" cap="sq">
            <a:noFill/>
            <a:miter lim="800000"/>
            <a:headEnd type="none" w="sm" len="sm"/>
            <a:tailEnd type="none" w="sm" len="sm"/>
          </a:ln>
        </p:spPr>
        <p:txBody>
          <a:bodyPr>
            <a:spAutoFit/>
          </a:bodyPr>
          <a:lstStyle/>
          <a:p>
            <a:pPr algn="just">
              <a:spcBef>
                <a:spcPct val="50000"/>
              </a:spcBef>
            </a:pPr>
            <a:r>
              <a:rPr lang="es-ES" sz="2400" dirty="0">
                <a:latin typeface="+mj-lt"/>
              </a:rPr>
              <a:t>Hay enzimas que no obedecen la ecuación de </a:t>
            </a:r>
            <a:r>
              <a:rPr lang="es-ES" sz="2400" dirty="0" err="1">
                <a:latin typeface="+mj-lt"/>
              </a:rPr>
              <a:t>Michaelis-Menten</a:t>
            </a:r>
            <a:r>
              <a:rPr lang="es-ES" sz="2400" dirty="0">
                <a:latin typeface="+mj-lt"/>
              </a:rPr>
              <a:t>. Se dice que su cinética no es </a:t>
            </a:r>
            <a:r>
              <a:rPr lang="es-ES" sz="2400" dirty="0" err="1">
                <a:latin typeface="+mj-lt"/>
              </a:rPr>
              <a:t>Michaeliana</a:t>
            </a:r>
            <a:r>
              <a:rPr lang="es-ES" sz="2400" dirty="0">
                <a:latin typeface="+mj-lt"/>
              </a:rPr>
              <a:t>. Esto ocurre con los enzimas </a:t>
            </a:r>
            <a:r>
              <a:rPr lang="es-ES" sz="2400" dirty="0" err="1">
                <a:latin typeface="+mj-lt"/>
              </a:rPr>
              <a:t>alostéricos</a:t>
            </a:r>
            <a:r>
              <a:rPr lang="es-ES" sz="2400" dirty="0">
                <a:latin typeface="+mj-lt"/>
              </a:rPr>
              <a:t>, cuya gráfica v frente a [S] no es una hipérbola, sino una </a:t>
            </a:r>
            <a:r>
              <a:rPr lang="es-ES" sz="2400" dirty="0" err="1">
                <a:latin typeface="+mj-lt"/>
              </a:rPr>
              <a:t>sigmoide</a:t>
            </a:r>
            <a:r>
              <a:rPr lang="es-ES" sz="2400" dirty="0">
                <a:latin typeface="+mj-lt"/>
              </a:rPr>
              <a:t> (Figura de la derecha). En la cinética sigmoidea, pequeñas variaciones en la [S] en una zona crítica (cercana a la KM) se traduce en grandes variaciones en la velocidad de reacción </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7" name="Text Box 7"/>
          <p:cNvSpPr txBox="1">
            <a:spLocks noGrp="1" noChangeArrowheads="1"/>
          </p:cNvSpPr>
          <p:nvPr>
            <p:ph type="body" sz="half" idx="1"/>
          </p:nvPr>
        </p:nvSpPr>
        <p:spPr>
          <a:xfrm>
            <a:off x="323528" y="404664"/>
            <a:ext cx="4139952" cy="6453337"/>
          </a:xfrm>
        </p:spPr>
        <p:txBody>
          <a:bodyPr>
            <a:noAutofit/>
          </a:bodyPr>
          <a:lstStyle/>
          <a:p>
            <a:pPr algn="just" eaLnBrk="1" hangingPunct="1">
              <a:lnSpc>
                <a:spcPct val="90000"/>
              </a:lnSpc>
              <a:defRPr/>
            </a:pPr>
            <a:r>
              <a:rPr lang="es-ES" sz="2400" b="1" dirty="0" smtClean="0">
                <a:effectLst/>
                <a:latin typeface="+mj-lt"/>
              </a:rPr>
              <a:t>Para determinar gráfica- mente los valores de KM y </a:t>
            </a:r>
            <a:r>
              <a:rPr lang="es-ES" sz="2400" b="1" dirty="0" err="1" smtClean="0">
                <a:effectLst/>
                <a:latin typeface="+mj-lt"/>
              </a:rPr>
              <a:t>Vmax</a:t>
            </a:r>
            <a:r>
              <a:rPr lang="es-ES" sz="2400" b="1" dirty="0" smtClean="0">
                <a:effectLst/>
                <a:latin typeface="+mj-lt"/>
              </a:rPr>
              <a:t> es más sencillo utilizar la representación doble recíproca (1/v0 frente a 1/[S]0), ya que es una línea recta. Esta representación doble recíproca recibe el nombre de representación de </a:t>
            </a:r>
            <a:r>
              <a:rPr lang="es-ES" sz="2400" b="1" dirty="0" err="1" smtClean="0">
                <a:effectLst/>
                <a:latin typeface="+mj-lt"/>
              </a:rPr>
              <a:t>Lineweaver-Burk</a:t>
            </a:r>
            <a:r>
              <a:rPr lang="es-ES" sz="2400" b="1" dirty="0" smtClean="0">
                <a:effectLst/>
                <a:latin typeface="+mj-lt"/>
              </a:rPr>
              <a:t> (Figura de la derecha). Es una recta en la cual: </a:t>
            </a:r>
          </a:p>
          <a:p>
            <a:pPr algn="just" eaLnBrk="1" hangingPunct="1">
              <a:lnSpc>
                <a:spcPct val="90000"/>
              </a:lnSpc>
              <a:defRPr/>
            </a:pPr>
            <a:r>
              <a:rPr lang="es-ES" sz="2400" b="1" dirty="0" smtClean="0">
                <a:effectLst/>
                <a:latin typeface="+mj-lt"/>
              </a:rPr>
              <a:t>La pendiente es KM/</a:t>
            </a:r>
            <a:r>
              <a:rPr lang="es-ES" sz="2400" b="1" dirty="0" err="1" smtClean="0">
                <a:effectLst/>
                <a:latin typeface="+mj-lt"/>
              </a:rPr>
              <a:t>Vmax</a:t>
            </a:r>
            <a:r>
              <a:rPr lang="es-ES" sz="2400" b="1" dirty="0" smtClean="0">
                <a:effectLst/>
                <a:latin typeface="+mj-lt"/>
              </a:rPr>
              <a:t> </a:t>
            </a:r>
          </a:p>
          <a:p>
            <a:pPr algn="just" eaLnBrk="1" hangingPunct="1">
              <a:lnSpc>
                <a:spcPct val="90000"/>
              </a:lnSpc>
              <a:defRPr/>
            </a:pPr>
            <a:r>
              <a:rPr lang="es-ES" sz="2400" b="1" dirty="0" smtClean="0">
                <a:effectLst/>
                <a:latin typeface="+mj-lt"/>
              </a:rPr>
              <a:t>La abscisa en el origen (1/v0 = 0) es -1/KM </a:t>
            </a:r>
          </a:p>
          <a:p>
            <a:pPr algn="just" eaLnBrk="1" hangingPunct="1">
              <a:lnSpc>
                <a:spcPct val="90000"/>
              </a:lnSpc>
              <a:defRPr/>
            </a:pPr>
            <a:r>
              <a:rPr lang="es-ES" sz="2400" b="1" dirty="0" smtClean="0">
                <a:effectLst/>
                <a:latin typeface="+mj-lt"/>
              </a:rPr>
              <a:t>La ordenada en el origen (1/[S]0 = 0) es 1/</a:t>
            </a:r>
            <a:r>
              <a:rPr lang="es-ES" sz="2400" b="1" dirty="0" err="1" smtClean="0">
                <a:effectLst/>
                <a:latin typeface="+mj-lt"/>
              </a:rPr>
              <a:t>Vmax</a:t>
            </a:r>
            <a:r>
              <a:rPr lang="es-ES" sz="2400" dirty="0" smtClean="0">
                <a:latin typeface="+mj-lt"/>
              </a:rPr>
              <a:t> </a:t>
            </a:r>
          </a:p>
        </p:txBody>
      </p:sp>
      <p:pic>
        <p:nvPicPr>
          <p:cNvPr id="31747" name="Picture 8" descr="L-B"/>
          <p:cNvPicPr>
            <a:picLocks noGrp="1" noChangeAspect="1" noChangeArrowheads="1"/>
          </p:cNvPicPr>
          <p:nvPr>
            <p:ph sz="half" idx="2"/>
          </p:nvPr>
        </p:nvPicPr>
        <p:blipFill>
          <a:blip r:embed="rId2" cstate="print"/>
          <a:srcRect/>
          <a:stretch>
            <a:fillRect/>
          </a:stretch>
        </p:blipFill>
        <p:spPr>
          <a:xfrm>
            <a:off x="4500563" y="549275"/>
            <a:ext cx="4643437" cy="4616450"/>
          </a:xfrm>
          <a:noFill/>
        </p:spPr>
      </p:pic>
      <p:pic>
        <p:nvPicPr>
          <p:cNvPr id="31748" name="Picture 10"/>
          <p:cNvPicPr>
            <a:picLocks noChangeAspect="1" noChangeArrowheads="1"/>
          </p:cNvPicPr>
          <p:nvPr/>
        </p:nvPicPr>
        <p:blipFill>
          <a:blip r:embed="rId3" cstate="print"/>
          <a:srcRect/>
          <a:stretch>
            <a:fillRect/>
          </a:stretch>
        </p:blipFill>
        <p:spPr bwMode="auto">
          <a:xfrm>
            <a:off x="4859338" y="5354638"/>
            <a:ext cx="3384550" cy="119697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ChangeArrowheads="1"/>
          </p:cNvSpPr>
          <p:nvPr/>
        </p:nvSpPr>
        <p:spPr bwMode="auto">
          <a:xfrm>
            <a:off x="395536" y="2132856"/>
            <a:ext cx="8496300" cy="3785652"/>
          </a:xfrm>
          <a:prstGeom prst="rect">
            <a:avLst/>
          </a:prstGeom>
          <a:noFill/>
          <a:ln w="12700" cap="sq">
            <a:noFill/>
            <a:miter lim="800000"/>
            <a:headEnd type="none" w="sm" len="sm"/>
            <a:tailEnd type="none" w="sm" len="sm"/>
          </a:ln>
        </p:spPr>
        <p:txBody>
          <a:bodyPr>
            <a:spAutoFit/>
          </a:bodyPr>
          <a:lstStyle/>
          <a:p>
            <a:pPr algn="just">
              <a:buClr>
                <a:srgbClr val="FF0000"/>
              </a:buClr>
              <a:buSzPct val="135000"/>
              <a:buFontTx/>
              <a:buChar char="•"/>
            </a:pPr>
            <a:r>
              <a:rPr lang="es-ES" sz="2400" dirty="0">
                <a:latin typeface="+mj-lt"/>
              </a:rPr>
              <a:t>Cambios en el pH</a:t>
            </a:r>
            <a:r>
              <a:rPr lang="es-ES" sz="2400" dirty="0">
                <a:latin typeface="+mj-lt"/>
                <a:hlinkClick r:id="" action="ppaction://noaction"/>
              </a:rPr>
              <a:t> </a:t>
            </a:r>
            <a:endParaRPr lang="es-ES" sz="2400" dirty="0">
              <a:latin typeface="+mj-lt"/>
            </a:endParaRPr>
          </a:p>
          <a:p>
            <a:pPr algn="just">
              <a:buClr>
                <a:srgbClr val="FF0000"/>
              </a:buClr>
              <a:buSzPct val="135000"/>
              <a:buFontTx/>
              <a:buChar char="•"/>
            </a:pPr>
            <a:r>
              <a:rPr lang="es-ES" sz="2400" dirty="0">
                <a:latin typeface="+mj-lt"/>
              </a:rPr>
              <a:t>Cambios en la temperatura </a:t>
            </a:r>
          </a:p>
          <a:p>
            <a:pPr algn="just">
              <a:buClr>
                <a:srgbClr val="FF0000"/>
              </a:buClr>
              <a:buSzPct val="135000"/>
              <a:buFontTx/>
              <a:buChar char="•"/>
            </a:pPr>
            <a:r>
              <a:rPr lang="es-ES" sz="2400" dirty="0">
                <a:latin typeface="+mj-lt"/>
              </a:rPr>
              <a:t>Presencia de </a:t>
            </a:r>
            <a:r>
              <a:rPr lang="es-ES" sz="2400" dirty="0" err="1">
                <a:latin typeface="+mj-lt"/>
              </a:rPr>
              <a:t>cofactores</a:t>
            </a:r>
            <a:r>
              <a:rPr lang="es-ES" sz="2400" dirty="0">
                <a:latin typeface="+mj-lt"/>
              </a:rPr>
              <a:t> </a:t>
            </a:r>
          </a:p>
          <a:p>
            <a:pPr algn="just">
              <a:buClr>
                <a:srgbClr val="FF0000"/>
              </a:buClr>
              <a:buSzPct val="135000"/>
              <a:buFontTx/>
              <a:buChar char="•"/>
            </a:pPr>
            <a:r>
              <a:rPr lang="es-ES" sz="2400" dirty="0">
                <a:latin typeface="+mj-lt"/>
              </a:rPr>
              <a:t>Las concentraciones del sustrato y de los productos finales </a:t>
            </a:r>
          </a:p>
          <a:p>
            <a:pPr algn="just">
              <a:buClr>
                <a:srgbClr val="FF0000"/>
              </a:buClr>
              <a:buSzPct val="135000"/>
              <a:buFontTx/>
              <a:buChar char="•"/>
            </a:pPr>
            <a:r>
              <a:rPr lang="es-ES" sz="2400" dirty="0">
                <a:latin typeface="+mj-lt"/>
              </a:rPr>
              <a:t>Presencia de inhibidores </a:t>
            </a:r>
          </a:p>
          <a:p>
            <a:pPr algn="just">
              <a:buClr>
                <a:srgbClr val="FF0000"/>
              </a:buClr>
              <a:buSzPct val="135000"/>
              <a:buFontTx/>
              <a:buChar char="•"/>
            </a:pPr>
            <a:r>
              <a:rPr lang="es-ES" sz="2400" dirty="0">
                <a:latin typeface="+mj-lt"/>
              </a:rPr>
              <a:t>Modulación </a:t>
            </a:r>
            <a:r>
              <a:rPr lang="es-ES" sz="2400" dirty="0" err="1">
                <a:latin typeface="+mj-lt"/>
              </a:rPr>
              <a:t>alostérica</a:t>
            </a:r>
            <a:r>
              <a:rPr lang="es-ES" sz="2400" dirty="0">
                <a:latin typeface="+mj-lt"/>
                <a:hlinkClick r:id="" action="ppaction://noaction"/>
              </a:rPr>
              <a:t> </a:t>
            </a:r>
            <a:endParaRPr lang="es-ES" sz="2400" dirty="0">
              <a:latin typeface="+mj-lt"/>
            </a:endParaRPr>
          </a:p>
          <a:p>
            <a:pPr algn="just">
              <a:buClr>
                <a:srgbClr val="FF0000"/>
              </a:buClr>
              <a:buSzPct val="135000"/>
              <a:buFontTx/>
              <a:buChar char="•"/>
            </a:pPr>
            <a:r>
              <a:rPr lang="es-ES" sz="2400" dirty="0">
                <a:latin typeface="+mj-lt"/>
              </a:rPr>
              <a:t>Modificación covalente </a:t>
            </a:r>
          </a:p>
          <a:p>
            <a:pPr algn="just">
              <a:buClr>
                <a:srgbClr val="FF0000"/>
              </a:buClr>
              <a:buSzPct val="135000"/>
              <a:buFontTx/>
              <a:buChar char="•"/>
            </a:pPr>
            <a:r>
              <a:rPr lang="es-ES" sz="2400" dirty="0">
                <a:latin typeface="+mj-lt"/>
              </a:rPr>
              <a:t>Activación por </a:t>
            </a:r>
            <a:r>
              <a:rPr lang="es-ES" sz="2400" dirty="0" err="1">
                <a:latin typeface="+mj-lt"/>
              </a:rPr>
              <a:t>proteolisis</a:t>
            </a:r>
            <a:r>
              <a:rPr lang="es-ES" sz="2400" dirty="0">
                <a:latin typeface="+mj-lt"/>
              </a:rPr>
              <a:t> </a:t>
            </a:r>
          </a:p>
          <a:p>
            <a:pPr algn="just">
              <a:buClr>
                <a:srgbClr val="FF0000"/>
              </a:buClr>
              <a:buSzPct val="135000"/>
              <a:buFontTx/>
              <a:buChar char="•"/>
            </a:pPr>
            <a:r>
              <a:rPr lang="es-ES" sz="2400" dirty="0">
                <a:latin typeface="+mj-lt"/>
              </a:rPr>
              <a:t>Presencia de </a:t>
            </a:r>
            <a:r>
              <a:rPr lang="es-ES" sz="2400" dirty="0" err="1">
                <a:latin typeface="+mj-lt"/>
              </a:rPr>
              <a:t>isoenzimas</a:t>
            </a:r>
            <a:r>
              <a:rPr lang="es-ES" sz="2400" dirty="0">
                <a:latin typeface="+mj-lt"/>
              </a:rPr>
              <a:t> </a:t>
            </a:r>
          </a:p>
          <a:p>
            <a:pPr algn="just" eaLnBrk="0" hangingPunct="0">
              <a:buClr>
                <a:srgbClr val="FF0000"/>
              </a:buClr>
              <a:buSzPct val="135000"/>
              <a:buFontTx/>
              <a:buChar char="•"/>
            </a:pPr>
            <a:endParaRPr lang="es-ES" sz="2400" dirty="0"/>
          </a:p>
        </p:txBody>
      </p:sp>
      <p:sp>
        <p:nvSpPr>
          <p:cNvPr id="166916" name="Text Box 4"/>
          <p:cNvSpPr txBox="1">
            <a:spLocks noChangeArrowheads="1"/>
          </p:cNvSpPr>
          <p:nvPr/>
        </p:nvSpPr>
        <p:spPr bwMode="auto">
          <a:xfrm>
            <a:off x="467544" y="548680"/>
            <a:ext cx="8208590" cy="1569660"/>
          </a:xfrm>
          <a:prstGeom prst="rect">
            <a:avLst/>
          </a:prstGeom>
          <a:noFill/>
          <a:ln w="12700" cap="sq">
            <a:noFill/>
            <a:miter lim="800000"/>
            <a:headEnd type="none" w="sm" len="sm"/>
            <a:tailEnd type="none" w="sm" len="sm"/>
          </a:ln>
        </p:spPr>
        <p:txBody>
          <a:bodyPr wrap="square">
            <a:spAutoFit/>
          </a:bodyPr>
          <a:lstStyle/>
          <a:p>
            <a:pPr algn="just"/>
            <a:r>
              <a:rPr lang="es-ES" sz="2400" b="1" dirty="0">
                <a:latin typeface="+mj-lt"/>
              </a:rPr>
              <a:t>REGULACIÓN DE LA ACTIVIDAD ENZIMÁTICA</a:t>
            </a:r>
            <a:r>
              <a:rPr lang="es-ES" sz="2400" dirty="0">
                <a:latin typeface="+mj-lt"/>
              </a:rPr>
              <a:t> </a:t>
            </a:r>
            <a:endParaRPr lang="es-ES" sz="2400" dirty="0" smtClean="0">
              <a:latin typeface="+mj-lt"/>
            </a:endParaRPr>
          </a:p>
          <a:p>
            <a:pPr algn="just"/>
            <a:endParaRPr lang="es-ES" sz="2400" dirty="0">
              <a:latin typeface="+mj-lt"/>
            </a:endParaRPr>
          </a:p>
          <a:p>
            <a:pPr algn="just"/>
            <a:r>
              <a:rPr lang="es-ES" sz="2400" dirty="0">
                <a:latin typeface="+mj-lt"/>
              </a:rPr>
              <a:t>Una molécula de enzima no tiene por qué actuar siempre a la misma velocidad. Su actividad puede estar modulada por: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66916">
                                            <p:txEl>
                                              <p:pRg st="2" end="2"/>
                                            </p:txEl>
                                          </p:spTgt>
                                        </p:tgtEl>
                                        <p:attrNameLst>
                                          <p:attrName>style.visibility</p:attrName>
                                        </p:attrNameLst>
                                      </p:cBhvr>
                                      <p:to>
                                        <p:strVal val="visible"/>
                                      </p:to>
                                    </p:set>
                                    <p:anim calcmode="discrete" valueType="clr">
                                      <p:cBhvr override="childStyle">
                                        <p:cTn id="7" dur="80"/>
                                        <p:tgtEl>
                                          <p:spTgt spid="16691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6">
                                            <p:txEl>
                                              <p:pRg st="2" end="2"/>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6">
                                            <p:txEl>
                                              <p:pRg st="2" end="2"/>
                                            </p:txEl>
                                          </p:spTgt>
                                        </p:tgtEl>
                                        <p:attrNameLst>
                                          <p:attrName>fill.type</p:attrName>
                                        </p:attrNameLst>
                                      </p:cBhvr>
                                      <p:to>
                                        <p:strVal val="solid"/>
                                      </p:to>
                                    </p:set>
                                  </p:childTnLst>
                                </p:cTn>
                              </p:par>
                            </p:childTnLst>
                          </p:cTn>
                        </p:par>
                        <p:par>
                          <p:cTn id="10" fill="hold">
                            <p:stCondLst>
                              <p:cond delay="3880"/>
                            </p:stCondLst>
                            <p:childTnLst>
                              <p:par>
                                <p:cTn id="11" presetID="12" presetClass="entr" presetSubtype="8" fill="hold" grpId="0" nodeType="afterEffect">
                                  <p:stCondLst>
                                    <p:cond delay="0"/>
                                  </p:stCondLst>
                                  <p:childTnLst>
                                    <p:set>
                                      <p:cBhvr>
                                        <p:cTn id="12" dur="1" fill="hold">
                                          <p:stCondLst>
                                            <p:cond delay="0"/>
                                          </p:stCondLst>
                                        </p:cTn>
                                        <p:tgtEl>
                                          <p:spTgt spid="166915">
                                            <p:txEl>
                                              <p:pRg st="0" end="0"/>
                                            </p:txEl>
                                          </p:spTgt>
                                        </p:tgtEl>
                                        <p:attrNameLst>
                                          <p:attrName>style.visibility</p:attrName>
                                        </p:attrNameLst>
                                      </p:cBhvr>
                                      <p:to>
                                        <p:strVal val="visible"/>
                                      </p:to>
                                    </p:set>
                                    <p:animEffect transition="in" filter="slide(fromLeft)">
                                      <p:cBhvr>
                                        <p:cTn id="13" dur="2000"/>
                                        <p:tgtEl>
                                          <p:spTgt spid="166915">
                                            <p:txEl>
                                              <p:pRg st="0" end="0"/>
                                            </p:txEl>
                                          </p:spTgt>
                                        </p:tgtEl>
                                      </p:cBhvr>
                                    </p:animEffect>
                                  </p:childTnLst>
                                </p:cTn>
                              </p:par>
                            </p:childTnLst>
                          </p:cTn>
                        </p:par>
                        <p:par>
                          <p:cTn id="14" fill="hold">
                            <p:stCondLst>
                              <p:cond delay="5880"/>
                            </p:stCondLst>
                            <p:childTnLst>
                              <p:par>
                                <p:cTn id="15" presetID="12" presetClass="entr" presetSubtype="8" fill="hold" grpId="0" nodeType="afterEffect">
                                  <p:stCondLst>
                                    <p:cond delay="0"/>
                                  </p:stCondLst>
                                  <p:childTnLst>
                                    <p:set>
                                      <p:cBhvr>
                                        <p:cTn id="16" dur="1" fill="hold">
                                          <p:stCondLst>
                                            <p:cond delay="0"/>
                                          </p:stCondLst>
                                        </p:cTn>
                                        <p:tgtEl>
                                          <p:spTgt spid="166915">
                                            <p:txEl>
                                              <p:pRg st="1" end="1"/>
                                            </p:txEl>
                                          </p:spTgt>
                                        </p:tgtEl>
                                        <p:attrNameLst>
                                          <p:attrName>style.visibility</p:attrName>
                                        </p:attrNameLst>
                                      </p:cBhvr>
                                      <p:to>
                                        <p:strVal val="visible"/>
                                      </p:to>
                                    </p:set>
                                    <p:animEffect transition="in" filter="slide(fromLeft)">
                                      <p:cBhvr>
                                        <p:cTn id="17" dur="2000"/>
                                        <p:tgtEl>
                                          <p:spTgt spid="166915">
                                            <p:txEl>
                                              <p:pRg st="1" end="1"/>
                                            </p:txEl>
                                          </p:spTgt>
                                        </p:tgtEl>
                                      </p:cBhvr>
                                    </p:animEffect>
                                  </p:childTnLst>
                                </p:cTn>
                              </p:par>
                            </p:childTnLst>
                          </p:cTn>
                        </p:par>
                        <p:par>
                          <p:cTn id="18" fill="hold">
                            <p:stCondLst>
                              <p:cond delay="7880"/>
                            </p:stCondLst>
                            <p:childTnLst>
                              <p:par>
                                <p:cTn id="19" presetID="12" presetClass="entr" presetSubtype="8" fill="hold" grpId="0" nodeType="afterEffect">
                                  <p:stCondLst>
                                    <p:cond delay="0"/>
                                  </p:stCondLst>
                                  <p:childTnLst>
                                    <p:set>
                                      <p:cBhvr>
                                        <p:cTn id="20" dur="1" fill="hold">
                                          <p:stCondLst>
                                            <p:cond delay="0"/>
                                          </p:stCondLst>
                                        </p:cTn>
                                        <p:tgtEl>
                                          <p:spTgt spid="166915">
                                            <p:txEl>
                                              <p:pRg st="2" end="2"/>
                                            </p:txEl>
                                          </p:spTgt>
                                        </p:tgtEl>
                                        <p:attrNameLst>
                                          <p:attrName>style.visibility</p:attrName>
                                        </p:attrNameLst>
                                      </p:cBhvr>
                                      <p:to>
                                        <p:strVal val="visible"/>
                                      </p:to>
                                    </p:set>
                                    <p:animEffect transition="in" filter="slide(fromLeft)">
                                      <p:cBhvr>
                                        <p:cTn id="21" dur="2000"/>
                                        <p:tgtEl>
                                          <p:spTgt spid="166915">
                                            <p:txEl>
                                              <p:pRg st="2" end="2"/>
                                            </p:txEl>
                                          </p:spTgt>
                                        </p:tgtEl>
                                      </p:cBhvr>
                                    </p:animEffect>
                                  </p:childTnLst>
                                </p:cTn>
                              </p:par>
                            </p:childTnLst>
                          </p:cTn>
                        </p:par>
                        <p:par>
                          <p:cTn id="22" fill="hold">
                            <p:stCondLst>
                              <p:cond delay="9880"/>
                            </p:stCondLst>
                            <p:childTnLst>
                              <p:par>
                                <p:cTn id="23" presetID="12" presetClass="entr" presetSubtype="8" fill="hold" grpId="0" nodeType="afterEffect">
                                  <p:stCondLst>
                                    <p:cond delay="0"/>
                                  </p:stCondLst>
                                  <p:childTnLst>
                                    <p:set>
                                      <p:cBhvr>
                                        <p:cTn id="24" dur="1" fill="hold">
                                          <p:stCondLst>
                                            <p:cond delay="0"/>
                                          </p:stCondLst>
                                        </p:cTn>
                                        <p:tgtEl>
                                          <p:spTgt spid="166915">
                                            <p:txEl>
                                              <p:pRg st="3" end="3"/>
                                            </p:txEl>
                                          </p:spTgt>
                                        </p:tgtEl>
                                        <p:attrNameLst>
                                          <p:attrName>style.visibility</p:attrName>
                                        </p:attrNameLst>
                                      </p:cBhvr>
                                      <p:to>
                                        <p:strVal val="visible"/>
                                      </p:to>
                                    </p:set>
                                    <p:animEffect transition="in" filter="slide(fromLeft)">
                                      <p:cBhvr>
                                        <p:cTn id="25" dur="2000"/>
                                        <p:tgtEl>
                                          <p:spTgt spid="166915">
                                            <p:txEl>
                                              <p:pRg st="3" end="3"/>
                                            </p:txEl>
                                          </p:spTgt>
                                        </p:tgtEl>
                                      </p:cBhvr>
                                    </p:animEffect>
                                  </p:childTnLst>
                                </p:cTn>
                              </p:par>
                            </p:childTnLst>
                          </p:cTn>
                        </p:par>
                        <p:par>
                          <p:cTn id="26" fill="hold">
                            <p:stCondLst>
                              <p:cond delay="11880"/>
                            </p:stCondLst>
                            <p:childTnLst>
                              <p:par>
                                <p:cTn id="27" presetID="12" presetClass="entr" presetSubtype="8" fill="hold" grpId="0" nodeType="afterEffect">
                                  <p:stCondLst>
                                    <p:cond delay="0"/>
                                  </p:stCondLst>
                                  <p:childTnLst>
                                    <p:set>
                                      <p:cBhvr>
                                        <p:cTn id="28" dur="1" fill="hold">
                                          <p:stCondLst>
                                            <p:cond delay="0"/>
                                          </p:stCondLst>
                                        </p:cTn>
                                        <p:tgtEl>
                                          <p:spTgt spid="166915">
                                            <p:txEl>
                                              <p:pRg st="4" end="4"/>
                                            </p:txEl>
                                          </p:spTgt>
                                        </p:tgtEl>
                                        <p:attrNameLst>
                                          <p:attrName>style.visibility</p:attrName>
                                        </p:attrNameLst>
                                      </p:cBhvr>
                                      <p:to>
                                        <p:strVal val="visible"/>
                                      </p:to>
                                    </p:set>
                                    <p:animEffect transition="in" filter="slide(fromLeft)">
                                      <p:cBhvr>
                                        <p:cTn id="29" dur="2000"/>
                                        <p:tgtEl>
                                          <p:spTgt spid="166915">
                                            <p:txEl>
                                              <p:pRg st="4" end="4"/>
                                            </p:txEl>
                                          </p:spTgt>
                                        </p:tgtEl>
                                      </p:cBhvr>
                                    </p:animEffect>
                                  </p:childTnLst>
                                </p:cTn>
                              </p:par>
                            </p:childTnLst>
                          </p:cTn>
                        </p:par>
                        <p:par>
                          <p:cTn id="30" fill="hold">
                            <p:stCondLst>
                              <p:cond delay="13880"/>
                            </p:stCondLst>
                            <p:childTnLst>
                              <p:par>
                                <p:cTn id="31" presetID="12" presetClass="entr" presetSubtype="8" fill="hold" grpId="0" nodeType="afterEffect">
                                  <p:stCondLst>
                                    <p:cond delay="0"/>
                                  </p:stCondLst>
                                  <p:childTnLst>
                                    <p:set>
                                      <p:cBhvr>
                                        <p:cTn id="32" dur="1" fill="hold">
                                          <p:stCondLst>
                                            <p:cond delay="0"/>
                                          </p:stCondLst>
                                        </p:cTn>
                                        <p:tgtEl>
                                          <p:spTgt spid="166915">
                                            <p:txEl>
                                              <p:pRg st="5" end="5"/>
                                            </p:txEl>
                                          </p:spTgt>
                                        </p:tgtEl>
                                        <p:attrNameLst>
                                          <p:attrName>style.visibility</p:attrName>
                                        </p:attrNameLst>
                                      </p:cBhvr>
                                      <p:to>
                                        <p:strVal val="visible"/>
                                      </p:to>
                                    </p:set>
                                    <p:animEffect transition="in" filter="slide(fromLeft)">
                                      <p:cBhvr>
                                        <p:cTn id="33" dur="2000"/>
                                        <p:tgtEl>
                                          <p:spTgt spid="166915">
                                            <p:txEl>
                                              <p:pRg st="5" end="5"/>
                                            </p:txEl>
                                          </p:spTgt>
                                        </p:tgtEl>
                                      </p:cBhvr>
                                    </p:animEffect>
                                  </p:childTnLst>
                                </p:cTn>
                              </p:par>
                            </p:childTnLst>
                          </p:cTn>
                        </p:par>
                        <p:par>
                          <p:cTn id="34" fill="hold">
                            <p:stCondLst>
                              <p:cond delay="15880"/>
                            </p:stCondLst>
                            <p:childTnLst>
                              <p:par>
                                <p:cTn id="35" presetID="12" presetClass="entr" presetSubtype="8" fill="hold" grpId="0" nodeType="afterEffect">
                                  <p:stCondLst>
                                    <p:cond delay="0"/>
                                  </p:stCondLst>
                                  <p:childTnLst>
                                    <p:set>
                                      <p:cBhvr>
                                        <p:cTn id="36" dur="1" fill="hold">
                                          <p:stCondLst>
                                            <p:cond delay="0"/>
                                          </p:stCondLst>
                                        </p:cTn>
                                        <p:tgtEl>
                                          <p:spTgt spid="166915">
                                            <p:txEl>
                                              <p:pRg st="6" end="6"/>
                                            </p:txEl>
                                          </p:spTgt>
                                        </p:tgtEl>
                                        <p:attrNameLst>
                                          <p:attrName>style.visibility</p:attrName>
                                        </p:attrNameLst>
                                      </p:cBhvr>
                                      <p:to>
                                        <p:strVal val="visible"/>
                                      </p:to>
                                    </p:set>
                                    <p:animEffect transition="in" filter="slide(fromLeft)">
                                      <p:cBhvr>
                                        <p:cTn id="37" dur="2000"/>
                                        <p:tgtEl>
                                          <p:spTgt spid="166915">
                                            <p:txEl>
                                              <p:pRg st="6" end="6"/>
                                            </p:txEl>
                                          </p:spTgt>
                                        </p:tgtEl>
                                      </p:cBhvr>
                                    </p:animEffect>
                                  </p:childTnLst>
                                </p:cTn>
                              </p:par>
                            </p:childTnLst>
                          </p:cTn>
                        </p:par>
                        <p:par>
                          <p:cTn id="38" fill="hold">
                            <p:stCondLst>
                              <p:cond delay="17880"/>
                            </p:stCondLst>
                            <p:childTnLst>
                              <p:par>
                                <p:cTn id="39" presetID="12" presetClass="entr" presetSubtype="8" fill="hold" grpId="0" nodeType="afterEffect">
                                  <p:stCondLst>
                                    <p:cond delay="0"/>
                                  </p:stCondLst>
                                  <p:childTnLst>
                                    <p:set>
                                      <p:cBhvr>
                                        <p:cTn id="40" dur="1" fill="hold">
                                          <p:stCondLst>
                                            <p:cond delay="0"/>
                                          </p:stCondLst>
                                        </p:cTn>
                                        <p:tgtEl>
                                          <p:spTgt spid="166915">
                                            <p:txEl>
                                              <p:pRg st="7" end="7"/>
                                            </p:txEl>
                                          </p:spTgt>
                                        </p:tgtEl>
                                        <p:attrNameLst>
                                          <p:attrName>style.visibility</p:attrName>
                                        </p:attrNameLst>
                                      </p:cBhvr>
                                      <p:to>
                                        <p:strVal val="visible"/>
                                      </p:to>
                                    </p:set>
                                    <p:animEffect transition="in" filter="slide(fromLeft)">
                                      <p:cBhvr>
                                        <p:cTn id="41" dur="2000"/>
                                        <p:tgtEl>
                                          <p:spTgt spid="166915">
                                            <p:txEl>
                                              <p:pRg st="7" end="7"/>
                                            </p:txEl>
                                          </p:spTgt>
                                        </p:tgtEl>
                                      </p:cBhvr>
                                    </p:animEffect>
                                  </p:childTnLst>
                                </p:cTn>
                              </p:par>
                            </p:childTnLst>
                          </p:cTn>
                        </p:par>
                        <p:par>
                          <p:cTn id="42" fill="hold">
                            <p:stCondLst>
                              <p:cond delay="19880"/>
                            </p:stCondLst>
                            <p:childTnLst>
                              <p:par>
                                <p:cTn id="43" presetID="12" presetClass="entr" presetSubtype="8" fill="hold" grpId="0" nodeType="afterEffect">
                                  <p:stCondLst>
                                    <p:cond delay="0"/>
                                  </p:stCondLst>
                                  <p:childTnLst>
                                    <p:set>
                                      <p:cBhvr>
                                        <p:cTn id="44" dur="1" fill="hold">
                                          <p:stCondLst>
                                            <p:cond delay="0"/>
                                          </p:stCondLst>
                                        </p:cTn>
                                        <p:tgtEl>
                                          <p:spTgt spid="166915">
                                            <p:txEl>
                                              <p:pRg st="8" end="8"/>
                                            </p:txEl>
                                          </p:spTgt>
                                        </p:tgtEl>
                                        <p:attrNameLst>
                                          <p:attrName>style.visibility</p:attrName>
                                        </p:attrNameLst>
                                      </p:cBhvr>
                                      <p:to>
                                        <p:strVal val="visible"/>
                                      </p:to>
                                    </p:set>
                                    <p:animEffect transition="in" filter="slide(fromLeft)">
                                      <p:cBhvr>
                                        <p:cTn id="45" dur="2000"/>
                                        <p:tgtEl>
                                          <p:spTgt spid="1669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p:cNvSpPr>
          <p:nvPr/>
        </p:nvSpPr>
        <p:spPr bwMode="auto">
          <a:xfrm>
            <a:off x="228600" y="476672"/>
            <a:ext cx="8231832" cy="5262979"/>
          </a:xfrm>
          <a:prstGeom prst="rect">
            <a:avLst/>
          </a:prstGeom>
          <a:noFill/>
          <a:ln w="12700" cap="sq">
            <a:noFill/>
            <a:miter lim="800000"/>
            <a:headEnd type="none" w="sm" len="sm"/>
            <a:tailEnd type="none" w="sm" len="sm"/>
          </a:ln>
          <a:effectLst/>
        </p:spPr>
        <p:txBody>
          <a:bodyPr wrap="square">
            <a:spAutoFit/>
          </a:bodyPr>
          <a:lstStyle/>
          <a:p>
            <a:pPr algn="just">
              <a:spcBef>
                <a:spcPts val="0"/>
              </a:spcBef>
              <a:defRPr/>
            </a:pPr>
            <a:r>
              <a:rPr lang="es-ES_tradnl" sz="2400" b="1" spc="-150" dirty="0" smtClean="0">
                <a:latin typeface="+mj-lt"/>
              </a:rPr>
              <a:t>MOTIVACIÓN</a:t>
            </a:r>
          </a:p>
          <a:p>
            <a:pPr algn="just">
              <a:spcBef>
                <a:spcPts val="0"/>
              </a:spcBef>
              <a:defRPr/>
            </a:pPr>
            <a:endParaRPr lang="es-ES_tradnl" sz="2400" b="1" spc="-150" dirty="0">
              <a:effectLst>
                <a:outerShdw blurRad="38100" dist="38100" dir="2700000" algn="tl">
                  <a:srgbClr val="000000"/>
                </a:outerShdw>
              </a:effectLst>
              <a:latin typeface="+mj-lt"/>
            </a:endParaRPr>
          </a:p>
          <a:p>
            <a:pPr algn="just">
              <a:spcBef>
                <a:spcPts val="0"/>
              </a:spcBef>
              <a:defRPr/>
            </a:pPr>
            <a:r>
              <a:rPr lang="es-ES_tradnl" sz="2400" b="1" spc="-150" dirty="0">
                <a:latin typeface="+mj-lt"/>
              </a:rPr>
              <a:t>Problema</a:t>
            </a:r>
            <a:r>
              <a:rPr lang="es-ES_tradnl" sz="2400" b="1" spc="-150" dirty="0" smtClean="0">
                <a:latin typeface="+mj-lt"/>
              </a:rPr>
              <a:t>.</a:t>
            </a:r>
          </a:p>
          <a:p>
            <a:pPr algn="just">
              <a:spcBef>
                <a:spcPts val="0"/>
              </a:spcBef>
              <a:defRPr/>
            </a:pPr>
            <a:endParaRPr lang="es-ES_tradnl" sz="2400" b="1" spc="-150" dirty="0">
              <a:effectLst>
                <a:outerShdw blurRad="38100" dist="38100" dir="2700000" algn="tl">
                  <a:srgbClr val="000000"/>
                </a:outerShdw>
              </a:effectLst>
              <a:latin typeface="+mj-lt"/>
            </a:endParaRPr>
          </a:p>
          <a:p>
            <a:pPr algn="just">
              <a:spcBef>
                <a:spcPts val="0"/>
              </a:spcBef>
              <a:buClr>
                <a:srgbClr val="FF3300"/>
              </a:buClr>
              <a:buFont typeface="Wingdings" pitchFamily="2" charset="2"/>
              <a:buChar char="q"/>
              <a:defRPr/>
            </a:pPr>
            <a:r>
              <a:rPr lang="es-ES_tradnl" sz="2400" dirty="0">
                <a:latin typeface="+mj-lt"/>
              </a:rPr>
              <a:t>En la empresa de cítrico uno de los problemas que tienen es el </a:t>
            </a:r>
            <a:r>
              <a:rPr lang="es-ES_tradnl" sz="2400" dirty="0" err="1">
                <a:latin typeface="+mj-lt"/>
              </a:rPr>
              <a:t>enyerbamiento</a:t>
            </a:r>
            <a:r>
              <a:rPr lang="es-ES_tradnl" sz="2400" dirty="0">
                <a:latin typeface="+mj-lt"/>
              </a:rPr>
              <a:t> por lo que el ingeniero agrónomo responsable de los cultivos recomienda utilizar un herbicida cuyo principio activo según las especificaciones técnicas es el 2,4 D (2,4 </a:t>
            </a:r>
            <a:r>
              <a:rPr lang="es-ES_tradnl" sz="2400" dirty="0" err="1">
                <a:latin typeface="+mj-lt"/>
              </a:rPr>
              <a:t>diclorofenoxiacético</a:t>
            </a:r>
            <a:r>
              <a:rPr lang="es-ES_tradnl" sz="2400" dirty="0" smtClean="0">
                <a:latin typeface="+mj-lt"/>
              </a:rPr>
              <a:t>).</a:t>
            </a:r>
          </a:p>
          <a:p>
            <a:pPr algn="just">
              <a:spcBef>
                <a:spcPts val="0"/>
              </a:spcBef>
              <a:buClr>
                <a:srgbClr val="FF3300"/>
              </a:buClr>
              <a:buFont typeface="Wingdings" pitchFamily="2" charset="2"/>
              <a:buChar char="q"/>
              <a:defRPr/>
            </a:pPr>
            <a:endParaRPr lang="es-ES_tradnl" sz="2400" dirty="0">
              <a:latin typeface="+mj-lt"/>
            </a:endParaRPr>
          </a:p>
          <a:p>
            <a:pPr algn="just">
              <a:spcBef>
                <a:spcPts val="0"/>
              </a:spcBef>
              <a:buClr>
                <a:srgbClr val="FF3300"/>
              </a:buClr>
              <a:buFont typeface="Wingdings" pitchFamily="2" charset="2"/>
              <a:buChar char="q"/>
              <a:defRPr/>
            </a:pPr>
            <a:r>
              <a:rPr lang="es-ES_tradnl" sz="2400" dirty="0">
                <a:latin typeface="+mj-lt"/>
              </a:rPr>
              <a:t>El 2,4 D es una hormona sintética del tipo auxina, de gran actividad  por presentar en su estructura un anillo </a:t>
            </a:r>
            <a:r>
              <a:rPr lang="es-ES_tradnl" sz="2400" dirty="0" err="1">
                <a:latin typeface="+mj-lt"/>
              </a:rPr>
              <a:t>fenólico</a:t>
            </a:r>
            <a:r>
              <a:rPr lang="es-ES_tradnl" sz="2400" dirty="0">
                <a:latin typeface="+mj-lt"/>
              </a:rPr>
              <a:t> sustituido por una cadena lateral ácida y la posición 2 y 4 sustituido por cloro.</a:t>
            </a: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468313" y="61823"/>
            <a:ext cx="8351837" cy="1200329"/>
          </a:xfrm>
          <a:prstGeom prst="rect">
            <a:avLst/>
          </a:prstGeom>
          <a:noFill/>
          <a:ln w="12700" cap="sq">
            <a:noFill/>
            <a:miter lim="800000"/>
            <a:headEnd type="none" w="sm" len="sm"/>
            <a:tailEnd type="none" w="sm" len="sm"/>
          </a:ln>
        </p:spPr>
        <p:txBody>
          <a:bodyPr anchor="ctr">
            <a:spAutoFit/>
          </a:bodyPr>
          <a:lstStyle/>
          <a:p>
            <a:pPr algn="just"/>
            <a:r>
              <a:rPr lang="es-ES" sz="2400" b="1" dirty="0">
                <a:latin typeface="+mj-lt"/>
              </a:rPr>
              <a:t>REGULACIÓN</a:t>
            </a:r>
          </a:p>
          <a:p>
            <a:pPr algn="just"/>
            <a:r>
              <a:rPr lang="es-ES" sz="2400" dirty="0">
                <a:latin typeface="+mj-lt"/>
              </a:rPr>
              <a:t>Los efectos del pH, la temperatura, la </a:t>
            </a:r>
            <a:r>
              <a:rPr lang="es-ES" sz="2400" dirty="0" smtClean="0">
                <a:latin typeface="+mj-lt"/>
              </a:rPr>
              <a:t>concentración </a:t>
            </a:r>
            <a:r>
              <a:rPr lang="es-ES" sz="2400" dirty="0">
                <a:latin typeface="+mj-lt"/>
              </a:rPr>
              <a:t>de sustrato y los </a:t>
            </a:r>
            <a:r>
              <a:rPr lang="es-ES" sz="2400" dirty="0" smtClean="0">
                <a:latin typeface="+mj-lt"/>
              </a:rPr>
              <a:t>Cofactores </a:t>
            </a:r>
            <a:r>
              <a:rPr lang="es-ES" sz="2400" dirty="0">
                <a:latin typeface="+mj-lt"/>
              </a:rPr>
              <a:t>ya se han abordado</a:t>
            </a:r>
          </a:p>
        </p:txBody>
      </p:sp>
      <p:pic>
        <p:nvPicPr>
          <p:cNvPr id="173061" name="Picture 5" descr="pHoptimo"/>
          <p:cNvPicPr>
            <a:picLocks noChangeAspect="1" noChangeArrowheads="1"/>
          </p:cNvPicPr>
          <p:nvPr/>
        </p:nvPicPr>
        <p:blipFill>
          <a:blip r:embed="rId2" cstate="print"/>
          <a:srcRect/>
          <a:stretch>
            <a:fillRect/>
          </a:stretch>
        </p:blipFill>
        <p:spPr bwMode="auto">
          <a:xfrm>
            <a:off x="250824" y="1484313"/>
            <a:ext cx="3889128" cy="2435225"/>
          </a:xfrm>
          <a:prstGeom prst="rect">
            <a:avLst/>
          </a:prstGeom>
          <a:noFill/>
          <a:ln w="9525">
            <a:noFill/>
            <a:miter lim="800000"/>
            <a:headEnd/>
            <a:tailEnd/>
          </a:ln>
        </p:spPr>
      </p:pic>
      <p:pic>
        <p:nvPicPr>
          <p:cNvPr id="173062" name="Picture 6" descr="TEMP"/>
          <p:cNvPicPr>
            <a:picLocks noChangeAspect="1" noChangeArrowheads="1"/>
          </p:cNvPicPr>
          <p:nvPr/>
        </p:nvPicPr>
        <p:blipFill>
          <a:blip r:embed="rId3" cstate="print"/>
          <a:srcRect/>
          <a:stretch>
            <a:fillRect/>
          </a:stretch>
        </p:blipFill>
        <p:spPr bwMode="auto">
          <a:xfrm>
            <a:off x="4427215" y="1484784"/>
            <a:ext cx="4465265" cy="2397125"/>
          </a:xfrm>
          <a:prstGeom prst="rect">
            <a:avLst/>
          </a:prstGeom>
          <a:noFill/>
          <a:ln w="9525">
            <a:noFill/>
            <a:miter lim="800000"/>
            <a:headEnd/>
            <a:tailEnd/>
          </a:ln>
        </p:spPr>
      </p:pic>
      <p:pic>
        <p:nvPicPr>
          <p:cNvPr id="173063" name="Picture 7" descr="v-s-2"/>
          <p:cNvPicPr>
            <a:picLocks noChangeAspect="1" noChangeArrowheads="1"/>
          </p:cNvPicPr>
          <p:nvPr/>
        </p:nvPicPr>
        <p:blipFill>
          <a:blip r:embed="rId4" cstate="print"/>
          <a:srcRect/>
          <a:stretch>
            <a:fillRect/>
          </a:stretch>
        </p:blipFill>
        <p:spPr bwMode="auto">
          <a:xfrm>
            <a:off x="4500562" y="4002088"/>
            <a:ext cx="4391917" cy="2855912"/>
          </a:xfrm>
          <a:prstGeom prst="rect">
            <a:avLst/>
          </a:prstGeom>
          <a:noFill/>
          <a:ln w="9525">
            <a:noFill/>
            <a:miter lim="800000"/>
            <a:headEnd/>
            <a:tailEnd/>
          </a:ln>
        </p:spPr>
      </p:pic>
      <p:pic>
        <p:nvPicPr>
          <p:cNvPr id="173064" name="Picture 8" descr="sconc"/>
          <p:cNvPicPr>
            <a:picLocks noChangeAspect="1" noChangeArrowheads="1"/>
          </p:cNvPicPr>
          <p:nvPr/>
        </p:nvPicPr>
        <p:blipFill>
          <a:blip r:embed="rId5" cstate="print"/>
          <a:srcRect/>
          <a:stretch>
            <a:fillRect/>
          </a:stretch>
        </p:blipFill>
        <p:spPr bwMode="auto">
          <a:xfrm>
            <a:off x="395536" y="4076700"/>
            <a:ext cx="3960564" cy="2767013"/>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3061"/>
                                        </p:tgtEl>
                                        <p:attrNameLst>
                                          <p:attrName>style.visibility</p:attrName>
                                        </p:attrNameLst>
                                      </p:cBhvr>
                                      <p:to>
                                        <p:strVal val="visible"/>
                                      </p:to>
                                    </p:set>
                                    <p:animEffect transition="in" filter="fade">
                                      <p:cBhvr>
                                        <p:cTn id="7" dur="1000"/>
                                        <p:tgtEl>
                                          <p:spTgt spid="173061"/>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173062"/>
                                        </p:tgtEl>
                                        <p:attrNameLst>
                                          <p:attrName>style.visibility</p:attrName>
                                        </p:attrNameLst>
                                      </p:cBhvr>
                                      <p:to>
                                        <p:strVal val="visible"/>
                                      </p:to>
                                    </p:set>
                                    <p:animEffect transition="in" filter="dissolve">
                                      <p:cBhvr>
                                        <p:cTn id="11" dur="500"/>
                                        <p:tgtEl>
                                          <p:spTgt spid="173062"/>
                                        </p:tgtEl>
                                      </p:cBhvr>
                                    </p:animEffect>
                                  </p:childTnLst>
                                </p:cTn>
                              </p:par>
                            </p:childTnLst>
                          </p:cTn>
                        </p:par>
                        <p:par>
                          <p:cTn id="12" fill="hold">
                            <p:stCondLst>
                              <p:cond delay="1500"/>
                            </p:stCondLst>
                            <p:childTnLst>
                              <p:par>
                                <p:cTn id="13" presetID="12" presetClass="entr" presetSubtype="4" fill="hold" nodeType="afterEffect">
                                  <p:stCondLst>
                                    <p:cond delay="0"/>
                                  </p:stCondLst>
                                  <p:childTnLst>
                                    <p:set>
                                      <p:cBhvr>
                                        <p:cTn id="14" dur="1" fill="hold">
                                          <p:stCondLst>
                                            <p:cond delay="0"/>
                                          </p:stCondLst>
                                        </p:cTn>
                                        <p:tgtEl>
                                          <p:spTgt spid="173064"/>
                                        </p:tgtEl>
                                        <p:attrNameLst>
                                          <p:attrName>style.visibility</p:attrName>
                                        </p:attrNameLst>
                                      </p:cBhvr>
                                      <p:to>
                                        <p:strVal val="visible"/>
                                      </p:to>
                                    </p:set>
                                    <p:animEffect transition="in" filter="slide(fromBottom)">
                                      <p:cBhvr>
                                        <p:cTn id="15" dur="500"/>
                                        <p:tgtEl>
                                          <p:spTgt spid="173064"/>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173063"/>
                                        </p:tgtEl>
                                        <p:attrNameLst>
                                          <p:attrName>style.visibility</p:attrName>
                                        </p:attrNameLst>
                                      </p:cBhvr>
                                      <p:to>
                                        <p:strVal val="visible"/>
                                      </p:to>
                                    </p:set>
                                    <p:animEffect transition="in" filter="slide(fromRight)">
                                      <p:cBhvr>
                                        <p:cTn id="19" dur="500"/>
                                        <p:tgtEl>
                                          <p:spTgt spid="173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ChangeArrowheads="1"/>
          </p:cNvSpPr>
          <p:nvPr/>
        </p:nvSpPr>
        <p:spPr bwMode="auto">
          <a:xfrm>
            <a:off x="0" y="255106"/>
            <a:ext cx="9144000" cy="769441"/>
          </a:xfrm>
          <a:prstGeom prst="rect">
            <a:avLst/>
          </a:prstGeom>
          <a:noFill/>
          <a:ln w="12700" cap="sq">
            <a:noFill/>
            <a:miter lim="800000"/>
            <a:headEnd type="none" w="sm" len="sm"/>
            <a:tailEnd type="none" w="sm" len="sm"/>
          </a:ln>
        </p:spPr>
        <p:txBody>
          <a:bodyPr wrap="square" anchor="ctr">
            <a:spAutoFit/>
          </a:bodyPr>
          <a:lstStyle/>
          <a:p>
            <a:pPr algn="ctr"/>
            <a:r>
              <a:rPr lang="es-ES" sz="2400" dirty="0">
                <a:latin typeface="+mj-lt"/>
              </a:rPr>
              <a:t>EFECTO DE LOS INHIBIDORES SOBRE LA ACTIVIDAD ENZIMÁTICA</a:t>
            </a:r>
            <a:r>
              <a:rPr lang="es-ES" sz="2000" b="1" dirty="0"/>
              <a:t>.</a:t>
            </a:r>
          </a:p>
          <a:p>
            <a:endParaRPr lang="es-ES" sz="2000" b="1" dirty="0"/>
          </a:p>
        </p:txBody>
      </p:sp>
      <p:pic>
        <p:nvPicPr>
          <p:cNvPr id="177157" name="Picture 5" descr="I-C"/>
          <p:cNvPicPr>
            <a:picLocks noChangeAspect="1" noChangeArrowheads="1" noCrop="1"/>
          </p:cNvPicPr>
          <p:nvPr/>
        </p:nvPicPr>
        <p:blipFill>
          <a:blip r:embed="rId2" cstate="print"/>
          <a:srcRect/>
          <a:stretch>
            <a:fillRect/>
          </a:stretch>
        </p:blipFill>
        <p:spPr bwMode="auto">
          <a:xfrm>
            <a:off x="467544" y="1196752"/>
            <a:ext cx="3959225" cy="2747962"/>
          </a:xfrm>
          <a:prstGeom prst="rect">
            <a:avLst/>
          </a:prstGeom>
          <a:noFill/>
          <a:ln w="9525">
            <a:noFill/>
            <a:miter lim="800000"/>
            <a:headEnd/>
            <a:tailEnd/>
          </a:ln>
        </p:spPr>
      </p:pic>
      <p:pic>
        <p:nvPicPr>
          <p:cNvPr id="177158" name="Picture 6" descr="I-NC"/>
          <p:cNvPicPr>
            <a:picLocks noChangeAspect="1" noChangeArrowheads="1" noCrop="1"/>
          </p:cNvPicPr>
          <p:nvPr/>
        </p:nvPicPr>
        <p:blipFill>
          <a:blip r:embed="rId3" cstate="print"/>
          <a:srcRect/>
          <a:stretch>
            <a:fillRect/>
          </a:stretch>
        </p:blipFill>
        <p:spPr bwMode="auto">
          <a:xfrm>
            <a:off x="4644008" y="1052736"/>
            <a:ext cx="3889375" cy="2700337"/>
          </a:xfrm>
          <a:prstGeom prst="rect">
            <a:avLst/>
          </a:prstGeom>
          <a:noFill/>
          <a:ln w="9525">
            <a:noFill/>
            <a:miter lim="800000"/>
            <a:headEnd/>
            <a:tailEnd/>
          </a:ln>
        </p:spPr>
      </p:pic>
      <p:sp>
        <p:nvSpPr>
          <p:cNvPr id="177160" name="Text Box 8"/>
          <p:cNvSpPr txBox="1">
            <a:spLocks noChangeArrowheads="1"/>
          </p:cNvSpPr>
          <p:nvPr/>
        </p:nvSpPr>
        <p:spPr bwMode="auto">
          <a:xfrm>
            <a:off x="323527" y="4019550"/>
            <a:ext cx="4177035" cy="2677656"/>
          </a:xfrm>
          <a:prstGeom prst="rect">
            <a:avLst/>
          </a:prstGeom>
          <a:noFill/>
          <a:ln w="12700" cap="sq">
            <a:noFill/>
            <a:miter lim="800000"/>
            <a:headEnd type="none" w="sm" len="sm"/>
            <a:tailEnd type="none" w="sm" len="sm"/>
          </a:ln>
        </p:spPr>
        <p:txBody>
          <a:bodyPr wrap="square">
            <a:spAutoFit/>
          </a:bodyPr>
          <a:lstStyle/>
          <a:p>
            <a:pPr algn="just">
              <a:spcBef>
                <a:spcPct val="50000"/>
              </a:spcBef>
            </a:pPr>
            <a:r>
              <a:rPr lang="es-ES" sz="2400" b="1" dirty="0">
                <a:latin typeface="+mj-lt"/>
              </a:rPr>
              <a:t>Inhibición competitiva </a:t>
            </a:r>
          </a:p>
          <a:p>
            <a:pPr algn="just">
              <a:spcBef>
                <a:spcPct val="50000"/>
              </a:spcBef>
            </a:pPr>
            <a:r>
              <a:rPr lang="es-ES" sz="2400" dirty="0">
                <a:latin typeface="+mj-lt"/>
              </a:rPr>
              <a:t>Inhibidor compite con el S por el CA (afecta la KM, pero  la </a:t>
            </a:r>
            <a:r>
              <a:rPr lang="es-ES" sz="2400" dirty="0" err="1">
                <a:latin typeface="+mj-lt"/>
              </a:rPr>
              <a:t>VMax</a:t>
            </a:r>
            <a:r>
              <a:rPr lang="es-ES" sz="2400" dirty="0">
                <a:latin typeface="+mj-lt"/>
              </a:rPr>
              <a:t> se recupera cuando [S] </a:t>
            </a:r>
            <a:r>
              <a:rPr lang="en-US" sz="2400" dirty="0">
                <a:latin typeface="+mj-lt"/>
              </a:rPr>
              <a:t>&gt;&gt;&gt; </a:t>
            </a:r>
            <a:r>
              <a:rPr lang="es-ES" sz="2400" dirty="0">
                <a:latin typeface="+mj-lt"/>
              </a:rPr>
              <a:t>[</a:t>
            </a:r>
            <a:r>
              <a:rPr lang="es-ES" sz="2400" dirty="0" err="1">
                <a:latin typeface="+mj-lt"/>
              </a:rPr>
              <a:t>Inh</a:t>
            </a:r>
            <a:r>
              <a:rPr lang="es-ES" sz="2400" dirty="0">
                <a:latin typeface="+mj-lt"/>
              </a:rPr>
              <a:t>]) </a:t>
            </a:r>
            <a:endParaRPr lang="en-US" sz="2400" dirty="0">
              <a:latin typeface="+mj-lt"/>
            </a:endParaRPr>
          </a:p>
          <a:p>
            <a:pPr algn="just">
              <a:spcBef>
                <a:spcPct val="50000"/>
              </a:spcBef>
            </a:pPr>
            <a:r>
              <a:rPr lang="es-ES" sz="2400" dirty="0">
                <a:latin typeface="+mj-lt"/>
              </a:rPr>
              <a:t>.</a:t>
            </a:r>
          </a:p>
        </p:txBody>
      </p:sp>
      <p:sp>
        <p:nvSpPr>
          <p:cNvPr id="177161" name="Text Box 9"/>
          <p:cNvSpPr txBox="1">
            <a:spLocks noChangeArrowheads="1"/>
          </p:cNvSpPr>
          <p:nvPr/>
        </p:nvSpPr>
        <p:spPr bwMode="auto">
          <a:xfrm>
            <a:off x="4643438" y="3857625"/>
            <a:ext cx="4177034" cy="2862322"/>
          </a:xfrm>
          <a:prstGeom prst="rect">
            <a:avLst/>
          </a:prstGeom>
          <a:noFill/>
          <a:ln w="12700" cap="sq">
            <a:noFill/>
            <a:miter lim="800000"/>
            <a:headEnd type="none" w="sm" len="sm"/>
            <a:tailEnd type="none" w="sm" len="sm"/>
          </a:ln>
        </p:spPr>
        <p:txBody>
          <a:bodyPr wrap="square">
            <a:spAutoFit/>
          </a:bodyPr>
          <a:lstStyle/>
          <a:p>
            <a:pPr algn="just">
              <a:spcBef>
                <a:spcPct val="50000"/>
              </a:spcBef>
            </a:pPr>
            <a:r>
              <a:rPr lang="es-ES" sz="2400" b="1" dirty="0">
                <a:latin typeface="+mj-lt"/>
              </a:rPr>
              <a:t>Inhibición no competitiva </a:t>
            </a:r>
          </a:p>
          <a:p>
            <a:pPr algn="just">
              <a:spcBef>
                <a:spcPct val="50000"/>
              </a:spcBef>
            </a:pPr>
            <a:r>
              <a:rPr lang="es-ES" sz="2400" dirty="0">
                <a:latin typeface="+mj-lt"/>
              </a:rPr>
              <a:t>El inhibidor no puede entrar al CA, no presenta estructura semejante al S (no afecta la KM, pero la </a:t>
            </a:r>
            <a:r>
              <a:rPr lang="es-ES" sz="2400" dirty="0" err="1">
                <a:latin typeface="+mj-lt"/>
              </a:rPr>
              <a:t>Vmax</a:t>
            </a:r>
            <a:r>
              <a:rPr lang="es-ES" sz="2400" dirty="0">
                <a:latin typeface="+mj-lt"/>
              </a:rPr>
              <a:t> no se recupera aunque la [S] </a:t>
            </a:r>
            <a:r>
              <a:rPr lang="en-US" sz="2400" dirty="0">
                <a:latin typeface="+mj-lt"/>
                <a:cs typeface="Times New Roman" pitchFamily="18" charset="0"/>
              </a:rPr>
              <a:t>&gt;&gt;&gt; </a:t>
            </a:r>
            <a:r>
              <a:rPr lang="es-ES" sz="2400" dirty="0">
                <a:latin typeface="+mj-lt"/>
              </a:rPr>
              <a:t>[</a:t>
            </a:r>
            <a:r>
              <a:rPr lang="es-ES" sz="2400" dirty="0" err="1">
                <a:latin typeface="+mj-lt"/>
              </a:rPr>
              <a:t>Inh</a:t>
            </a:r>
            <a:r>
              <a:rPr lang="es-ES" sz="2400" dirty="0">
                <a:latin typeface="+mj-lt"/>
              </a:rPr>
              <a:t>] </a:t>
            </a:r>
            <a:endParaRPr lang="en-US" sz="2400" dirty="0">
              <a:latin typeface="+mj-l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77157"/>
                                        </p:tgtEl>
                                        <p:attrNameLst>
                                          <p:attrName>style.visibility</p:attrName>
                                        </p:attrNameLst>
                                      </p:cBhvr>
                                      <p:to>
                                        <p:strVal val="visible"/>
                                      </p:to>
                                    </p:set>
                                    <p:animEffect transition="in" filter="strips(downLeft)">
                                      <p:cBhvr>
                                        <p:cTn id="7" dur="500"/>
                                        <p:tgtEl>
                                          <p:spTgt spid="17715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77160"/>
                                        </p:tgtEl>
                                        <p:attrNameLst>
                                          <p:attrName>style.visibility</p:attrName>
                                        </p:attrNameLst>
                                      </p:cBhvr>
                                      <p:to>
                                        <p:strVal val="visible"/>
                                      </p:to>
                                    </p:set>
                                    <p:animEffect transition="in" filter="slide(fromBottom)">
                                      <p:cBhvr>
                                        <p:cTn id="11" dur="500"/>
                                        <p:tgtEl>
                                          <p:spTgt spid="177160"/>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nodeType="clickEffect">
                                  <p:stCondLst>
                                    <p:cond delay="0"/>
                                  </p:stCondLst>
                                  <p:childTnLst>
                                    <p:set>
                                      <p:cBhvr>
                                        <p:cTn id="15" dur="1" fill="hold">
                                          <p:stCondLst>
                                            <p:cond delay="0"/>
                                          </p:stCondLst>
                                        </p:cTn>
                                        <p:tgtEl>
                                          <p:spTgt spid="177158"/>
                                        </p:tgtEl>
                                        <p:attrNameLst>
                                          <p:attrName>style.visibility</p:attrName>
                                        </p:attrNameLst>
                                      </p:cBhvr>
                                      <p:to>
                                        <p:strVal val="visible"/>
                                      </p:to>
                                    </p:set>
                                    <p:animEffect transition="in" filter="strips(downLeft)">
                                      <p:cBhvr>
                                        <p:cTn id="16" dur="500"/>
                                        <p:tgtEl>
                                          <p:spTgt spid="177158"/>
                                        </p:tgtEl>
                                      </p:cBhvr>
                                    </p:animEffect>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177161"/>
                                        </p:tgtEl>
                                        <p:attrNameLst>
                                          <p:attrName>style.visibility</p:attrName>
                                        </p:attrNameLst>
                                      </p:cBhvr>
                                      <p:to>
                                        <p:strVal val="visible"/>
                                      </p:to>
                                    </p:set>
                                    <p:animEffect transition="in" filter="slide(fromBottom)">
                                      <p:cBhvr>
                                        <p:cTn id="20" dur="500"/>
                                        <p:tgtEl>
                                          <p:spTgt spid="177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60" grpId="0"/>
      <p:bldP spid="1771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323850" y="71438"/>
            <a:ext cx="8496300" cy="396875"/>
          </a:xfrm>
          <a:prstGeom prst="rect">
            <a:avLst/>
          </a:prstGeom>
          <a:noFill/>
          <a:ln w="12700" cap="sq">
            <a:noFill/>
            <a:miter lim="800000"/>
            <a:headEnd type="none" w="sm" len="sm"/>
            <a:tailEnd type="none" w="sm" len="sm"/>
          </a:ln>
        </p:spPr>
        <p:txBody>
          <a:bodyPr anchor="ctr">
            <a:spAutoFit/>
          </a:bodyPr>
          <a:lstStyle/>
          <a:p>
            <a:r>
              <a:rPr lang="es-ES" sz="2000" b="1"/>
              <a:t>MODULACIÓN ALOSTÉRICA DE LA ACTIVIDAD ENZIMÁTICA</a:t>
            </a:r>
            <a:r>
              <a:rPr lang="es-ES"/>
              <a:t> </a:t>
            </a:r>
          </a:p>
        </p:txBody>
      </p:sp>
      <p:pic>
        <p:nvPicPr>
          <p:cNvPr id="178181" name="Picture 5" descr="an-allo-activator"/>
          <p:cNvPicPr>
            <a:picLocks noChangeAspect="1" noChangeArrowheads="1" noCrop="1"/>
          </p:cNvPicPr>
          <p:nvPr/>
        </p:nvPicPr>
        <p:blipFill>
          <a:blip r:embed="rId2" cstate="print"/>
          <a:srcRect/>
          <a:stretch>
            <a:fillRect/>
          </a:stretch>
        </p:blipFill>
        <p:spPr bwMode="auto">
          <a:xfrm>
            <a:off x="1187624" y="4881858"/>
            <a:ext cx="2736304" cy="1976142"/>
          </a:xfrm>
          <a:prstGeom prst="rect">
            <a:avLst/>
          </a:prstGeom>
          <a:noFill/>
          <a:ln w="9525">
            <a:noFill/>
            <a:miter lim="800000"/>
            <a:headEnd/>
            <a:tailEnd/>
          </a:ln>
        </p:spPr>
      </p:pic>
      <p:pic>
        <p:nvPicPr>
          <p:cNvPr id="178182" name="Picture 6" descr="relaxed-a"/>
          <p:cNvPicPr>
            <a:picLocks noChangeAspect="1" noChangeArrowheads="1" noCrop="1"/>
          </p:cNvPicPr>
          <p:nvPr/>
        </p:nvPicPr>
        <p:blipFill>
          <a:blip r:embed="rId3" cstate="print"/>
          <a:srcRect/>
          <a:stretch>
            <a:fillRect/>
          </a:stretch>
        </p:blipFill>
        <p:spPr bwMode="auto">
          <a:xfrm>
            <a:off x="2484438" y="1988840"/>
            <a:ext cx="1368425" cy="1330325"/>
          </a:xfrm>
          <a:prstGeom prst="rect">
            <a:avLst/>
          </a:prstGeom>
          <a:noFill/>
          <a:ln w="9525">
            <a:noFill/>
            <a:miter lim="800000"/>
            <a:headEnd/>
            <a:tailEnd/>
          </a:ln>
        </p:spPr>
      </p:pic>
      <p:pic>
        <p:nvPicPr>
          <p:cNvPr id="178183" name="Picture 7" descr="dobleflecha"/>
          <p:cNvPicPr>
            <a:picLocks noChangeAspect="1" noChangeArrowheads="1"/>
          </p:cNvPicPr>
          <p:nvPr/>
        </p:nvPicPr>
        <p:blipFill>
          <a:blip r:embed="rId4" cstate="print"/>
          <a:srcRect/>
          <a:stretch>
            <a:fillRect/>
          </a:stretch>
        </p:blipFill>
        <p:spPr bwMode="auto">
          <a:xfrm>
            <a:off x="3995738" y="2347913"/>
            <a:ext cx="863600" cy="725487"/>
          </a:xfrm>
          <a:prstGeom prst="rect">
            <a:avLst/>
          </a:prstGeom>
          <a:noFill/>
          <a:ln w="9525">
            <a:noFill/>
            <a:miter lim="800000"/>
            <a:headEnd/>
            <a:tailEnd/>
          </a:ln>
        </p:spPr>
      </p:pic>
      <p:pic>
        <p:nvPicPr>
          <p:cNvPr id="178184" name="Picture 8" descr="tense-a"/>
          <p:cNvPicPr>
            <a:picLocks noChangeAspect="1" noChangeArrowheads="1" noCrop="1"/>
          </p:cNvPicPr>
          <p:nvPr/>
        </p:nvPicPr>
        <p:blipFill>
          <a:blip r:embed="rId5" cstate="print"/>
          <a:srcRect/>
          <a:stretch>
            <a:fillRect/>
          </a:stretch>
        </p:blipFill>
        <p:spPr bwMode="auto">
          <a:xfrm>
            <a:off x="5003800" y="1916832"/>
            <a:ext cx="1408113" cy="1370012"/>
          </a:xfrm>
          <a:prstGeom prst="rect">
            <a:avLst/>
          </a:prstGeom>
          <a:noFill/>
          <a:ln w="9525">
            <a:noFill/>
            <a:miter lim="800000"/>
            <a:headEnd/>
            <a:tailEnd/>
          </a:ln>
        </p:spPr>
      </p:pic>
      <p:pic>
        <p:nvPicPr>
          <p:cNvPr id="178185" name="Picture 9" descr="an-allo-inhibitor"/>
          <p:cNvPicPr>
            <a:picLocks noChangeAspect="1" noChangeArrowheads="1" noCrop="1"/>
          </p:cNvPicPr>
          <p:nvPr/>
        </p:nvPicPr>
        <p:blipFill>
          <a:blip r:embed="rId6" cstate="print"/>
          <a:srcRect/>
          <a:stretch>
            <a:fillRect/>
          </a:stretch>
        </p:blipFill>
        <p:spPr bwMode="auto">
          <a:xfrm>
            <a:off x="5585902" y="5013176"/>
            <a:ext cx="2449254" cy="1844824"/>
          </a:xfrm>
          <a:prstGeom prst="rect">
            <a:avLst/>
          </a:prstGeom>
          <a:noFill/>
          <a:ln w="9525">
            <a:noFill/>
            <a:miter lim="800000"/>
            <a:headEnd/>
            <a:tailEnd/>
          </a:ln>
        </p:spPr>
      </p:pic>
      <p:sp>
        <p:nvSpPr>
          <p:cNvPr id="35848" name="Text Box 10"/>
          <p:cNvSpPr txBox="1">
            <a:spLocks noChangeArrowheads="1"/>
          </p:cNvSpPr>
          <p:nvPr/>
        </p:nvSpPr>
        <p:spPr bwMode="auto">
          <a:xfrm>
            <a:off x="323850" y="476672"/>
            <a:ext cx="8496622" cy="1569660"/>
          </a:xfrm>
          <a:prstGeom prst="rect">
            <a:avLst/>
          </a:prstGeom>
          <a:noFill/>
          <a:ln w="12700" cap="sq">
            <a:noFill/>
            <a:miter lim="800000"/>
            <a:headEnd type="none" w="sm" len="sm"/>
            <a:tailEnd type="none" w="sm" len="sm"/>
          </a:ln>
        </p:spPr>
        <p:txBody>
          <a:bodyPr wrap="square">
            <a:spAutoFit/>
          </a:bodyPr>
          <a:lstStyle/>
          <a:p>
            <a:pPr algn="just">
              <a:spcBef>
                <a:spcPct val="50000"/>
              </a:spcBef>
            </a:pPr>
            <a:r>
              <a:rPr lang="es-ES" sz="2400" dirty="0">
                <a:latin typeface="+mj-lt"/>
              </a:rPr>
              <a:t>Hay enzimas que pueden adoptar 2 conformaciones </a:t>
            </a:r>
            <a:r>
              <a:rPr lang="es-ES" sz="2400" dirty="0" err="1">
                <a:latin typeface="+mj-lt"/>
              </a:rPr>
              <a:t>interconvertibles</a:t>
            </a:r>
            <a:r>
              <a:rPr lang="es-ES" sz="2400" dirty="0">
                <a:latin typeface="+mj-lt"/>
              </a:rPr>
              <a:t> llamadas R (relajada) y T (tensa). R es la forma más activa porque se une al sustrato con más afinidad. Las formas R y T se encuentran en equilibrio R &lt;==&gt; T </a:t>
            </a:r>
          </a:p>
        </p:txBody>
      </p:sp>
      <p:sp>
        <p:nvSpPr>
          <p:cNvPr id="178187" name="Text Box 11"/>
          <p:cNvSpPr txBox="1">
            <a:spLocks noChangeArrowheads="1"/>
          </p:cNvSpPr>
          <p:nvPr/>
        </p:nvSpPr>
        <p:spPr bwMode="auto">
          <a:xfrm>
            <a:off x="107504" y="3212976"/>
            <a:ext cx="8893175" cy="1938992"/>
          </a:xfrm>
          <a:prstGeom prst="rect">
            <a:avLst/>
          </a:prstGeom>
          <a:noFill/>
          <a:ln w="12700" cap="sq">
            <a:noFill/>
            <a:miter lim="800000"/>
            <a:headEnd type="none" w="sm" len="sm"/>
            <a:tailEnd type="none" w="sm" len="sm"/>
          </a:ln>
        </p:spPr>
        <p:txBody>
          <a:bodyPr wrap="square">
            <a:spAutoFit/>
          </a:bodyPr>
          <a:lstStyle/>
          <a:p>
            <a:pPr algn="just">
              <a:spcBef>
                <a:spcPct val="50000"/>
              </a:spcBef>
            </a:pPr>
            <a:r>
              <a:rPr lang="es-ES" sz="2400" dirty="0">
                <a:latin typeface="+mj-lt"/>
              </a:rPr>
              <a:t>Ciertas sustancias tienden a estabilizar la forma R. Son los llamados moduladores positivos. El propio sustrato es a menudo un modulador positivo. Las moléculas que favorecen la forma R pero que actúan sobre una región del enzima distinta del centro activo son los activadores </a:t>
            </a:r>
            <a:r>
              <a:rPr lang="es-ES" sz="2400" dirty="0" err="1">
                <a:latin typeface="+mj-lt"/>
              </a:rPr>
              <a:t>alostéricos</a:t>
            </a:r>
            <a:r>
              <a:rPr lang="es-ES" sz="2400" dirty="0">
                <a:latin typeface="+mj-lt"/>
              </a:rPr>
              <a:t> </a:t>
            </a:r>
          </a:p>
        </p:txBody>
      </p:sp>
      <p:sp>
        <p:nvSpPr>
          <p:cNvPr id="35850" name="Text Box 12"/>
          <p:cNvSpPr txBox="1">
            <a:spLocks noChangeArrowheads="1"/>
          </p:cNvSpPr>
          <p:nvPr/>
        </p:nvSpPr>
        <p:spPr bwMode="auto">
          <a:xfrm>
            <a:off x="1116013" y="6215063"/>
            <a:ext cx="2665412" cy="366712"/>
          </a:xfrm>
          <a:prstGeom prst="rect">
            <a:avLst/>
          </a:prstGeom>
          <a:noFill/>
          <a:ln w="12700" cap="sq">
            <a:noFill/>
            <a:miter lim="800000"/>
            <a:headEnd type="none" w="sm" len="sm"/>
            <a:tailEnd type="none" w="sm" len="sm"/>
          </a:ln>
        </p:spPr>
        <p:txBody>
          <a:bodyPr>
            <a:spAutoFit/>
          </a:bodyPr>
          <a:lstStyle/>
          <a:p>
            <a:pPr>
              <a:spcBef>
                <a:spcPct val="50000"/>
              </a:spcBef>
            </a:pPr>
            <a:r>
              <a:rPr lang="es-ES" b="1">
                <a:solidFill>
                  <a:schemeClr val="bg2"/>
                </a:solidFill>
              </a:rPr>
              <a:t>Favorece la unión del S</a:t>
            </a:r>
          </a:p>
        </p:txBody>
      </p:sp>
      <p:sp>
        <p:nvSpPr>
          <p:cNvPr id="35851" name="Text Box 13"/>
          <p:cNvSpPr txBox="1">
            <a:spLocks noChangeArrowheads="1"/>
          </p:cNvSpPr>
          <p:nvPr/>
        </p:nvSpPr>
        <p:spPr bwMode="auto">
          <a:xfrm>
            <a:off x="4500563" y="6286500"/>
            <a:ext cx="2592387" cy="366713"/>
          </a:xfrm>
          <a:prstGeom prst="rect">
            <a:avLst/>
          </a:prstGeom>
          <a:noFill/>
          <a:ln w="12700" cap="sq">
            <a:noFill/>
            <a:miter lim="800000"/>
            <a:headEnd type="none" w="sm" len="sm"/>
            <a:tailEnd type="none" w="sm" len="sm"/>
          </a:ln>
        </p:spPr>
        <p:txBody>
          <a:bodyPr>
            <a:spAutoFit/>
          </a:bodyPr>
          <a:lstStyle/>
          <a:p>
            <a:pPr>
              <a:spcBef>
                <a:spcPct val="50000"/>
              </a:spcBef>
            </a:pPr>
            <a:r>
              <a:rPr lang="es-ES" b="1" dirty="0">
                <a:solidFill>
                  <a:schemeClr val="bg2"/>
                </a:solidFill>
              </a:rPr>
              <a:t>Inhibe la unión del 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8182"/>
                                        </p:tgtEl>
                                        <p:attrNameLst>
                                          <p:attrName>style.visibility</p:attrName>
                                        </p:attrNameLst>
                                      </p:cBhvr>
                                      <p:to>
                                        <p:strVal val="visible"/>
                                      </p:to>
                                    </p:set>
                                    <p:animEffect transition="in" filter="fade">
                                      <p:cBhvr>
                                        <p:cTn id="7" dur="2000"/>
                                        <p:tgtEl>
                                          <p:spTgt spid="178182"/>
                                        </p:tgtEl>
                                      </p:cBhvr>
                                    </p:animEffect>
                                  </p:childTnLst>
                                </p:cTn>
                              </p:par>
                              <p:par>
                                <p:cTn id="8" presetID="10" presetClass="entr" presetSubtype="0" fill="hold" nodeType="withEffect">
                                  <p:stCondLst>
                                    <p:cond delay="0"/>
                                  </p:stCondLst>
                                  <p:childTnLst>
                                    <p:set>
                                      <p:cBhvr>
                                        <p:cTn id="9" dur="1" fill="hold">
                                          <p:stCondLst>
                                            <p:cond delay="0"/>
                                          </p:stCondLst>
                                        </p:cTn>
                                        <p:tgtEl>
                                          <p:spTgt spid="178183"/>
                                        </p:tgtEl>
                                        <p:attrNameLst>
                                          <p:attrName>style.visibility</p:attrName>
                                        </p:attrNameLst>
                                      </p:cBhvr>
                                      <p:to>
                                        <p:strVal val="visible"/>
                                      </p:to>
                                    </p:set>
                                    <p:animEffect transition="in" filter="fade">
                                      <p:cBhvr>
                                        <p:cTn id="10" dur="2000"/>
                                        <p:tgtEl>
                                          <p:spTgt spid="178183"/>
                                        </p:tgtEl>
                                      </p:cBhvr>
                                    </p:animEffect>
                                  </p:childTnLst>
                                </p:cTn>
                              </p:par>
                              <p:par>
                                <p:cTn id="11" presetID="10" presetClass="entr" presetSubtype="0" fill="hold" nodeType="withEffect">
                                  <p:stCondLst>
                                    <p:cond delay="0"/>
                                  </p:stCondLst>
                                  <p:childTnLst>
                                    <p:set>
                                      <p:cBhvr>
                                        <p:cTn id="12" dur="1" fill="hold">
                                          <p:stCondLst>
                                            <p:cond delay="0"/>
                                          </p:stCondLst>
                                        </p:cTn>
                                        <p:tgtEl>
                                          <p:spTgt spid="178184"/>
                                        </p:tgtEl>
                                        <p:attrNameLst>
                                          <p:attrName>style.visibility</p:attrName>
                                        </p:attrNameLst>
                                      </p:cBhvr>
                                      <p:to>
                                        <p:strVal val="visible"/>
                                      </p:to>
                                    </p:set>
                                    <p:animEffect transition="in" filter="fade">
                                      <p:cBhvr>
                                        <p:cTn id="13" dur="2000"/>
                                        <p:tgtEl>
                                          <p:spTgt spid="17818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8187"/>
                                        </p:tgtEl>
                                        <p:attrNameLst>
                                          <p:attrName>style.visibility</p:attrName>
                                        </p:attrNameLst>
                                      </p:cBhvr>
                                      <p:to>
                                        <p:strVal val="visible"/>
                                      </p:to>
                                    </p:set>
                                    <p:anim calcmode="lin" valueType="num">
                                      <p:cBhvr additive="base">
                                        <p:cTn id="18" dur="500" fill="hold"/>
                                        <p:tgtEl>
                                          <p:spTgt spid="178187"/>
                                        </p:tgtEl>
                                        <p:attrNameLst>
                                          <p:attrName>ppt_x</p:attrName>
                                        </p:attrNameLst>
                                      </p:cBhvr>
                                      <p:tavLst>
                                        <p:tav tm="0">
                                          <p:val>
                                            <p:strVal val="0-#ppt_w/2"/>
                                          </p:val>
                                        </p:tav>
                                        <p:tav tm="100000">
                                          <p:val>
                                            <p:strVal val="#ppt_x"/>
                                          </p:val>
                                        </p:tav>
                                      </p:tavLst>
                                    </p:anim>
                                    <p:anim calcmode="lin" valueType="num">
                                      <p:cBhvr additive="base">
                                        <p:cTn id="19" dur="500" fill="hold"/>
                                        <p:tgtEl>
                                          <p:spTgt spid="178187"/>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0" presetClass="entr" presetSubtype="0" fill="hold" nodeType="afterEffect">
                                  <p:stCondLst>
                                    <p:cond delay="0"/>
                                  </p:stCondLst>
                                  <p:childTnLst>
                                    <p:set>
                                      <p:cBhvr>
                                        <p:cTn id="22" dur="1" fill="hold">
                                          <p:stCondLst>
                                            <p:cond delay="0"/>
                                          </p:stCondLst>
                                        </p:cTn>
                                        <p:tgtEl>
                                          <p:spTgt spid="178181"/>
                                        </p:tgtEl>
                                        <p:attrNameLst>
                                          <p:attrName>style.visibility</p:attrName>
                                        </p:attrNameLst>
                                      </p:cBhvr>
                                      <p:to>
                                        <p:strVal val="visible"/>
                                      </p:to>
                                    </p:set>
                                    <p:animEffect transition="in" filter="wedge">
                                      <p:cBhvr>
                                        <p:cTn id="23" dur="1000"/>
                                        <p:tgtEl>
                                          <p:spTgt spid="178181"/>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78185"/>
                                        </p:tgtEl>
                                        <p:attrNameLst>
                                          <p:attrName>style.visibility</p:attrName>
                                        </p:attrNameLst>
                                      </p:cBhvr>
                                      <p:to>
                                        <p:strVal val="visible"/>
                                      </p:to>
                                    </p:set>
                                    <p:animEffect transition="in" filter="checkerboard(across)">
                                      <p:cBhvr>
                                        <p:cTn id="28" dur="500"/>
                                        <p:tgtEl>
                                          <p:spTgt spid="178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250825" y="30392"/>
            <a:ext cx="8642350" cy="2677656"/>
          </a:xfrm>
          <a:prstGeom prst="rect">
            <a:avLst/>
          </a:prstGeom>
          <a:noFill/>
          <a:ln w="12700" cap="sq">
            <a:noFill/>
            <a:miter lim="800000"/>
            <a:headEnd type="none" w="sm" len="sm"/>
            <a:tailEnd type="none" w="sm" len="sm"/>
          </a:ln>
        </p:spPr>
        <p:txBody>
          <a:bodyPr anchor="ctr">
            <a:spAutoFit/>
          </a:bodyPr>
          <a:lstStyle/>
          <a:p>
            <a:pPr algn="ctr"/>
            <a:r>
              <a:rPr lang="es-ES" sz="2400" b="1" dirty="0">
                <a:latin typeface="+mj-lt"/>
              </a:rPr>
              <a:t>EFECTO DE LA MODIFICACIÓN COVALENTE SOBRE LA ACTIVIDAD ENZIMÁTICA</a:t>
            </a:r>
            <a:r>
              <a:rPr lang="es-ES" sz="1600" b="1" dirty="0"/>
              <a:t>.</a:t>
            </a:r>
            <a:endParaRPr lang="es-ES" sz="1600" dirty="0"/>
          </a:p>
          <a:p>
            <a:pPr algn="just"/>
            <a:r>
              <a:rPr lang="es-ES" sz="2400" dirty="0">
                <a:latin typeface="+mj-lt"/>
              </a:rPr>
              <a:t>Otros enzimas pasan de una forma menos activa a otra más activa uniéndose covalentemente a un grupo químico de pequeño tamaño como el Pi o el AMP. También se da el caso inverso, en el que un enzima muy activo se desactiva al liberar algún grupo químico. </a:t>
            </a:r>
          </a:p>
        </p:txBody>
      </p:sp>
      <p:sp>
        <p:nvSpPr>
          <p:cNvPr id="36867" name="Rectangle 11"/>
          <p:cNvSpPr>
            <a:spLocks noChangeArrowheads="1"/>
          </p:cNvSpPr>
          <p:nvPr/>
        </p:nvSpPr>
        <p:spPr bwMode="auto">
          <a:xfrm>
            <a:off x="252413" y="1876425"/>
            <a:ext cx="273050" cy="304800"/>
          </a:xfrm>
          <a:prstGeom prst="rect">
            <a:avLst/>
          </a:prstGeom>
          <a:noFill/>
          <a:ln w="12700" cap="sq">
            <a:noFill/>
            <a:miter lim="800000"/>
            <a:headEnd type="none" w="sm" len="sm"/>
            <a:tailEnd type="none" w="sm" len="sm"/>
          </a:ln>
        </p:spPr>
        <p:txBody>
          <a:bodyPr wrap="none" anchor="ctr">
            <a:spAutoFit/>
          </a:bodyPr>
          <a:lstStyle/>
          <a:p>
            <a:r>
              <a:rPr lang="es-ES" sz="1400"/>
              <a:t>. </a:t>
            </a:r>
            <a:endParaRPr lang="es-ES" sz="2400"/>
          </a:p>
        </p:txBody>
      </p:sp>
      <p:graphicFrame>
        <p:nvGraphicFramePr>
          <p:cNvPr id="179256" name="Group 56"/>
          <p:cNvGraphicFramePr>
            <a:graphicFrameLocks noGrp="1"/>
          </p:cNvGraphicFramePr>
          <p:nvPr/>
        </p:nvGraphicFramePr>
        <p:xfrm>
          <a:off x="467545" y="2781300"/>
          <a:ext cx="8280919" cy="2807940"/>
        </p:xfrm>
        <a:graphic>
          <a:graphicData uri="http://schemas.openxmlformats.org/drawingml/2006/table">
            <a:tbl>
              <a:tblPr/>
              <a:tblGrid>
                <a:gridCol w="2448271"/>
                <a:gridCol w="3072880"/>
                <a:gridCol w="2759768"/>
              </a:tblGrid>
              <a:tr h="73491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mj-lt"/>
                        </a:rPr>
                        <a:t>Elementos de la reacción</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mj-lt"/>
                        </a:rPr>
                        <a:t>El enzima no </a:t>
                      </a:r>
                      <a:r>
                        <a:rPr kumimoji="0" lang="es-ES" sz="1800" b="1" i="0" u="none" strike="noStrike" cap="none" normalizeH="0" baseline="0" dirty="0" err="1" smtClean="0">
                          <a:ln>
                            <a:noFill/>
                          </a:ln>
                          <a:solidFill>
                            <a:schemeClr val="tx1"/>
                          </a:solidFill>
                          <a:effectLst/>
                          <a:latin typeface="+mj-lt"/>
                        </a:rPr>
                        <a:t>fosforilado</a:t>
                      </a:r>
                      <a:r>
                        <a:rPr kumimoji="0" lang="es-ES" sz="1800" b="1" i="0" u="none" strike="noStrike" cap="none" normalizeH="0" baseline="0" dirty="0" smtClean="0">
                          <a:ln>
                            <a:noFill/>
                          </a:ln>
                          <a:solidFill>
                            <a:schemeClr val="tx1"/>
                          </a:solidFill>
                          <a:effectLst/>
                          <a:latin typeface="+mj-lt"/>
                        </a:rPr>
                        <a:t> es inactivo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mj-lt"/>
                        </a:rPr>
                        <a:t>El enzima </a:t>
                      </a:r>
                      <a:r>
                        <a:rPr kumimoji="0" lang="es-ES" sz="1800" b="1" i="0" u="none" strike="noStrike" cap="none" normalizeH="0" baseline="0" dirty="0" err="1" smtClean="0">
                          <a:ln>
                            <a:noFill/>
                          </a:ln>
                          <a:solidFill>
                            <a:schemeClr val="tx1"/>
                          </a:solidFill>
                          <a:effectLst/>
                          <a:latin typeface="+mj-lt"/>
                        </a:rPr>
                        <a:t>fosforilado</a:t>
                      </a:r>
                      <a:r>
                        <a:rPr kumimoji="0" lang="es-ES" sz="1800" b="1" i="0" u="none" strike="noStrike" cap="none" normalizeH="0" baseline="0" dirty="0" smtClean="0">
                          <a:ln>
                            <a:noFill/>
                          </a:ln>
                          <a:solidFill>
                            <a:schemeClr val="tx1"/>
                          </a:solidFill>
                          <a:effectLst/>
                          <a:latin typeface="+mj-lt"/>
                        </a:rPr>
                        <a:t> es activo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CCFF"/>
                    </a:solidFill>
                  </a:tcPr>
                </a:tc>
              </a:tr>
              <a:tr h="2073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r>
                        <a:rPr kumimoji="0" lang="es-ES" sz="5000" b="0" i="0" u="none" strike="noStrike" cap="none" normalizeH="0" baseline="0" dirty="0" smtClean="0">
                          <a:ln>
                            <a:noFill/>
                          </a:ln>
                          <a:solidFill>
                            <a:schemeClr val="tx1"/>
                          </a:solidFill>
                          <a:effectLst/>
                          <a:latin typeface="Times New Roman" pitchFamily="18" charset="0"/>
                        </a:rPr>
                        <a:t> </a:t>
                      </a:r>
                      <a:r>
                        <a:rPr kumimoji="0" lang="es-ES" sz="2400" b="0" i="0" u="none" strike="noStrike" cap="none" normalizeH="0" baseline="0" dirty="0" smtClean="0">
                          <a:ln>
                            <a:noFill/>
                          </a:ln>
                          <a:solidFill>
                            <a:schemeClr val="tx1"/>
                          </a:solidFill>
                          <a:effectLst/>
                          <a:latin typeface="Times New Roman" pitchFamily="18" charset="0"/>
                        </a:rPr>
                        <a:t>                                          </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r>
                        <a:rPr kumimoji="0" lang="es-ES" sz="10000" b="0" i="0" u="none" strike="noStrike" cap="none" normalizeH="0" baseline="0" dirty="0" smtClean="0">
                          <a:ln>
                            <a:noFill/>
                          </a:ln>
                          <a:solidFill>
                            <a:schemeClr val="tx1"/>
                          </a:solidFill>
                          <a:effectLst/>
                          <a:latin typeface="Times New Roman" pitchFamily="18" charset="0"/>
                        </a:rPr>
                        <a:t> </a:t>
                      </a:r>
                      <a:r>
                        <a:rPr kumimoji="0" lang="es-ES" sz="2400" b="0" i="0" u="none" strike="noStrike" cap="none" normalizeH="0" baseline="0" dirty="0" smtClean="0">
                          <a:ln>
                            <a:noFill/>
                          </a:ln>
                          <a:solidFill>
                            <a:schemeClr val="tx1"/>
                          </a:solidFill>
                          <a:effectLst/>
                          <a:latin typeface="Times New Roman" pitchFamily="18" charset="0"/>
                        </a:rPr>
                        <a:t>                                                 </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r>
                        <a:rPr kumimoji="0" lang="es-ES" sz="10000" b="0" i="0" u="none" strike="noStrike" cap="none" normalizeH="0" baseline="0" dirty="0" smtClean="0">
                          <a:ln>
                            <a:noFill/>
                          </a:ln>
                          <a:solidFill>
                            <a:schemeClr val="tx1"/>
                          </a:solidFill>
                          <a:effectLst/>
                          <a:latin typeface="Times New Roman" pitchFamily="18" charset="0"/>
                        </a:rPr>
                        <a:t> </a:t>
                      </a:r>
                      <a:r>
                        <a:rPr kumimoji="0" lang="es-ES" sz="2400" b="0" i="0" u="none" strike="noStrike" cap="none" normalizeH="0" baseline="0" dirty="0" smtClean="0">
                          <a:ln>
                            <a:noFill/>
                          </a:ln>
                          <a:solidFill>
                            <a:schemeClr val="tx1"/>
                          </a:solidFill>
                          <a:effectLst/>
                          <a:latin typeface="Times New Roman" pitchFamily="18" charset="0"/>
                        </a:rPr>
                        <a:t>                                               </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FF"/>
                    </a:solidFill>
                  </a:tcPr>
                </a:tc>
              </a:tr>
            </a:tbl>
          </a:graphicData>
        </a:graphic>
      </p:graphicFrame>
      <p:pic>
        <p:nvPicPr>
          <p:cNvPr id="36882" name="Picture 16" descr="phospa"/>
          <p:cNvPicPr>
            <a:picLocks noChangeAspect="1" noChangeArrowheads="1"/>
          </p:cNvPicPr>
          <p:nvPr/>
        </p:nvPicPr>
        <p:blipFill>
          <a:blip r:embed="rId2" cstate="print"/>
          <a:srcRect/>
          <a:stretch>
            <a:fillRect/>
          </a:stretch>
        </p:blipFill>
        <p:spPr bwMode="auto">
          <a:xfrm>
            <a:off x="611560" y="3717032"/>
            <a:ext cx="2271737" cy="1803052"/>
          </a:xfrm>
          <a:prstGeom prst="rect">
            <a:avLst/>
          </a:prstGeom>
          <a:noFill/>
          <a:ln w="9525">
            <a:noFill/>
            <a:miter lim="800000"/>
            <a:headEnd/>
            <a:tailEnd/>
          </a:ln>
        </p:spPr>
      </p:pic>
      <p:pic>
        <p:nvPicPr>
          <p:cNvPr id="36883" name="Picture 18" descr="phospb"/>
          <p:cNvPicPr>
            <a:picLocks noChangeAspect="1" noChangeArrowheads="1" noCrop="1"/>
          </p:cNvPicPr>
          <p:nvPr/>
        </p:nvPicPr>
        <p:blipFill>
          <a:blip r:embed="rId3" cstate="print"/>
          <a:srcRect/>
          <a:stretch>
            <a:fillRect/>
          </a:stretch>
        </p:blipFill>
        <p:spPr bwMode="auto">
          <a:xfrm>
            <a:off x="3059832" y="3645024"/>
            <a:ext cx="2520280" cy="1800200"/>
          </a:xfrm>
          <a:prstGeom prst="rect">
            <a:avLst/>
          </a:prstGeom>
          <a:noFill/>
          <a:ln w="9525">
            <a:noFill/>
            <a:miter lim="800000"/>
            <a:headEnd/>
            <a:tailEnd/>
          </a:ln>
        </p:spPr>
      </p:pic>
      <p:pic>
        <p:nvPicPr>
          <p:cNvPr id="36884" name="Picture 20" descr="phosp"/>
          <p:cNvPicPr>
            <a:picLocks noChangeAspect="1" noChangeArrowheads="1" noCrop="1"/>
          </p:cNvPicPr>
          <p:nvPr/>
        </p:nvPicPr>
        <p:blipFill>
          <a:blip r:embed="rId4" cstate="print"/>
          <a:srcRect/>
          <a:stretch>
            <a:fillRect/>
          </a:stretch>
        </p:blipFill>
        <p:spPr bwMode="auto">
          <a:xfrm>
            <a:off x="6228184" y="3645024"/>
            <a:ext cx="2386551" cy="1872208"/>
          </a:xfrm>
          <a:prstGeom prst="rect">
            <a:avLst/>
          </a:prstGeom>
          <a:noFill/>
          <a:ln w="9525">
            <a:noFill/>
            <a:miter lim="800000"/>
            <a:headEnd/>
            <a:tailEnd/>
          </a:ln>
        </p:spPr>
      </p:pic>
      <p:sp>
        <p:nvSpPr>
          <p:cNvPr id="36885" name="Text Box 55"/>
          <p:cNvSpPr txBox="1">
            <a:spLocks noChangeArrowheads="1"/>
          </p:cNvSpPr>
          <p:nvPr/>
        </p:nvSpPr>
        <p:spPr bwMode="auto">
          <a:xfrm>
            <a:off x="611560" y="5842337"/>
            <a:ext cx="7748588" cy="1015663"/>
          </a:xfrm>
          <a:prstGeom prst="rect">
            <a:avLst/>
          </a:prstGeom>
          <a:noFill/>
          <a:ln w="12700" cap="sq">
            <a:noFill/>
            <a:miter lim="800000"/>
            <a:headEnd type="none" w="sm" len="sm"/>
            <a:tailEnd type="none" w="sm" len="sm"/>
          </a:ln>
        </p:spPr>
        <p:txBody>
          <a:bodyPr>
            <a:spAutoFit/>
          </a:bodyPr>
          <a:lstStyle/>
          <a:p>
            <a:pPr algn="just">
              <a:spcBef>
                <a:spcPct val="50000"/>
              </a:spcBef>
            </a:pPr>
            <a:r>
              <a:rPr lang="es-ES" sz="2000" b="1" dirty="0"/>
              <a:t>Trabajo </a:t>
            </a:r>
            <a:r>
              <a:rPr lang="es-ES" sz="2000" b="1" dirty="0" smtClean="0"/>
              <a:t>independiente: </a:t>
            </a:r>
            <a:r>
              <a:rPr lang="es-ES" sz="2000" b="1" dirty="0"/>
              <a:t>ver activación proteolítica de la actividad enzimática  y regulación de la actividad enzimática por medio de </a:t>
            </a:r>
            <a:r>
              <a:rPr lang="es-ES" sz="2000" b="1" dirty="0" err="1"/>
              <a:t>isoenzimas</a:t>
            </a:r>
            <a:r>
              <a:rPr lang="es-ES" sz="2000" b="1" dirty="0"/>
              <a:t> (Pág. WEB)</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1000" fill="hold"/>
                                        <p:tgtEl>
                                          <p:spTgt spid="36866"/>
                                        </p:tgtEl>
                                        <p:attrNameLst>
                                          <p:attrName>ppt_x</p:attrName>
                                        </p:attrNameLst>
                                      </p:cBhvr>
                                      <p:tavLst>
                                        <p:tav tm="0">
                                          <p:val>
                                            <p:strVal val="#ppt_x"/>
                                          </p:val>
                                        </p:tav>
                                        <p:tav tm="100000">
                                          <p:val>
                                            <p:strVal val="#ppt_x"/>
                                          </p:val>
                                        </p:tav>
                                      </p:tavLst>
                                    </p:anim>
                                    <p:anim calcmode="lin" valueType="num">
                                      <p:cBhvr additive="base">
                                        <p:cTn id="8" dur="1000" fill="hold"/>
                                        <p:tgtEl>
                                          <p:spTgt spid="368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79256"/>
                                        </p:tgtEl>
                                        <p:attrNameLst>
                                          <p:attrName>style.visibility</p:attrName>
                                        </p:attrNameLst>
                                      </p:cBhvr>
                                      <p:to>
                                        <p:strVal val="visible"/>
                                      </p:to>
                                    </p:set>
                                    <p:animEffect transition="in" filter="dissolve">
                                      <p:cBhvr>
                                        <p:cTn id="13" dur="500"/>
                                        <p:tgtEl>
                                          <p:spTgt spid="179256"/>
                                        </p:tgtEl>
                                      </p:cBhvr>
                                    </p:animEffect>
                                  </p:childTnLst>
                                </p:cTn>
                              </p:par>
                              <p:par>
                                <p:cTn id="14" presetID="9" presetClass="entr" presetSubtype="0" fill="hold" nodeType="withEffect">
                                  <p:stCondLst>
                                    <p:cond delay="0"/>
                                  </p:stCondLst>
                                  <p:childTnLst>
                                    <p:set>
                                      <p:cBhvr>
                                        <p:cTn id="15" dur="1" fill="hold">
                                          <p:stCondLst>
                                            <p:cond delay="0"/>
                                          </p:stCondLst>
                                        </p:cTn>
                                        <p:tgtEl>
                                          <p:spTgt spid="36882"/>
                                        </p:tgtEl>
                                        <p:attrNameLst>
                                          <p:attrName>style.visibility</p:attrName>
                                        </p:attrNameLst>
                                      </p:cBhvr>
                                      <p:to>
                                        <p:strVal val="visible"/>
                                      </p:to>
                                    </p:set>
                                    <p:animEffect transition="in" filter="dissolve">
                                      <p:cBhvr>
                                        <p:cTn id="16" dur="500"/>
                                        <p:tgtEl>
                                          <p:spTgt spid="36882"/>
                                        </p:tgtEl>
                                      </p:cBhvr>
                                    </p:animEffect>
                                  </p:childTnLst>
                                </p:cTn>
                              </p:par>
                              <p:par>
                                <p:cTn id="17" presetID="9" presetClass="entr" presetSubtype="0" fill="hold" nodeType="withEffect">
                                  <p:stCondLst>
                                    <p:cond delay="0"/>
                                  </p:stCondLst>
                                  <p:childTnLst>
                                    <p:set>
                                      <p:cBhvr>
                                        <p:cTn id="18" dur="1" fill="hold">
                                          <p:stCondLst>
                                            <p:cond delay="0"/>
                                          </p:stCondLst>
                                        </p:cTn>
                                        <p:tgtEl>
                                          <p:spTgt spid="36883"/>
                                        </p:tgtEl>
                                        <p:attrNameLst>
                                          <p:attrName>style.visibility</p:attrName>
                                        </p:attrNameLst>
                                      </p:cBhvr>
                                      <p:to>
                                        <p:strVal val="visible"/>
                                      </p:to>
                                    </p:set>
                                    <p:animEffect transition="in" filter="dissolve">
                                      <p:cBhvr>
                                        <p:cTn id="19" dur="500"/>
                                        <p:tgtEl>
                                          <p:spTgt spid="36883"/>
                                        </p:tgtEl>
                                      </p:cBhvr>
                                    </p:animEffect>
                                  </p:childTnLst>
                                </p:cTn>
                              </p:par>
                              <p:par>
                                <p:cTn id="20" presetID="9" presetClass="entr" presetSubtype="0" fill="hold" nodeType="withEffect">
                                  <p:stCondLst>
                                    <p:cond delay="0"/>
                                  </p:stCondLst>
                                  <p:childTnLst>
                                    <p:set>
                                      <p:cBhvr>
                                        <p:cTn id="21" dur="1" fill="hold">
                                          <p:stCondLst>
                                            <p:cond delay="0"/>
                                          </p:stCondLst>
                                        </p:cTn>
                                        <p:tgtEl>
                                          <p:spTgt spid="36884"/>
                                        </p:tgtEl>
                                        <p:attrNameLst>
                                          <p:attrName>style.visibility</p:attrName>
                                        </p:attrNameLst>
                                      </p:cBhvr>
                                      <p:to>
                                        <p:strVal val="visible"/>
                                      </p:to>
                                    </p:set>
                                    <p:animEffect transition="in" filter="dissolve">
                                      <p:cBhvr>
                                        <p:cTn id="22" dur="500"/>
                                        <p:tgtEl>
                                          <p:spTgt spid="36884"/>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grpId="0" nodeType="clickEffect">
                                  <p:stCondLst>
                                    <p:cond delay="0"/>
                                  </p:stCondLst>
                                  <p:childTnLst>
                                    <p:set>
                                      <p:cBhvr>
                                        <p:cTn id="26" dur="1" fill="hold">
                                          <p:stCondLst>
                                            <p:cond delay="0"/>
                                          </p:stCondLst>
                                        </p:cTn>
                                        <p:tgtEl>
                                          <p:spTgt spid="36885"/>
                                        </p:tgtEl>
                                        <p:attrNameLst>
                                          <p:attrName>style.visibility</p:attrName>
                                        </p:attrNameLst>
                                      </p:cBhvr>
                                      <p:to>
                                        <p:strVal val="visible"/>
                                      </p:to>
                                    </p:set>
                                    <p:anim calcmode="lin" valueType="num">
                                      <p:cBhvr additive="base">
                                        <p:cTn id="27" dur="1000" fill="hold"/>
                                        <p:tgtEl>
                                          <p:spTgt spid="36885"/>
                                        </p:tgtEl>
                                        <p:attrNameLst>
                                          <p:attrName>ppt_x</p:attrName>
                                        </p:attrNameLst>
                                      </p:cBhvr>
                                      <p:tavLst>
                                        <p:tav tm="0">
                                          <p:val>
                                            <p:strVal val="#ppt_x"/>
                                          </p:val>
                                        </p:tav>
                                        <p:tav tm="100000">
                                          <p:val>
                                            <p:strVal val="#ppt_x"/>
                                          </p:val>
                                        </p:tav>
                                      </p:tavLst>
                                    </p:anim>
                                    <p:anim calcmode="lin" valueType="num">
                                      <p:cBhvr additive="base">
                                        <p:cTn id="28" dur="1000" fill="hold"/>
                                        <p:tgtEl>
                                          <p:spTgt spid="368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8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6" name="Text Box 4"/>
          <p:cNvSpPr txBox="1">
            <a:spLocks noGrp="1" noChangeArrowheads="1"/>
          </p:cNvSpPr>
          <p:nvPr>
            <p:ph idx="1"/>
          </p:nvPr>
        </p:nvSpPr>
        <p:spPr>
          <a:xfrm>
            <a:off x="107504" y="1124744"/>
            <a:ext cx="8892480" cy="5733256"/>
          </a:xfrm>
        </p:spPr>
        <p:txBody>
          <a:bodyPr>
            <a:noAutofit/>
          </a:bodyPr>
          <a:lstStyle/>
          <a:p>
            <a:pPr eaLnBrk="1" hangingPunct="1">
              <a:defRPr/>
            </a:pPr>
            <a:r>
              <a:rPr lang="es-ES" sz="2400" spc="-150" dirty="0" smtClean="0">
                <a:effectLst/>
                <a:latin typeface="+mj-lt"/>
              </a:rPr>
              <a:t>Hacer un cuadro comparativo con las principales características de los mecanismos de regulación </a:t>
            </a:r>
            <a:r>
              <a:rPr lang="es-ES" sz="2400" spc="-150" dirty="0" err="1" smtClean="0">
                <a:effectLst/>
                <a:latin typeface="+mj-lt"/>
              </a:rPr>
              <a:t>alostérica</a:t>
            </a:r>
            <a:r>
              <a:rPr lang="es-ES" sz="2400" spc="-150" dirty="0" smtClean="0">
                <a:effectLst/>
                <a:latin typeface="+mj-lt"/>
              </a:rPr>
              <a:t> y modificación covalente.</a:t>
            </a:r>
          </a:p>
          <a:p>
            <a:pPr eaLnBrk="1" hangingPunct="1">
              <a:buFont typeface="Wingdings" pitchFamily="2" charset="2"/>
              <a:buNone/>
              <a:defRPr/>
            </a:pPr>
            <a:r>
              <a:rPr lang="es-ES" sz="2400" spc="-150" dirty="0" smtClean="0">
                <a:effectLst/>
                <a:latin typeface="+mj-lt"/>
              </a:rPr>
              <a:t>   </a:t>
            </a:r>
            <a:r>
              <a:rPr lang="es-ES" sz="2400" b="1" spc="-150" dirty="0" smtClean="0">
                <a:solidFill>
                  <a:schemeClr val="tx2"/>
                </a:solidFill>
                <a:effectLst/>
                <a:latin typeface="+mj-lt"/>
              </a:rPr>
              <a:t>BIBLIOGRAFÍA ENZIMAS</a:t>
            </a:r>
            <a:r>
              <a:rPr lang="es-ES" sz="2400" b="1" spc="-150" dirty="0" smtClean="0">
                <a:effectLst/>
                <a:latin typeface="+mj-lt"/>
              </a:rPr>
              <a:t> </a:t>
            </a:r>
          </a:p>
          <a:p>
            <a:pPr eaLnBrk="1" hangingPunct="1">
              <a:defRPr/>
            </a:pPr>
            <a:r>
              <a:rPr lang="es-ES" sz="2400" spc="-150" dirty="0" smtClean="0">
                <a:effectLst/>
                <a:latin typeface="+mj-lt"/>
              </a:rPr>
              <a:t>Bioquímica para estudiantes de Ciencias Agropecuarias. p. 42-66</a:t>
            </a:r>
          </a:p>
          <a:p>
            <a:pPr eaLnBrk="1" hangingPunct="1">
              <a:defRPr/>
            </a:pPr>
            <a:r>
              <a:rPr lang="es-ES" sz="2400" spc="-150" dirty="0" smtClean="0">
                <a:effectLst/>
                <a:latin typeface="+mj-lt"/>
              </a:rPr>
              <a:t>Bioquímica A.L. </a:t>
            </a:r>
            <a:r>
              <a:rPr lang="es-ES" sz="2400" spc="-150" dirty="0" err="1" smtClean="0">
                <a:effectLst/>
                <a:latin typeface="+mj-lt"/>
              </a:rPr>
              <a:t>Lehninger</a:t>
            </a:r>
            <a:r>
              <a:rPr lang="es-ES" sz="2400" spc="-150" dirty="0" smtClean="0">
                <a:effectLst/>
                <a:latin typeface="+mj-lt"/>
              </a:rPr>
              <a:t> p. 189-194, 223-248.</a:t>
            </a:r>
          </a:p>
          <a:p>
            <a:pPr eaLnBrk="1" hangingPunct="1">
              <a:defRPr/>
            </a:pPr>
            <a:r>
              <a:rPr lang="es-ES" sz="2400" spc="-150" dirty="0" err="1" smtClean="0">
                <a:effectLst/>
                <a:latin typeface="+mj-lt"/>
              </a:rPr>
              <a:t>Biochemistry</a:t>
            </a:r>
            <a:r>
              <a:rPr lang="es-ES" sz="2400" spc="-150" dirty="0" smtClean="0">
                <a:effectLst/>
                <a:latin typeface="+mj-lt"/>
              </a:rPr>
              <a:t>. Geoffrey </a:t>
            </a:r>
            <a:r>
              <a:rPr lang="es-ES" sz="2400" spc="-150" dirty="0" err="1" smtClean="0">
                <a:effectLst/>
                <a:latin typeface="+mj-lt"/>
              </a:rPr>
              <a:t>Zubay</a:t>
            </a:r>
            <a:r>
              <a:rPr lang="es-ES" sz="2400" spc="-150" dirty="0" smtClean="0">
                <a:effectLst/>
                <a:latin typeface="+mj-lt"/>
              </a:rPr>
              <a:t> Cap. 8 y 9 p. 259-345.</a:t>
            </a:r>
          </a:p>
          <a:p>
            <a:pPr eaLnBrk="1" hangingPunct="1">
              <a:defRPr/>
            </a:pPr>
            <a:r>
              <a:rPr lang="es-ES" sz="2400" spc="-150" dirty="0" smtClean="0">
                <a:solidFill>
                  <a:schemeClr val="tx1"/>
                </a:solidFill>
                <a:effectLst/>
                <a:latin typeface="+mj-lt"/>
                <a:hlinkClick r:id="rId2" action="ppaction://hlinkfile"/>
              </a:rPr>
              <a:t>Bioquímica. </a:t>
            </a:r>
            <a:r>
              <a:rPr lang="es-ES" sz="2400" spc="-150" dirty="0" err="1" smtClean="0">
                <a:solidFill>
                  <a:schemeClr val="tx1"/>
                </a:solidFill>
                <a:effectLst/>
                <a:latin typeface="+mj-lt"/>
                <a:hlinkClick r:id="rId2" action="ppaction://hlinkfile"/>
              </a:rPr>
              <a:t>Voet</a:t>
            </a:r>
            <a:r>
              <a:rPr lang="es-ES" sz="2400" spc="-150" dirty="0" smtClean="0">
                <a:solidFill>
                  <a:schemeClr val="tx1"/>
                </a:solidFill>
                <a:effectLst/>
                <a:latin typeface="+mj-lt"/>
                <a:hlinkClick r:id="rId2" action="ppaction://hlinkfile"/>
              </a:rPr>
              <a:t> &amp; </a:t>
            </a:r>
            <a:r>
              <a:rPr lang="es-ES" sz="2400" spc="-150" dirty="0" err="1" smtClean="0">
                <a:solidFill>
                  <a:schemeClr val="tx1"/>
                </a:solidFill>
                <a:effectLst/>
                <a:latin typeface="+mj-lt"/>
                <a:hlinkClick r:id="rId2" action="ppaction://hlinkfile"/>
              </a:rPr>
              <a:t>Voet</a:t>
            </a:r>
            <a:r>
              <a:rPr lang="es-ES" sz="2400" spc="-150" dirty="0" smtClean="0">
                <a:solidFill>
                  <a:schemeClr val="tx1"/>
                </a:solidFill>
                <a:effectLst/>
                <a:latin typeface="+mj-lt"/>
                <a:hlinkClick r:id="rId2" action="ppaction://hlinkfile"/>
              </a:rPr>
              <a:t>. </a:t>
            </a:r>
            <a:r>
              <a:rPr lang="es-ES" sz="2400" spc="-150" dirty="0" err="1" smtClean="0">
                <a:solidFill>
                  <a:schemeClr val="tx1"/>
                </a:solidFill>
                <a:effectLst/>
                <a:latin typeface="+mj-lt"/>
                <a:hlinkClick r:id="rId2" action="ppaction://hlinkfile"/>
              </a:rPr>
              <a:t>Cap</a:t>
            </a:r>
            <a:r>
              <a:rPr lang="es-ES" sz="2400" spc="-150" dirty="0" smtClean="0">
                <a:solidFill>
                  <a:schemeClr val="tx1"/>
                </a:solidFill>
                <a:effectLst/>
                <a:latin typeface="+mj-lt"/>
                <a:hlinkClick r:id="rId2" action="ppaction://hlinkfile"/>
              </a:rPr>
              <a:t> 12,13 y 14</a:t>
            </a:r>
            <a:endParaRPr lang="es-ES" sz="2400" spc="-150" dirty="0" smtClean="0">
              <a:solidFill>
                <a:schemeClr val="tx1"/>
              </a:solidFill>
              <a:effectLst/>
              <a:latin typeface="+mj-lt"/>
            </a:endParaRPr>
          </a:p>
          <a:p>
            <a:pPr eaLnBrk="1" hangingPunct="1">
              <a:defRPr/>
            </a:pPr>
            <a:r>
              <a:rPr lang="es-ES" sz="2400" spc="-150" dirty="0" smtClean="0">
                <a:solidFill>
                  <a:schemeClr val="tx1"/>
                </a:solidFill>
                <a:effectLst/>
                <a:latin typeface="+mj-lt"/>
                <a:hlinkClick r:id="rId3" action="ppaction://hlinkfile"/>
              </a:rPr>
              <a:t>Bioquímica. </a:t>
            </a:r>
            <a:r>
              <a:rPr lang="es-ES" sz="2400" spc="-150" dirty="0" err="1" smtClean="0">
                <a:solidFill>
                  <a:schemeClr val="tx1"/>
                </a:solidFill>
                <a:effectLst/>
                <a:latin typeface="+mj-lt"/>
                <a:hlinkClick r:id="rId3" action="ppaction://hlinkfile"/>
              </a:rPr>
              <a:t>Matheus</a:t>
            </a:r>
            <a:r>
              <a:rPr lang="es-ES" sz="2400" spc="-150" dirty="0" smtClean="0">
                <a:solidFill>
                  <a:schemeClr val="tx1"/>
                </a:solidFill>
                <a:effectLst/>
                <a:latin typeface="+mj-lt"/>
                <a:hlinkClick r:id="rId3" action="ppaction://hlinkfile"/>
              </a:rPr>
              <a:t> Cap. 11</a:t>
            </a:r>
            <a:endParaRPr lang="es-ES" sz="2400" spc="-150" dirty="0" smtClean="0">
              <a:solidFill>
                <a:schemeClr val="tx1"/>
              </a:solidFill>
              <a:effectLst/>
              <a:latin typeface="+mj-lt"/>
            </a:endParaRPr>
          </a:p>
          <a:p>
            <a:pPr eaLnBrk="1" hangingPunct="1">
              <a:defRPr/>
            </a:pPr>
            <a:r>
              <a:rPr lang="es-ES" sz="2400" spc="-150" dirty="0" smtClean="0">
                <a:effectLst/>
                <a:latin typeface="+mj-lt"/>
              </a:rPr>
              <a:t>Bioquímica A.L. </a:t>
            </a:r>
            <a:r>
              <a:rPr lang="es-ES" sz="2400" spc="-150" dirty="0" err="1" smtClean="0">
                <a:effectLst/>
                <a:latin typeface="+mj-lt"/>
              </a:rPr>
              <a:t>Lehninger</a:t>
            </a:r>
            <a:r>
              <a:rPr lang="es-ES" sz="2400" spc="-150" dirty="0" smtClean="0">
                <a:effectLst/>
                <a:latin typeface="+mj-lt"/>
              </a:rPr>
              <a:t>. Cap. </a:t>
            </a:r>
          </a:p>
          <a:p>
            <a:pPr eaLnBrk="1" hangingPunct="1">
              <a:defRPr/>
            </a:pPr>
            <a:r>
              <a:rPr lang="es-ES" sz="2400" spc="-150" dirty="0" smtClean="0">
                <a:effectLst/>
                <a:latin typeface="+mj-lt"/>
              </a:rPr>
              <a:t>Destacar: Proteínas celulares. Función como  catalizador</a:t>
            </a:r>
          </a:p>
          <a:p>
            <a:pPr algn="just" eaLnBrk="1" hangingPunct="1">
              <a:spcBef>
                <a:spcPct val="50000"/>
              </a:spcBef>
              <a:buClrTx/>
              <a:buSzTx/>
              <a:buFontTx/>
              <a:buNone/>
              <a:defRPr/>
            </a:pPr>
            <a:r>
              <a:rPr lang="es-ES" sz="2400" spc="-150" dirty="0" smtClean="0">
                <a:effectLst/>
                <a:latin typeface="+mj-lt"/>
              </a:rPr>
              <a:t>    Argumentar la importancia de las enzimas en la regulación del metabolismo permitiendo que este transcurra cumpliéndose el principio de máxima eficiencia y economía</a:t>
            </a:r>
          </a:p>
          <a:p>
            <a:pPr eaLnBrk="1" hangingPunct="1">
              <a:defRPr/>
            </a:pPr>
            <a:endParaRPr lang="es-ES" sz="2400" spc="-150" dirty="0" smtClean="0">
              <a:effectLst/>
              <a:latin typeface="+mj-lt"/>
            </a:endParaRPr>
          </a:p>
        </p:txBody>
      </p:sp>
      <p:sp>
        <p:nvSpPr>
          <p:cNvPr id="202757" name="Text Box 5"/>
          <p:cNvSpPr txBox="1">
            <a:spLocks noChangeArrowheads="1"/>
          </p:cNvSpPr>
          <p:nvPr/>
        </p:nvSpPr>
        <p:spPr bwMode="auto">
          <a:xfrm>
            <a:off x="827584" y="404664"/>
            <a:ext cx="7345362" cy="457200"/>
          </a:xfrm>
          <a:prstGeom prst="rect">
            <a:avLst/>
          </a:prstGeom>
          <a:noFill/>
          <a:ln w="12700" cap="sq">
            <a:noFill/>
            <a:miter lim="800000"/>
            <a:headEnd type="none" w="sm" len="sm"/>
            <a:tailEnd type="none" w="sm" len="sm"/>
          </a:ln>
          <a:effectLst/>
        </p:spPr>
        <p:txBody>
          <a:bodyPr>
            <a:spAutoFit/>
          </a:bodyPr>
          <a:lstStyle/>
          <a:p>
            <a:pPr algn="ctr">
              <a:spcBef>
                <a:spcPct val="50000"/>
              </a:spcBef>
              <a:defRPr/>
            </a:pPr>
            <a:r>
              <a:rPr lang="es-ES" sz="2400" b="1" dirty="0">
                <a:solidFill>
                  <a:schemeClr val="tx2"/>
                </a:solidFill>
              </a:rPr>
              <a:t>TRABAJO INDEPENDIENTE</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2756">
                                            <p:txEl>
                                              <p:pRg st="0" end="0"/>
                                            </p:txEl>
                                          </p:spTgt>
                                        </p:tgtEl>
                                        <p:attrNameLst>
                                          <p:attrName>style.visibility</p:attrName>
                                        </p:attrNameLst>
                                      </p:cBhvr>
                                      <p:to>
                                        <p:strVal val="visible"/>
                                      </p:to>
                                    </p:set>
                                    <p:anim calcmode="lin" valueType="num">
                                      <p:cBhvr additive="base">
                                        <p:cTn id="7" dur="500" fill="hold"/>
                                        <p:tgtEl>
                                          <p:spTgt spid="20275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275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2756">
                                            <p:txEl>
                                              <p:pRg st="1" end="1"/>
                                            </p:txEl>
                                          </p:spTgt>
                                        </p:tgtEl>
                                        <p:attrNameLst>
                                          <p:attrName>style.visibility</p:attrName>
                                        </p:attrNameLst>
                                      </p:cBhvr>
                                      <p:to>
                                        <p:strVal val="visible"/>
                                      </p:to>
                                    </p:set>
                                    <p:anim calcmode="lin" valueType="num">
                                      <p:cBhvr additive="base">
                                        <p:cTn id="13" dur="500" fill="hold"/>
                                        <p:tgtEl>
                                          <p:spTgt spid="20275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275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02756">
                                            <p:txEl>
                                              <p:pRg st="2" end="2"/>
                                            </p:txEl>
                                          </p:spTgt>
                                        </p:tgtEl>
                                        <p:attrNameLst>
                                          <p:attrName>style.visibility</p:attrName>
                                        </p:attrNameLst>
                                      </p:cBhvr>
                                      <p:to>
                                        <p:strVal val="visible"/>
                                      </p:to>
                                    </p:set>
                                    <p:anim calcmode="lin" valueType="num">
                                      <p:cBhvr additive="base">
                                        <p:cTn id="17" dur="500" fill="hold"/>
                                        <p:tgtEl>
                                          <p:spTgt spid="20275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275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2756">
                                            <p:txEl>
                                              <p:pRg st="3" end="3"/>
                                            </p:txEl>
                                          </p:spTgt>
                                        </p:tgtEl>
                                        <p:attrNameLst>
                                          <p:attrName>style.visibility</p:attrName>
                                        </p:attrNameLst>
                                      </p:cBhvr>
                                      <p:to>
                                        <p:strVal val="visible"/>
                                      </p:to>
                                    </p:set>
                                    <p:anim calcmode="lin" valueType="num">
                                      <p:cBhvr additive="base">
                                        <p:cTn id="21" dur="500" fill="hold"/>
                                        <p:tgtEl>
                                          <p:spTgt spid="20275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0275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02756">
                                            <p:txEl>
                                              <p:pRg st="4" end="4"/>
                                            </p:txEl>
                                          </p:spTgt>
                                        </p:tgtEl>
                                        <p:attrNameLst>
                                          <p:attrName>style.visibility</p:attrName>
                                        </p:attrNameLst>
                                      </p:cBhvr>
                                      <p:to>
                                        <p:strVal val="visible"/>
                                      </p:to>
                                    </p:set>
                                    <p:anim calcmode="lin" valueType="num">
                                      <p:cBhvr additive="base">
                                        <p:cTn id="25" dur="500" fill="hold"/>
                                        <p:tgtEl>
                                          <p:spTgt spid="20275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275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02756">
                                            <p:txEl>
                                              <p:pRg st="5" end="5"/>
                                            </p:txEl>
                                          </p:spTgt>
                                        </p:tgtEl>
                                        <p:attrNameLst>
                                          <p:attrName>style.visibility</p:attrName>
                                        </p:attrNameLst>
                                      </p:cBhvr>
                                      <p:to>
                                        <p:strVal val="visible"/>
                                      </p:to>
                                    </p:set>
                                    <p:anim calcmode="lin" valueType="num">
                                      <p:cBhvr additive="base">
                                        <p:cTn id="29" dur="500" fill="hold"/>
                                        <p:tgtEl>
                                          <p:spTgt spid="202756">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2756">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02756">
                                            <p:txEl>
                                              <p:pRg st="6" end="6"/>
                                            </p:txEl>
                                          </p:spTgt>
                                        </p:tgtEl>
                                        <p:attrNameLst>
                                          <p:attrName>style.visibility</p:attrName>
                                        </p:attrNameLst>
                                      </p:cBhvr>
                                      <p:to>
                                        <p:strVal val="visible"/>
                                      </p:to>
                                    </p:set>
                                    <p:anim calcmode="lin" valueType="num">
                                      <p:cBhvr additive="base">
                                        <p:cTn id="33" dur="500" fill="hold"/>
                                        <p:tgtEl>
                                          <p:spTgt spid="202756">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2756">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02756">
                                            <p:txEl>
                                              <p:pRg st="7" end="7"/>
                                            </p:txEl>
                                          </p:spTgt>
                                        </p:tgtEl>
                                        <p:attrNameLst>
                                          <p:attrName>style.visibility</p:attrName>
                                        </p:attrNameLst>
                                      </p:cBhvr>
                                      <p:to>
                                        <p:strVal val="visible"/>
                                      </p:to>
                                    </p:set>
                                    <p:anim calcmode="lin" valueType="num">
                                      <p:cBhvr additive="base">
                                        <p:cTn id="37" dur="500" fill="hold"/>
                                        <p:tgtEl>
                                          <p:spTgt spid="20275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275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02756">
                                            <p:txEl>
                                              <p:pRg st="8" end="8"/>
                                            </p:txEl>
                                          </p:spTgt>
                                        </p:tgtEl>
                                        <p:attrNameLst>
                                          <p:attrName>style.visibility</p:attrName>
                                        </p:attrNameLst>
                                      </p:cBhvr>
                                      <p:to>
                                        <p:strVal val="visible"/>
                                      </p:to>
                                    </p:set>
                                    <p:anim calcmode="lin" valueType="num">
                                      <p:cBhvr additive="base">
                                        <p:cTn id="43" dur="500" fill="hold"/>
                                        <p:tgtEl>
                                          <p:spTgt spid="20275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275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02756">
                                            <p:txEl>
                                              <p:pRg st="9" end="9"/>
                                            </p:txEl>
                                          </p:spTgt>
                                        </p:tgtEl>
                                        <p:attrNameLst>
                                          <p:attrName>style.visibility</p:attrName>
                                        </p:attrNameLst>
                                      </p:cBhvr>
                                      <p:to>
                                        <p:strVal val="visible"/>
                                      </p:to>
                                    </p:set>
                                    <p:anim calcmode="lin" valueType="num">
                                      <p:cBhvr additive="base">
                                        <p:cTn id="49" dur="500" fill="hold"/>
                                        <p:tgtEl>
                                          <p:spTgt spid="20275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0275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9696" y="260648"/>
            <a:ext cx="8686800" cy="841248"/>
          </a:xfrm>
        </p:spPr>
        <p:txBody>
          <a:bodyPr>
            <a:normAutofit/>
          </a:bodyPr>
          <a:lstStyle/>
          <a:p>
            <a:r>
              <a:rPr lang="es-ES" sz="2800" b="1" dirty="0" smtClean="0"/>
              <a:t>      CONCLUSIONES</a:t>
            </a:r>
            <a:endParaRPr lang="es-ES" sz="2800" b="1" dirty="0"/>
          </a:p>
        </p:txBody>
      </p:sp>
      <p:pic>
        <p:nvPicPr>
          <p:cNvPr id="98306" name="Picture 2"/>
          <p:cNvPicPr>
            <a:picLocks noChangeAspect="1" noChangeArrowheads="1"/>
          </p:cNvPicPr>
          <p:nvPr/>
        </p:nvPicPr>
        <p:blipFill>
          <a:blip r:embed="rId2" cstate="print"/>
          <a:srcRect/>
          <a:stretch>
            <a:fillRect/>
          </a:stretch>
        </p:blipFill>
        <p:spPr bwMode="auto">
          <a:xfrm>
            <a:off x="3419872" y="2132856"/>
            <a:ext cx="1466850" cy="962025"/>
          </a:xfrm>
          <a:prstGeom prst="rect">
            <a:avLst/>
          </a:prstGeom>
          <a:noFill/>
          <a:ln w="12700" cap="sq" cmpd="sng">
            <a:noFill/>
            <a:prstDash val="solid"/>
            <a:miter lim="800000"/>
            <a:headEnd type="none" w="sm" len="sm"/>
            <a:tailEnd type="none" w="sm" len="sm"/>
          </a:ln>
        </p:spPr>
      </p:pic>
      <p:pic>
        <p:nvPicPr>
          <p:cNvPr id="98307" name="Picture 3"/>
          <p:cNvPicPr>
            <a:picLocks noChangeAspect="1" noChangeArrowheads="1"/>
          </p:cNvPicPr>
          <p:nvPr/>
        </p:nvPicPr>
        <p:blipFill>
          <a:blip r:embed="rId3" cstate="print"/>
          <a:srcRect/>
          <a:stretch>
            <a:fillRect/>
          </a:stretch>
        </p:blipFill>
        <p:spPr bwMode="auto">
          <a:xfrm>
            <a:off x="4932040" y="2492896"/>
            <a:ext cx="2105025" cy="295275"/>
          </a:xfrm>
          <a:prstGeom prst="rect">
            <a:avLst/>
          </a:prstGeom>
          <a:noFill/>
          <a:ln w="12700" cap="sq" cmpd="sng">
            <a:noFill/>
            <a:prstDash val="solid"/>
            <a:miter lim="800000"/>
            <a:headEnd type="none" w="sm" len="sm"/>
            <a:tailEnd type="none" w="sm" len="sm"/>
          </a:ln>
        </p:spPr>
      </p:pic>
      <p:pic>
        <p:nvPicPr>
          <p:cNvPr id="98308" name="Picture 4"/>
          <p:cNvPicPr>
            <a:picLocks noChangeAspect="1" noChangeArrowheads="1"/>
          </p:cNvPicPr>
          <p:nvPr/>
        </p:nvPicPr>
        <p:blipFill>
          <a:blip r:embed="rId4" cstate="print"/>
          <a:srcRect/>
          <a:stretch>
            <a:fillRect/>
          </a:stretch>
        </p:blipFill>
        <p:spPr bwMode="auto">
          <a:xfrm>
            <a:off x="4355976" y="2996952"/>
            <a:ext cx="3181350" cy="638175"/>
          </a:xfrm>
          <a:prstGeom prst="rect">
            <a:avLst/>
          </a:prstGeom>
          <a:noFill/>
          <a:ln w="12700" cap="sq" cmpd="sng">
            <a:noFill/>
            <a:prstDash val="solid"/>
            <a:miter lim="800000"/>
            <a:headEnd type="none" w="sm" len="sm"/>
            <a:tailEnd type="none" w="sm" len="sm"/>
          </a:ln>
        </p:spPr>
      </p:pic>
      <p:pic>
        <p:nvPicPr>
          <p:cNvPr id="98309" name="Picture 5"/>
          <p:cNvPicPr>
            <a:picLocks noChangeAspect="1" noChangeArrowheads="1"/>
          </p:cNvPicPr>
          <p:nvPr/>
        </p:nvPicPr>
        <p:blipFill>
          <a:blip r:embed="rId5" cstate="print"/>
          <a:srcRect/>
          <a:stretch>
            <a:fillRect/>
          </a:stretch>
        </p:blipFill>
        <p:spPr bwMode="auto">
          <a:xfrm>
            <a:off x="5508104" y="1340768"/>
            <a:ext cx="1828800" cy="990600"/>
          </a:xfrm>
          <a:prstGeom prst="rect">
            <a:avLst/>
          </a:prstGeom>
          <a:noFill/>
          <a:ln w="12700" cap="sq" cmpd="sng">
            <a:noFill/>
            <a:prstDash val="solid"/>
            <a:miter lim="800000"/>
            <a:headEnd type="none" w="sm" len="sm"/>
            <a:tailEnd type="none" w="sm" len="sm"/>
          </a:ln>
        </p:spPr>
      </p:pic>
      <p:pic>
        <p:nvPicPr>
          <p:cNvPr id="98312" name="Picture 8"/>
          <p:cNvPicPr>
            <a:picLocks noChangeAspect="1" noChangeArrowheads="1"/>
          </p:cNvPicPr>
          <p:nvPr/>
        </p:nvPicPr>
        <p:blipFill>
          <a:blip r:embed="rId6" cstate="print"/>
          <a:srcRect/>
          <a:stretch>
            <a:fillRect/>
          </a:stretch>
        </p:blipFill>
        <p:spPr bwMode="auto">
          <a:xfrm>
            <a:off x="4355976" y="4005064"/>
            <a:ext cx="2362200" cy="600075"/>
          </a:xfrm>
          <a:prstGeom prst="rect">
            <a:avLst/>
          </a:prstGeom>
          <a:noFill/>
          <a:ln w="12700" cap="sq" cmpd="sng">
            <a:noFill/>
            <a:prstDash val="solid"/>
            <a:miter lim="800000"/>
            <a:headEnd type="none" w="sm" len="sm"/>
            <a:tailEnd type="none" w="sm" len="sm"/>
          </a:ln>
        </p:spPr>
      </p:pic>
      <p:pic>
        <p:nvPicPr>
          <p:cNvPr id="98313" name="Picture 9"/>
          <p:cNvPicPr>
            <a:picLocks noChangeAspect="1" noChangeArrowheads="1"/>
          </p:cNvPicPr>
          <p:nvPr/>
        </p:nvPicPr>
        <p:blipFill>
          <a:blip r:embed="rId7" cstate="print"/>
          <a:srcRect/>
          <a:stretch>
            <a:fillRect/>
          </a:stretch>
        </p:blipFill>
        <p:spPr bwMode="auto">
          <a:xfrm>
            <a:off x="2699792" y="3140968"/>
            <a:ext cx="1343025" cy="600075"/>
          </a:xfrm>
          <a:prstGeom prst="rect">
            <a:avLst/>
          </a:prstGeom>
          <a:noFill/>
          <a:ln w="12700" cap="sq" cmpd="sng">
            <a:noFill/>
            <a:prstDash val="solid"/>
            <a:miter lim="800000"/>
            <a:headEnd type="none" w="sm" len="sm"/>
            <a:tailEnd type="none" w="sm" len="sm"/>
          </a:ln>
        </p:spPr>
      </p:pic>
      <p:pic>
        <p:nvPicPr>
          <p:cNvPr id="98314" name="Picture 10"/>
          <p:cNvPicPr>
            <a:picLocks noChangeAspect="1" noChangeArrowheads="1"/>
          </p:cNvPicPr>
          <p:nvPr/>
        </p:nvPicPr>
        <p:blipFill>
          <a:blip r:embed="rId8" cstate="print"/>
          <a:srcRect/>
          <a:stretch>
            <a:fillRect/>
          </a:stretch>
        </p:blipFill>
        <p:spPr bwMode="auto">
          <a:xfrm>
            <a:off x="2123728" y="3933056"/>
            <a:ext cx="1905000" cy="1019175"/>
          </a:xfrm>
          <a:prstGeom prst="rect">
            <a:avLst/>
          </a:prstGeom>
          <a:noFill/>
          <a:ln w="12700" cap="sq" cmpd="sng">
            <a:noFill/>
            <a:prstDash val="solid"/>
            <a:miter lim="800000"/>
            <a:headEnd type="none" w="sm" len="sm"/>
            <a:tailEnd type="none" w="sm" len="sm"/>
          </a:ln>
        </p:spPr>
      </p:pic>
      <p:pic>
        <p:nvPicPr>
          <p:cNvPr id="98315" name="Picture 11"/>
          <p:cNvPicPr>
            <a:picLocks noChangeAspect="1" noChangeArrowheads="1"/>
          </p:cNvPicPr>
          <p:nvPr/>
        </p:nvPicPr>
        <p:blipFill>
          <a:blip r:embed="rId9" cstate="print"/>
          <a:srcRect/>
          <a:stretch>
            <a:fillRect/>
          </a:stretch>
        </p:blipFill>
        <p:spPr bwMode="auto">
          <a:xfrm>
            <a:off x="1619672" y="2276872"/>
            <a:ext cx="1885950" cy="800100"/>
          </a:xfrm>
          <a:prstGeom prst="rect">
            <a:avLst/>
          </a:prstGeom>
          <a:noFill/>
          <a:ln w="12700" cap="sq" cmpd="sng">
            <a:noFill/>
            <a:prstDash val="solid"/>
            <a:miter lim="800000"/>
            <a:headEnd type="none" w="sm" len="sm"/>
            <a:tailEnd type="none" w="sm" len="sm"/>
          </a:ln>
        </p:spPr>
      </p:pic>
      <p:pic>
        <p:nvPicPr>
          <p:cNvPr id="98317" name="Picture 13"/>
          <p:cNvPicPr>
            <a:picLocks noChangeAspect="1" noChangeArrowheads="1"/>
          </p:cNvPicPr>
          <p:nvPr/>
        </p:nvPicPr>
        <p:blipFill>
          <a:blip r:embed="rId10" cstate="print"/>
          <a:srcRect/>
          <a:stretch>
            <a:fillRect/>
          </a:stretch>
        </p:blipFill>
        <p:spPr bwMode="auto">
          <a:xfrm>
            <a:off x="683568" y="1124744"/>
            <a:ext cx="2257425" cy="1162050"/>
          </a:xfrm>
          <a:prstGeom prst="rect">
            <a:avLst/>
          </a:prstGeom>
          <a:noFill/>
          <a:ln w="12700" cap="sq" cmpd="sng">
            <a:noFill/>
            <a:prstDash val="solid"/>
            <a:miter lim="800000"/>
            <a:headEnd type="none" w="sm" len="sm"/>
            <a:tailEnd type="none" w="sm" len="sm"/>
          </a:ln>
        </p:spPr>
      </p:pic>
      <p:sp>
        <p:nvSpPr>
          <p:cNvPr id="16" name="Text Box 29"/>
          <p:cNvSpPr txBox="1">
            <a:spLocks noChangeArrowheads="1"/>
          </p:cNvSpPr>
          <p:nvPr/>
        </p:nvSpPr>
        <p:spPr bwMode="auto">
          <a:xfrm>
            <a:off x="179512" y="5013176"/>
            <a:ext cx="8820472" cy="1785104"/>
          </a:xfrm>
          <a:prstGeom prst="rect">
            <a:avLst/>
          </a:prstGeom>
          <a:noFill/>
          <a:ln w="12700" cap="sq">
            <a:noFill/>
            <a:miter lim="800000"/>
            <a:headEnd type="none" w="sm" len="sm"/>
            <a:tailEnd type="none" w="sm" len="sm"/>
          </a:ln>
        </p:spPr>
        <p:txBody>
          <a:bodyPr wrap="square">
            <a:spAutoFit/>
          </a:bodyPr>
          <a:lstStyle/>
          <a:p>
            <a:pPr>
              <a:spcBef>
                <a:spcPct val="50000"/>
              </a:spcBef>
            </a:pPr>
            <a:r>
              <a:rPr lang="es-ES" sz="2200" dirty="0">
                <a:solidFill>
                  <a:srgbClr val="FF0000"/>
                </a:solidFill>
                <a:latin typeface="+mj-lt"/>
              </a:rPr>
              <a:t>Ver contenidos sobre vitaminas, texto </a:t>
            </a:r>
            <a:r>
              <a:rPr lang="es-ES" sz="2200" dirty="0" err="1">
                <a:solidFill>
                  <a:srgbClr val="FF0000"/>
                </a:solidFill>
                <a:latin typeface="+mj-lt"/>
              </a:rPr>
              <a:t>Pag</a:t>
            </a:r>
            <a:r>
              <a:rPr lang="es-ES" sz="2200" dirty="0">
                <a:solidFill>
                  <a:srgbClr val="FF0000"/>
                </a:solidFill>
                <a:latin typeface="+mj-lt"/>
              </a:rPr>
              <a:t> 96-119 y </a:t>
            </a:r>
            <a:r>
              <a:rPr lang="es-ES" sz="2200" dirty="0" err="1">
                <a:solidFill>
                  <a:srgbClr val="FF0000"/>
                </a:solidFill>
                <a:latin typeface="+mj-lt"/>
              </a:rPr>
              <a:t>Pag</a:t>
            </a:r>
            <a:r>
              <a:rPr lang="es-ES" sz="2200" dirty="0">
                <a:solidFill>
                  <a:srgbClr val="FF0000"/>
                </a:solidFill>
                <a:latin typeface="+mj-lt"/>
              </a:rPr>
              <a:t> WEB</a:t>
            </a:r>
          </a:p>
          <a:p>
            <a:pPr>
              <a:spcBef>
                <a:spcPct val="50000"/>
              </a:spcBef>
            </a:pPr>
            <a:r>
              <a:rPr lang="es-ES" sz="2200" dirty="0">
                <a:solidFill>
                  <a:srgbClr val="FF0000"/>
                </a:solidFill>
                <a:latin typeface="+mj-lt"/>
              </a:rPr>
              <a:t>Ver contenido sobre hormonas, Texto </a:t>
            </a:r>
            <a:r>
              <a:rPr lang="es-ES" sz="2200" dirty="0" err="1">
                <a:solidFill>
                  <a:srgbClr val="FF0000"/>
                </a:solidFill>
                <a:latin typeface="+mj-lt"/>
              </a:rPr>
              <a:t>Pag</a:t>
            </a:r>
            <a:r>
              <a:rPr lang="es-ES" sz="2200" dirty="0">
                <a:solidFill>
                  <a:srgbClr val="FF0000"/>
                </a:solidFill>
                <a:latin typeface="+mj-lt"/>
              </a:rPr>
              <a:t> 83-90 y </a:t>
            </a:r>
            <a:r>
              <a:rPr lang="es-ES" sz="2200" dirty="0" err="1">
                <a:solidFill>
                  <a:srgbClr val="FF0000"/>
                </a:solidFill>
                <a:latin typeface="+mj-lt"/>
              </a:rPr>
              <a:t>Pag</a:t>
            </a:r>
            <a:r>
              <a:rPr lang="es-ES" sz="2200" dirty="0">
                <a:solidFill>
                  <a:srgbClr val="FF0000"/>
                </a:solidFill>
                <a:latin typeface="+mj-lt"/>
              </a:rPr>
              <a:t> WEB.</a:t>
            </a:r>
          </a:p>
          <a:p>
            <a:pPr>
              <a:spcBef>
                <a:spcPct val="50000"/>
              </a:spcBef>
            </a:pPr>
            <a:r>
              <a:rPr lang="es-ES" sz="2200" dirty="0">
                <a:solidFill>
                  <a:srgbClr val="FF0000"/>
                </a:solidFill>
                <a:latin typeface="+mj-lt"/>
              </a:rPr>
              <a:t>Orientar seminario 1 sobre papel regulador de </a:t>
            </a:r>
            <a:r>
              <a:rPr lang="es-ES" sz="2200" dirty="0" smtClean="0">
                <a:solidFill>
                  <a:srgbClr val="FF0000"/>
                </a:solidFill>
                <a:latin typeface="+mj-lt"/>
              </a:rPr>
              <a:t>enzimas </a:t>
            </a:r>
            <a:r>
              <a:rPr lang="es-ES" sz="2200" dirty="0">
                <a:solidFill>
                  <a:srgbClr val="FF0000"/>
                </a:solidFill>
                <a:latin typeface="+mj-lt"/>
              </a:rPr>
              <a:t>(Se realizará en forma de ponencia)</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8306"/>
                                        </p:tgtEl>
                                        <p:attrNameLst>
                                          <p:attrName>style.visibility</p:attrName>
                                        </p:attrNameLst>
                                      </p:cBhvr>
                                      <p:to>
                                        <p:strVal val="visible"/>
                                      </p:to>
                                    </p:set>
                                    <p:anim calcmode="lin" valueType="num">
                                      <p:cBhvr additive="base">
                                        <p:cTn id="7" dur="500" fill="hold"/>
                                        <p:tgtEl>
                                          <p:spTgt spid="98306"/>
                                        </p:tgtEl>
                                        <p:attrNameLst>
                                          <p:attrName>ppt_x</p:attrName>
                                        </p:attrNameLst>
                                      </p:cBhvr>
                                      <p:tavLst>
                                        <p:tav tm="0">
                                          <p:val>
                                            <p:strVal val="#ppt_x"/>
                                          </p:val>
                                        </p:tav>
                                        <p:tav tm="100000">
                                          <p:val>
                                            <p:strVal val="#ppt_x"/>
                                          </p:val>
                                        </p:tav>
                                      </p:tavLst>
                                    </p:anim>
                                    <p:anim calcmode="lin" valueType="num">
                                      <p:cBhvr additive="base">
                                        <p:cTn id="8" dur="500" fill="hold"/>
                                        <p:tgtEl>
                                          <p:spTgt spid="983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8307"/>
                                        </p:tgtEl>
                                        <p:attrNameLst>
                                          <p:attrName>style.visibility</p:attrName>
                                        </p:attrNameLst>
                                      </p:cBhvr>
                                      <p:to>
                                        <p:strVal val="visible"/>
                                      </p:to>
                                    </p:set>
                                    <p:anim calcmode="lin" valueType="num">
                                      <p:cBhvr additive="base">
                                        <p:cTn id="13" dur="500" fill="hold"/>
                                        <p:tgtEl>
                                          <p:spTgt spid="98307"/>
                                        </p:tgtEl>
                                        <p:attrNameLst>
                                          <p:attrName>ppt_x</p:attrName>
                                        </p:attrNameLst>
                                      </p:cBhvr>
                                      <p:tavLst>
                                        <p:tav tm="0">
                                          <p:val>
                                            <p:strVal val="#ppt_x"/>
                                          </p:val>
                                        </p:tav>
                                        <p:tav tm="100000">
                                          <p:val>
                                            <p:strVal val="#ppt_x"/>
                                          </p:val>
                                        </p:tav>
                                      </p:tavLst>
                                    </p:anim>
                                    <p:anim calcmode="lin" valueType="num">
                                      <p:cBhvr additive="base">
                                        <p:cTn id="14" dur="500" fill="hold"/>
                                        <p:tgtEl>
                                          <p:spTgt spid="9830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8308"/>
                                        </p:tgtEl>
                                        <p:attrNameLst>
                                          <p:attrName>style.visibility</p:attrName>
                                        </p:attrNameLst>
                                      </p:cBhvr>
                                      <p:to>
                                        <p:strVal val="visible"/>
                                      </p:to>
                                    </p:set>
                                    <p:anim calcmode="lin" valueType="num">
                                      <p:cBhvr additive="base">
                                        <p:cTn id="19" dur="500" fill="hold"/>
                                        <p:tgtEl>
                                          <p:spTgt spid="98308"/>
                                        </p:tgtEl>
                                        <p:attrNameLst>
                                          <p:attrName>ppt_x</p:attrName>
                                        </p:attrNameLst>
                                      </p:cBhvr>
                                      <p:tavLst>
                                        <p:tav tm="0">
                                          <p:val>
                                            <p:strVal val="#ppt_x"/>
                                          </p:val>
                                        </p:tav>
                                        <p:tav tm="100000">
                                          <p:val>
                                            <p:strVal val="#ppt_x"/>
                                          </p:val>
                                        </p:tav>
                                      </p:tavLst>
                                    </p:anim>
                                    <p:anim calcmode="lin" valueType="num">
                                      <p:cBhvr additive="base">
                                        <p:cTn id="20" dur="500" fill="hold"/>
                                        <p:tgtEl>
                                          <p:spTgt spid="9830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8309"/>
                                        </p:tgtEl>
                                        <p:attrNameLst>
                                          <p:attrName>style.visibility</p:attrName>
                                        </p:attrNameLst>
                                      </p:cBhvr>
                                      <p:to>
                                        <p:strVal val="visible"/>
                                      </p:to>
                                    </p:set>
                                    <p:anim calcmode="lin" valueType="num">
                                      <p:cBhvr additive="base">
                                        <p:cTn id="25" dur="500" fill="hold"/>
                                        <p:tgtEl>
                                          <p:spTgt spid="98309"/>
                                        </p:tgtEl>
                                        <p:attrNameLst>
                                          <p:attrName>ppt_x</p:attrName>
                                        </p:attrNameLst>
                                      </p:cBhvr>
                                      <p:tavLst>
                                        <p:tav tm="0">
                                          <p:val>
                                            <p:strVal val="#ppt_x"/>
                                          </p:val>
                                        </p:tav>
                                        <p:tav tm="100000">
                                          <p:val>
                                            <p:strVal val="#ppt_x"/>
                                          </p:val>
                                        </p:tav>
                                      </p:tavLst>
                                    </p:anim>
                                    <p:anim calcmode="lin" valueType="num">
                                      <p:cBhvr additive="base">
                                        <p:cTn id="26" dur="500" fill="hold"/>
                                        <p:tgtEl>
                                          <p:spTgt spid="9830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8313"/>
                                        </p:tgtEl>
                                        <p:attrNameLst>
                                          <p:attrName>style.visibility</p:attrName>
                                        </p:attrNameLst>
                                      </p:cBhvr>
                                      <p:to>
                                        <p:strVal val="visible"/>
                                      </p:to>
                                    </p:set>
                                    <p:anim calcmode="lin" valueType="num">
                                      <p:cBhvr additive="base">
                                        <p:cTn id="31" dur="500" fill="hold"/>
                                        <p:tgtEl>
                                          <p:spTgt spid="98313"/>
                                        </p:tgtEl>
                                        <p:attrNameLst>
                                          <p:attrName>ppt_x</p:attrName>
                                        </p:attrNameLst>
                                      </p:cBhvr>
                                      <p:tavLst>
                                        <p:tav tm="0">
                                          <p:val>
                                            <p:strVal val="#ppt_x"/>
                                          </p:val>
                                        </p:tav>
                                        <p:tav tm="100000">
                                          <p:val>
                                            <p:strVal val="#ppt_x"/>
                                          </p:val>
                                        </p:tav>
                                      </p:tavLst>
                                    </p:anim>
                                    <p:anim calcmode="lin" valueType="num">
                                      <p:cBhvr additive="base">
                                        <p:cTn id="32" dur="500" fill="hold"/>
                                        <p:tgtEl>
                                          <p:spTgt spid="983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8314"/>
                                        </p:tgtEl>
                                        <p:attrNameLst>
                                          <p:attrName>style.visibility</p:attrName>
                                        </p:attrNameLst>
                                      </p:cBhvr>
                                      <p:to>
                                        <p:strVal val="visible"/>
                                      </p:to>
                                    </p:set>
                                    <p:anim calcmode="lin" valueType="num">
                                      <p:cBhvr additive="base">
                                        <p:cTn id="37" dur="500" fill="hold"/>
                                        <p:tgtEl>
                                          <p:spTgt spid="98314"/>
                                        </p:tgtEl>
                                        <p:attrNameLst>
                                          <p:attrName>ppt_x</p:attrName>
                                        </p:attrNameLst>
                                      </p:cBhvr>
                                      <p:tavLst>
                                        <p:tav tm="0">
                                          <p:val>
                                            <p:strVal val="#ppt_x"/>
                                          </p:val>
                                        </p:tav>
                                        <p:tav tm="100000">
                                          <p:val>
                                            <p:strVal val="#ppt_x"/>
                                          </p:val>
                                        </p:tav>
                                      </p:tavLst>
                                    </p:anim>
                                    <p:anim calcmode="lin" valueType="num">
                                      <p:cBhvr additive="base">
                                        <p:cTn id="38" dur="500" fill="hold"/>
                                        <p:tgtEl>
                                          <p:spTgt spid="983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8312"/>
                                        </p:tgtEl>
                                        <p:attrNameLst>
                                          <p:attrName>style.visibility</p:attrName>
                                        </p:attrNameLst>
                                      </p:cBhvr>
                                      <p:to>
                                        <p:strVal val="visible"/>
                                      </p:to>
                                    </p:set>
                                    <p:anim calcmode="lin" valueType="num">
                                      <p:cBhvr additive="base">
                                        <p:cTn id="43" dur="500" fill="hold"/>
                                        <p:tgtEl>
                                          <p:spTgt spid="98312"/>
                                        </p:tgtEl>
                                        <p:attrNameLst>
                                          <p:attrName>ppt_x</p:attrName>
                                        </p:attrNameLst>
                                      </p:cBhvr>
                                      <p:tavLst>
                                        <p:tav tm="0">
                                          <p:val>
                                            <p:strVal val="#ppt_x"/>
                                          </p:val>
                                        </p:tav>
                                        <p:tav tm="100000">
                                          <p:val>
                                            <p:strVal val="#ppt_x"/>
                                          </p:val>
                                        </p:tav>
                                      </p:tavLst>
                                    </p:anim>
                                    <p:anim calcmode="lin" valueType="num">
                                      <p:cBhvr additive="base">
                                        <p:cTn id="44" dur="500" fill="hold"/>
                                        <p:tgtEl>
                                          <p:spTgt spid="983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8315"/>
                                        </p:tgtEl>
                                        <p:attrNameLst>
                                          <p:attrName>style.visibility</p:attrName>
                                        </p:attrNameLst>
                                      </p:cBhvr>
                                      <p:to>
                                        <p:strVal val="visible"/>
                                      </p:to>
                                    </p:set>
                                    <p:anim calcmode="lin" valueType="num">
                                      <p:cBhvr additive="base">
                                        <p:cTn id="49" dur="500" fill="hold"/>
                                        <p:tgtEl>
                                          <p:spTgt spid="98315"/>
                                        </p:tgtEl>
                                        <p:attrNameLst>
                                          <p:attrName>ppt_x</p:attrName>
                                        </p:attrNameLst>
                                      </p:cBhvr>
                                      <p:tavLst>
                                        <p:tav tm="0">
                                          <p:val>
                                            <p:strVal val="#ppt_x"/>
                                          </p:val>
                                        </p:tav>
                                        <p:tav tm="100000">
                                          <p:val>
                                            <p:strVal val="#ppt_x"/>
                                          </p:val>
                                        </p:tav>
                                      </p:tavLst>
                                    </p:anim>
                                    <p:anim calcmode="lin" valueType="num">
                                      <p:cBhvr additive="base">
                                        <p:cTn id="50" dur="500" fill="hold"/>
                                        <p:tgtEl>
                                          <p:spTgt spid="9831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8317"/>
                                        </p:tgtEl>
                                        <p:attrNameLst>
                                          <p:attrName>style.visibility</p:attrName>
                                        </p:attrNameLst>
                                      </p:cBhvr>
                                      <p:to>
                                        <p:strVal val="visible"/>
                                      </p:to>
                                    </p:set>
                                    <p:anim calcmode="lin" valueType="num">
                                      <p:cBhvr additive="base">
                                        <p:cTn id="55" dur="500" fill="hold"/>
                                        <p:tgtEl>
                                          <p:spTgt spid="98317"/>
                                        </p:tgtEl>
                                        <p:attrNameLst>
                                          <p:attrName>ppt_x</p:attrName>
                                        </p:attrNameLst>
                                      </p:cBhvr>
                                      <p:tavLst>
                                        <p:tav tm="0">
                                          <p:val>
                                            <p:strVal val="#ppt_x"/>
                                          </p:val>
                                        </p:tav>
                                        <p:tav tm="100000">
                                          <p:val>
                                            <p:strVal val="#ppt_x"/>
                                          </p:val>
                                        </p:tav>
                                      </p:tavLst>
                                    </p:anim>
                                    <p:anim calcmode="lin" valueType="num">
                                      <p:cBhvr additive="base">
                                        <p:cTn id="56" dur="500" fill="hold"/>
                                        <p:tgtEl>
                                          <p:spTgt spid="9831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a:xfrm>
            <a:off x="611188" y="1268561"/>
            <a:ext cx="7772400" cy="5184775"/>
          </a:xfrm>
        </p:spPr>
        <p:txBody>
          <a:bodyPr/>
          <a:lstStyle/>
          <a:p>
            <a:pPr algn="just" eaLnBrk="1" hangingPunct="1">
              <a:buClr>
                <a:srgbClr val="FF3300"/>
              </a:buClr>
              <a:buFont typeface="Wingdings" pitchFamily="2" charset="2"/>
              <a:buChar char="q"/>
            </a:pPr>
            <a:r>
              <a:rPr lang="es-ES_tradnl" sz="2800" dirty="0" smtClean="0">
                <a:solidFill>
                  <a:schemeClr val="tx1"/>
                </a:solidFill>
                <a:effectLst/>
                <a:latin typeface="+mj-lt"/>
              </a:rPr>
              <a:t>Este compuesto como otras auxinas estimula la síntesis de enzimas celulares cuya </a:t>
            </a:r>
            <a:r>
              <a:rPr lang="es-ES_tradnl" sz="2400" dirty="0" smtClean="0">
                <a:solidFill>
                  <a:schemeClr val="tx1"/>
                </a:solidFill>
                <a:effectLst/>
                <a:latin typeface="+mj-lt"/>
              </a:rPr>
              <a:t>actividad</a:t>
            </a:r>
            <a:r>
              <a:rPr lang="es-ES_tradnl" sz="2800" dirty="0" smtClean="0">
                <a:solidFill>
                  <a:schemeClr val="tx1"/>
                </a:solidFill>
                <a:effectLst/>
                <a:latin typeface="+mj-lt"/>
              </a:rPr>
              <a:t> esta relacionada con el crecimiento.</a:t>
            </a:r>
          </a:p>
          <a:p>
            <a:pPr algn="just" eaLnBrk="1" hangingPunct="1">
              <a:buClr>
                <a:srgbClr val="FF3300"/>
              </a:buClr>
              <a:buFont typeface="Wingdings" pitchFamily="2" charset="2"/>
              <a:buNone/>
            </a:pPr>
            <a:endParaRPr lang="es-ES_tradnl" sz="2800" b="1" dirty="0" smtClean="0">
              <a:solidFill>
                <a:schemeClr val="tx1"/>
              </a:solidFill>
              <a:effectLst/>
              <a:latin typeface="+mj-lt"/>
            </a:endParaRPr>
          </a:p>
          <a:p>
            <a:pPr algn="just" eaLnBrk="1" hangingPunct="1">
              <a:buClr>
                <a:srgbClr val="FF3300"/>
              </a:buClr>
              <a:buFont typeface="Wingdings" pitchFamily="2" charset="2"/>
              <a:buChar char="q"/>
            </a:pPr>
            <a:r>
              <a:rPr lang="es-ES" sz="2800" dirty="0" smtClean="0">
                <a:solidFill>
                  <a:schemeClr val="tx1"/>
                </a:solidFill>
                <a:effectLst/>
                <a:latin typeface="+mj-lt"/>
              </a:rPr>
              <a:t>El colectivo de trabajadores agrícolas aplican el herbicida al cultivo y observan al día siguiente un crecimiento apreciable de la hierba pero en días posteriores esta al fin muere</a:t>
            </a:r>
            <a:r>
              <a:rPr lang="es-ES" sz="2800" b="1" dirty="0" smtClean="0">
                <a:solidFill>
                  <a:schemeClr val="tx1"/>
                </a:solidFill>
                <a:effectLst/>
                <a:latin typeface="+mj-lt"/>
              </a:rPr>
              <a:t>. </a:t>
            </a:r>
          </a:p>
          <a:p>
            <a:pPr algn="just" eaLnBrk="1" hangingPunct="1"/>
            <a:endParaRPr lang="es-ES" sz="2800" dirty="0" smtClean="0">
              <a:effectLst/>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304800" y="928688"/>
            <a:ext cx="8610600" cy="5586145"/>
          </a:xfrm>
          <a:prstGeom prst="rect">
            <a:avLst/>
          </a:prstGeom>
          <a:noFill/>
          <a:ln w="12700" cap="sq">
            <a:noFill/>
            <a:miter lim="800000"/>
            <a:headEnd type="none" w="sm" len="sm"/>
            <a:tailEnd type="none" w="sm" len="sm"/>
          </a:ln>
        </p:spPr>
        <p:txBody>
          <a:bodyPr>
            <a:spAutoFit/>
          </a:bodyPr>
          <a:lstStyle/>
          <a:p>
            <a:pPr>
              <a:spcBef>
                <a:spcPct val="50000"/>
              </a:spcBef>
            </a:pPr>
            <a:r>
              <a:rPr lang="es-ES" sz="2200" dirty="0">
                <a:latin typeface="+mj-lt"/>
              </a:rPr>
              <a:t>¿ </a:t>
            </a:r>
            <a:r>
              <a:rPr lang="es-ES" sz="2400" dirty="0">
                <a:latin typeface="+mj-lt"/>
              </a:rPr>
              <a:t>Qué son los herbicidas?</a:t>
            </a:r>
          </a:p>
          <a:p>
            <a:pPr>
              <a:spcBef>
                <a:spcPct val="50000"/>
              </a:spcBef>
            </a:pPr>
            <a:r>
              <a:rPr lang="es-ES" sz="2400" dirty="0">
                <a:latin typeface="+mj-lt"/>
              </a:rPr>
              <a:t>¿ Qué es una enzima?; ¿Cuál es su función?</a:t>
            </a:r>
          </a:p>
          <a:p>
            <a:pPr>
              <a:spcBef>
                <a:spcPct val="50000"/>
              </a:spcBef>
            </a:pPr>
            <a:r>
              <a:rPr lang="es-ES" sz="2400" dirty="0">
                <a:latin typeface="+mj-lt"/>
              </a:rPr>
              <a:t>¿ Cómo puede ser afectada su actividad?</a:t>
            </a:r>
          </a:p>
          <a:p>
            <a:pPr>
              <a:spcBef>
                <a:spcPct val="50000"/>
              </a:spcBef>
            </a:pPr>
            <a:r>
              <a:rPr lang="es-ES" sz="2400" dirty="0">
                <a:latin typeface="+mj-lt"/>
              </a:rPr>
              <a:t>¿ Qué es una auxina, cual es su función?</a:t>
            </a:r>
          </a:p>
          <a:p>
            <a:pPr>
              <a:spcBef>
                <a:spcPct val="50000"/>
              </a:spcBef>
            </a:pPr>
            <a:r>
              <a:rPr lang="es-ES" sz="2400" dirty="0">
                <a:latin typeface="+mj-lt"/>
              </a:rPr>
              <a:t>¿ Qué relación existe entre las enzima y las Auxinas ?</a:t>
            </a:r>
          </a:p>
          <a:p>
            <a:pPr>
              <a:spcBef>
                <a:spcPct val="50000"/>
              </a:spcBef>
            </a:pPr>
            <a:r>
              <a:rPr lang="es-ES" sz="2400" dirty="0">
                <a:latin typeface="+mj-lt"/>
              </a:rPr>
              <a:t>¿ Por qué la hierba crece el primer día después del suministro de 2,4D?</a:t>
            </a:r>
          </a:p>
          <a:p>
            <a:pPr>
              <a:spcBef>
                <a:spcPct val="50000"/>
              </a:spcBef>
            </a:pPr>
            <a:r>
              <a:rPr lang="es-ES" sz="2400" dirty="0">
                <a:latin typeface="+mj-lt"/>
              </a:rPr>
              <a:t>¿ Por qué posteriormente muere por la presencia de 2,4 D?</a:t>
            </a:r>
          </a:p>
          <a:p>
            <a:pPr>
              <a:spcBef>
                <a:spcPct val="50000"/>
              </a:spcBef>
            </a:pPr>
            <a:r>
              <a:rPr lang="es-ES" sz="2400" dirty="0">
                <a:latin typeface="+mj-lt"/>
              </a:rPr>
              <a:t>Argumente el papel regulador de las enzimas y las hormonas en el metabolismo.</a:t>
            </a:r>
          </a:p>
          <a:p>
            <a:pPr>
              <a:spcBef>
                <a:spcPct val="50000"/>
              </a:spcBef>
            </a:pPr>
            <a:endParaRPr lang="es-ES" sz="2200" dirty="0">
              <a:latin typeface="+mj-lt"/>
            </a:endParaRPr>
          </a:p>
        </p:txBody>
      </p:sp>
      <p:sp>
        <p:nvSpPr>
          <p:cNvPr id="7171" name="Text Box 5"/>
          <p:cNvSpPr txBox="1">
            <a:spLocks noChangeArrowheads="1"/>
          </p:cNvSpPr>
          <p:nvPr/>
        </p:nvSpPr>
        <p:spPr bwMode="auto">
          <a:xfrm>
            <a:off x="683568" y="78457"/>
            <a:ext cx="7416800" cy="830263"/>
          </a:xfrm>
          <a:prstGeom prst="rect">
            <a:avLst/>
          </a:prstGeom>
          <a:noFill/>
          <a:ln w="12700" cap="sq">
            <a:noFill/>
            <a:miter lim="800000"/>
            <a:headEnd type="none" w="sm" len="sm"/>
            <a:tailEnd type="none" w="sm" len="sm"/>
          </a:ln>
        </p:spPr>
        <p:txBody>
          <a:bodyPr>
            <a:spAutoFit/>
          </a:bodyPr>
          <a:lstStyle/>
          <a:p>
            <a:pPr algn="ctr">
              <a:spcBef>
                <a:spcPct val="50000"/>
              </a:spcBef>
            </a:pPr>
            <a:r>
              <a:rPr lang="es-ES" sz="2400" b="1" dirty="0"/>
              <a:t>PLANTEAMIENTO DEL PROBLEMA</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9986">
                                            <p:txEl>
                                              <p:pRg st="0" end="0"/>
                                            </p:txEl>
                                          </p:spTgt>
                                        </p:tgtEl>
                                        <p:attrNameLst>
                                          <p:attrName>style.visibility</p:attrName>
                                        </p:attrNameLst>
                                      </p:cBhvr>
                                      <p:to>
                                        <p:strVal val="visible"/>
                                      </p:to>
                                    </p:set>
                                    <p:anim calcmode="lin" valueType="num">
                                      <p:cBhvr additive="base">
                                        <p:cTn id="7" dur="500" fill="hold"/>
                                        <p:tgtEl>
                                          <p:spTgt spid="1699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99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9986">
                                            <p:txEl>
                                              <p:pRg st="1" end="1"/>
                                            </p:txEl>
                                          </p:spTgt>
                                        </p:tgtEl>
                                        <p:attrNameLst>
                                          <p:attrName>style.visibility</p:attrName>
                                        </p:attrNameLst>
                                      </p:cBhvr>
                                      <p:to>
                                        <p:strVal val="visible"/>
                                      </p:to>
                                    </p:set>
                                    <p:anim calcmode="lin" valueType="num">
                                      <p:cBhvr additive="base">
                                        <p:cTn id="13" dur="500" fill="hold"/>
                                        <p:tgtEl>
                                          <p:spTgt spid="16998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99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9986">
                                            <p:txEl>
                                              <p:pRg st="2" end="2"/>
                                            </p:txEl>
                                          </p:spTgt>
                                        </p:tgtEl>
                                        <p:attrNameLst>
                                          <p:attrName>style.visibility</p:attrName>
                                        </p:attrNameLst>
                                      </p:cBhvr>
                                      <p:to>
                                        <p:strVal val="visible"/>
                                      </p:to>
                                    </p:set>
                                    <p:anim calcmode="lin" valueType="num">
                                      <p:cBhvr additive="base">
                                        <p:cTn id="19" dur="500" fill="hold"/>
                                        <p:tgtEl>
                                          <p:spTgt spid="16998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998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9986">
                                            <p:txEl>
                                              <p:pRg st="3" end="3"/>
                                            </p:txEl>
                                          </p:spTgt>
                                        </p:tgtEl>
                                        <p:attrNameLst>
                                          <p:attrName>style.visibility</p:attrName>
                                        </p:attrNameLst>
                                      </p:cBhvr>
                                      <p:to>
                                        <p:strVal val="visible"/>
                                      </p:to>
                                    </p:set>
                                    <p:anim calcmode="lin" valueType="num">
                                      <p:cBhvr additive="base">
                                        <p:cTn id="25" dur="500" fill="hold"/>
                                        <p:tgtEl>
                                          <p:spTgt spid="16998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998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9986">
                                            <p:txEl>
                                              <p:pRg st="4" end="4"/>
                                            </p:txEl>
                                          </p:spTgt>
                                        </p:tgtEl>
                                        <p:attrNameLst>
                                          <p:attrName>style.visibility</p:attrName>
                                        </p:attrNameLst>
                                      </p:cBhvr>
                                      <p:to>
                                        <p:strVal val="visible"/>
                                      </p:to>
                                    </p:set>
                                    <p:anim calcmode="lin" valueType="num">
                                      <p:cBhvr additive="base">
                                        <p:cTn id="31" dur="500" fill="hold"/>
                                        <p:tgtEl>
                                          <p:spTgt spid="16998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998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9986">
                                            <p:txEl>
                                              <p:pRg st="5" end="5"/>
                                            </p:txEl>
                                          </p:spTgt>
                                        </p:tgtEl>
                                        <p:attrNameLst>
                                          <p:attrName>style.visibility</p:attrName>
                                        </p:attrNameLst>
                                      </p:cBhvr>
                                      <p:to>
                                        <p:strVal val="visible"/>
                                      </p:to>
                                    </p:set>
                                    <p:anim calcmode="lin" valueType="num">
                                      <p:cBhvr additive="base">
                                        <p:cTn id="37" dur="500" fill="hold"/>
                                        <p:tgtEl>
                                          <p:spTgt spid="16998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998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9986">
                                            <p:txEl>
                                              <p:pRg st="6" end="6"/>
                                            </p:txEl>
                                          </p:spTgt>
                                        </p:tgtEl>
                                        <p:attrNameLst>
                                          <p:attrName>style.visibility</p:attrName>
                                        </p:attrNameLst>
                                      </p:cBhvr>
                                      <p:to>
                                        <p:strVal val="visible"/>
                                      </p:to>
                                    </p:set>
                                    <p:anim calcmode="lin" valueType="num">
                                      <p:cBhvr additive="base">
                                        <p:cTn id="43" dur="500" fill="hold"/>
                                        <p:tgtEl>
                                          <p:spTgt spid="16998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998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9986">
                                            <p:txEl>
                                              <p:pRg st="7" end="7"/>
                                            </p:txEl>
                                          </p:spTgt>
                                        </p:tgtEl>
                                        <p:attrNameLst>
                                          <p:attrName>style.visibility</p:attrName>
                                        </p:attrNameLst>
                                      </p:cBhvr>
                                      <p:to>
                                        <p:strVal val="visible"/>
                                      </p:to>
                                    </p:set>
                                    <p:anim calcmode="lin" valueType="num">
                                      <p:cBhvr additive="base">
                                        <p:cTn id="49" dur="500" fill="hold"/>
                                        <p:tgtEl>
                                          <p:spTgt spid="16998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6998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11560" y="1412776"/>
            <a:ext cx="7888361" cy="2456057"/>
          </a:xfrm>
          <a:prstGeom prst="rect">
            <a:avLst/>
          </a:prstGeom>
          <a:noFill/>
          <a:ln w="12700" cap="sq">
            <a:noFill/>
            <a:miter lim="800000"/>
            <a:headEnd type="none" w="sm" len="sm"/>
            <a:tailEnd type="none" w="sm" len="sm"/>
          </a:ln>
          <a:effectLst/>
        </p:spPr>
        <p:txBody>
          <a:bodyPr wrap="square">
            <a:spAutoFit/>
          </a:bodyPr>
          <a:lstStyle/>
          <a:p>
            <a:pPr algn="just">
              <a:spcBef>
                <a:spcPct val="20000"/>
              </a:spcBef>
              <a:buClr>
                <a:schemeClr val="tx2"/>
              </a:buClr>
              <a:buSzPct val="75000"/>
              <a:buFont typeface="Arial" pitchFamily="34" charset="0"/>
              <a:buChar char="•"/>
              <a:defRPr/>
            </a:pPr>
            <a:r>
              <a:rPr lang="es-ES" sz="2400" dirty="0">
                <a:latin typeface="+mj-lt"/>
              </a:rPr>
              <a:t>Interpretar la cinética enzimática y relacionarlas con el efecto de diferentes agentes físico-química sobre la actividad</a:t>
            </a:r>
            <a:r>
              <a:rPr lang="es-ES" sz="2400" dirty="0" smtClean="0">
                <a:latin typeface="+mj-lt"/>
              </a:rPr>
              <a:t>.</a:t>
            </a:r>
          </a:p>
          <a:p>
            <a:pPr algn="just">
              <a:spcBef>
                <a:spcPct val="20000"/>
              </a:spcBef>
              <a:buClr>
                <a:schemeClr val="tx2"/>
              </a:buClr>
              <a:buSzPct val="75000"/>
              <a:defRPr/>
            </a:pPr>
            <a:endParaRPr lang="es-ES" sz="2400" dirty="0">
              <a:latin typeface="+mj-lt"/>
            </a:endParaRPr>
          </a:p>
          <a:p>
            <a:pPr algn="just">
              <a:spcBef>
                <a:spcPct val="20000"/>
              </a:spcBef>
              <a:buClr>
                <a:schemeClr val="tx2"/>
              </a:buClr>
              <a:buSzPct val="75000"/>
              <a:buFont typeface="Arial" pitchFamily="34" charset="0"/>
              <a:buChar char="•"/>
              <a:defRPr/>
            </a:pPr>
            <a:r>
              <a:rPr lang="es-ES" sz="2400" dirty="0">
                <a:latin typeface="+mj-lt"/>
              </a:rPr>
              <a:t>Justificar el papel regulador de las enzimas en el metabolismo</a:t>
            </a:r>
            <a:r>
              <a:rPr lang="es-ES" sz="2400" dirty="0" smtClean="0">
                <a:latin typeface="+mj-lt"/>
              </a:rPr>
              <a:t>.</a:t>
            </a:r>
            <a:endParaRPr lang="es-ES" sz="2400" dirty="0">
              <a:latin typeface="+mj-lt"/>
            </a:endParaRPr>
          </a:p>
        </p:txBody>
      </p:sp>
      <p:sp>
        <p:nvSpPr>
          <p:cNvPr id="8195" name="Text Box 4"/>
          <p:cNvSpPr txBox="1">
            <a:spLocks noChangeArrowheads="1"/>
          </p:cNvSpPr>
          <p:nvPr/>
        </p:nvSpPr>
        <p:spPr bwMode="auto">
          <a:xfrm>
            <a:off x="2627784" y="332656"/>
            <a:ext cx="3815085" cy="1415772"/>
          </a:xfrm>
          <a:prstGeom prst="rect">
            <a:avLst/>
          </a:prstGeom>
          <a:noFill/>
          <a:ln w="12700" cap="sq">
            <a:noFill/>
            <a:miter lim="800000"/>
            <a:headEnd type="none" w="sm" len="sm"/>
            <a:tailEnd type="none" w="sm" len="sm"/>
          </a:ln>
        </p:spPr>
        <p:txBody>
          <a:bodyPr wrap="square">
            <a:spAutoFit/>
          </a:bodyPr>
          <a:lstStyle/>
          <a:p>
            <a:pPr algn="ctr"/>
            <a:r>
              <a:rPr lang="es-ES" sz="3200" b="1" dirty="0"/>
              <a:t>OBJETIVOS</a:t>
            </a:r>
            <a:r>
              <a:rPr lang="es-ES" sz="3200" dirty="0"/>
              <a:t>:</a:t>
            </a:r>
            <a:r>
              <a:rPr lang="es-ES" sz="3200" dirty="0">
                <a:solidFill>
                  <a:schemeClr val="tx2"/>
                </a:solidFill>
              </a:rPr>
              <a:t> </a:t>
            </a:r>
          </a:p>
          <a:p>
            <a:pPr>
              <a:spcBef>
                <a:spcPct val="50000"/>
              </a:spcBef>
            </a:pPr>
            <a:endParaRPr lang="es-ES" sz="36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323850" y="0"/>
            <a:ext cx="8458200" cy="765175"/>
          </a:xfrm>
        </p:spPr>
        <p:txBody>
          <a:bodyPr/>
          <a:lstStyle/>
          <a:p>
            <a:pPr eaLnBrk="1" hangingPunct="1">
              <a:defRPr/>
            </a:pPr>
            <a:r>
              <a:rPr lang="es-ES" sz="2800" b="1" smtClean="0"/>
              <a:t>ASPECTOS GENERALES SOBRE LOS ENZIMAS.</a:t>
            </a:r>
            <a:endParaRPr lang="es-ES" sz="2800" smtClean="0"/>
          </a:p>
        </p:txBody>
      </p:sp>
      <p:sp>
        <p:nvSpPr>
          <p:cNvPr id="132101" name="Text Box 5"/>
          <p:cNvSpPr txBox="1">
            <a:spLocks noChangeArrowheads="1"/>
          </p:cNvSpPr>
          <p:nvPr/>
        </p:nvSpPr>
        <p:spPr bwMode="auto">
          <a:xfrm>
            <a:off x="250825" y="1125538"/>
            <a:ext cx="8569325" cy="3046988"/>
          </a:xfrm>
          <a:prstGeom prst="rect">
            <a:avLst/>
          </a:prstGeom>
          <a:noFill/>
          <a:ln w="12700" cap="sq">
            <a:noFill/>
            <a:miter lim="800000"/>
            <a:headEnd type="none" w="sm" len="sm"/>
            <a:tailEnd type="none" w="sm" len="sm"/>
          </a:ln>
          <a:effectLst/>
        </p:spPr>
        <p:txBody>
          <a:bodyPr>
            <a:spAutoFit/>
          </a:bodyPr>
          <a:lstStyle/>
          <a:p>
            <a:pPr algn="just">
              <a:spcBef>
                <a:spcPct val="50000"/>
              </a:spcBef>
              <a:buClr>
                <a:schemeClr val="accent2"/>
              </a:buClr>
              <a:buSzPct val="130000"/>
              <a:buFontTx/>
              <a:buChar char="•"/>
              <a:defRPr/>
            </a:pPr>
            <a:r>
              <a:rPr lang="es-ES" sz="2400" dirty="0"/>
              <a:t>Los enzimas son proteínas que catalizan reacciones químicas en los seres vivos </a:t>
            </a:r>
          </a:p>
          <a:p>
            <a:pPr algn="just">
              <a:spcBef>
                <a:spcPct val="50000"/>
              </a:spcBef>
              <a:buClr>
                <a:schemeClr val="accent2"/>
              </a:buClr>
              <a:buSzPct val="130000"/>
              <a:buFontTx/>
              <a:buChar char="•"/>
              <a:defRPr/>
            </a:pPr>
            <a:r>
              <a:rPr lang="es-ES" sz="2400" dirty="0"/>
              <a:t>Prácticamente todas las reacciones químicas que tienen lugar en los seres vivos están catalizadas por enzimas. </a:t>
            </a:r>
          </a:p>
          <a:p>
            <a:pPr algn="just">
              <a:spcBef>
                <a:spcPct val="50000"/>
              </a:spcBef>
              <a:buClr>
                <a:schemeClr val="accent2"/>
              </a:buClr>
              <a:buSzPct val="130000"/>
              <a:buFontTx/>
              <a:buChar char="•"/>
              <a:defRPr/>
            </a:pPr>
            <a:r>
              <a:rPr lang="es-ES" sz="2400" dirty="0"/>
              <a:t>Los enzimas son catalizadores específicos: cada enzima cataliza un solo tipo de reacción, y casi siempre actúa sobre un único sustrato o sobre un grupo muy reducido de ellos. </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8435" name="Group 19"/>
          <p:cNvGraphicFramePr>
            <a:graphicFrameLocks noGrp="1"/>
          </p:cNvGraphicFramePr>
          <p:nvPr>
            <p:ph type="tbl" idx="1"/>
          </p:nvPr>
        </p:nvGraphicFramePr>
        <p:xfrm>
          <a:off x="107950" y="1196752"/>
          <a:ext cx="9036050" cy="4969098"/>
        </p:xfrm>
        <a:graphic>
          <a:graphicData uri="http://schemas.openxmlformats.org/drawingml/2006/table">
            <a:tbl>
              <a:tblPr/>
              <a:tblGrid>
                <a:gridCol w="3011480"/>
                <a:gridCol w="3013092"/>
                <a:gridCol w="3011478"/>
              </a:tblGrid>
              <a:tr h="2484549">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sng"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sng"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sng"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484549">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s-CO" sz="2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88436" name="Text Box 20"/>
          <p:cNvSpPr txBox="1">
            <a:spLocks noChangeArrowheads="1"/>
          </p:cNvSpPr>
          <p:nvPr/>
        </p:nvSpPr>
        <p:spPr bwMode="auto">
          <a:xfrm>
            <a:off x="395536" y="1556792"/>
            <a:ext cx="2592387" cy="1015663"/>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ES" sz="2000" b="1" dirty="0"/>
              <a:t>La sustancia sobre la que actúa el enzima se llama sustrato</a:t>
            </a:r>
            <a:r>
              <a:rPr lang="es-ES" sz="2000" b="1" dirty="0">
                <a:effectLst>
                  <a:outerShdw blurRad="38100" dist="38100" dir="2700000" algn="tl">
                    <a:srgbClr val="000000"/>
                  </a:outerShdw>
                </a:effectLst>
              </a:rPr>
              <a:t>.</a:t>
            </a:r>
          </a:p>
        </p:txBody>
      </p:sp>
      <p:sp>
        <p:nvSpPr>
          <p:cNvPr id="10257" name="Text Box 21"/>
          <p:cNvSpPr txBox="1">
            <a:spLocks noChangeArrowheads="1"/>
          </p:cNvSpPr>
          <p:nvPr/>
        </p:nvSpPr>
        <p:spPr bwMode="auto">
          <a:xfrm>
            <a:off x="539750" y="3789363"/>
            <a:ext cx="2376488" cy="366712"/>
          </a:xfrm>
          <a:prstGeom prst="rect">
            <a:avLst/>
          </a:prstGeom>
          <a:noFill/>
          <a:ln w="12700" cap="sq">
            <a:noFill/>
            <a:miter lim="800000"/>
            <a:headEnd type="none" w="sm" len="sm"/>
            <a:tailEnd type="none" w="sm" len="sm"/>
          </a:ln>
        </p:spPr>
        <p:txBody>
          <a:bodyPr>
            <a:spAutoFit/>
          </a:bodyPr>
          <a:lstStyle/>
          <a:p>
            <a:pPr>
              <a:spcBef>
                <a:spcPct val="50000"/>
              </a:spcBef>
            </a:pPr>
            <a:endParaRPr lang="es-CO"/>
          </a:p>
        </p:txBody>
      </p:sp>
      <p:sp>
        <p:nvSpPr>
          <p:cNvPr id="10258" name="Text Box 22"/>
          <p:cNvSpPr txBox="1">
            <a:spLocks noChangeArrowheads="1"/>
          </p:cNvSpPr>
          <p:nvPr/>
        </p:nvSpPr>
        <p:spPr bwMode="auto">
          <a:xfrm>
            <a:off x="684213" y="3860800"/>
            <a:ext cx="2016125" cy="366713"/>
          </a:xfrm>
          <a:prstGeom prst="rect">
            <a:avLst/>
          </a:prstGeom>
          <a:noFill/>
          <a:ln w="12700" cap="sq">
            <a:noFill/>
            <a:miter lim="800000"/>
            <a:headEnd type="none" w="sm" len="sm"/>
            <a:tailEnd type="none" w="sm" len="sm"/>
          </a:ln>
        </p:spPr>
        <p:txBody>
          <a:bodyPr>
            <a:spAutoFit/>
          </a:bodyPr>
          <a:lstStyle/>
          <a:p>
            <a:pPr>
              <a:spcBef>
                <a:spcPct val="50000"/>
              </a:spcBef>
            </a:pPr>
            <a:endParaRPr lang="es-CO"/>
          </a:p>
        </p:txBody>
      </p:sp>
      <p:pic>
        <p:nvPicPr>
          <p:cNvPr id="188439" name="Picture 23" descr="mecanismo1"/>
          <p:cNvPicPr>
            <a:picLocks noChangeAspect="1" noChangeArrowheads="1"/>
          </p:cNvPicPr>
          <p:nvPr/>
        </p:nvPicPr>
        <p:blipFill>
          <a:blip r:embed="rId2" cstate="print"/>
          <a:srcRect/>
          <a:stretch>
            <a:fillRect/>
          </a:stretch>
        </p:blipFill>
        <p:spPr bwMode="auto">
          <a:xfrm>
            <a:off x="179388" y="3355975"/>
            <a:ext cx="2952750" cy="2736850"/>
          </a:xfrm>
          <a:prstGeom prst="rect">
            <a:avLst/>
          </a:prstGeom>
          <a:noFill/>
          <a:ln w="9525">
            <a:noFill/>
            <a:miter lim="800000"/>
            <a:headEnd/>
            <a:tailEnd/>
          </a:ln>
        </p:spPr>
      </p:pic>
      <p:sp>
        <p:nvSpPr>
          <p:cNvPr id="10260" name="Text Box 24"/>
          <p:cNvSpPr txBox="1">
            <a:spLocks noChangeArrowheads="1"/>
          </p:cNvSpPr>
          <p:nvPr/>
        </p:nvSpPr>
        <p:spPr bwMode="auto">
          <a:xfrm>
            <a:off x="2195736" y="764704"/>
            <a:ext cx="184150" cy="366712"/>
          </a:xfrm>
          <a:prstGeom prst="rect">
            <a:avLst/>
          </a:prstGeom>
          <a:noFill/>
          <a:ln w="12700" cap="sq">
            <a:noFill/>
            <a:miter lim="800000"/>
            <a:headEnd type="none" w="sm" len="sm"/>
            <a:tailEnd type="none" w="sm" len="sm"/>
          </a:ln>
        </p:spPr>
        <p:txBody>
          <a:bodyPr wrap="none">
            <a:spAutoFit/>
          </a:bodyPr>
          <a:lstStyle/>
          <a:p>
            <a:endParaRPr lang="es-CO"/>
          </a:p>
        </p:txBody>
      </p:sp>
      <p:sp>
        <p:nvSpPr>
          <p:cNvPr id="188441" name="Text Box 25"/>
          <p:cNvSpPr txBox="1">
            <a:spLocks noChangeArrowheads="1"/>
          </p:cNvSpPr>
          <p:nvPr/>
        </p:nvSpPr>
        <p:spPr bwMode="auto">
          <a:xfrm>
            <a:off x="3275856" y="1268760"/>
            <a:ext cx="2808288" cy="1323439"/>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ES" sz="2000" b="1" dirty="0"/>
              <a:t>El sustrato se une a una región concreta del enzima, llamada centro activo</a:t>
            </a:r>
          </a:p>
        </p:txBody>
      </p:sp>
      <p:sp>
        <p:nvSpPr>
          <p:cNvPr id="10262" name="Text Box 26"/>
          <p:cNvSpPr txBox="1">
            <a:spLocks noChangeArrowheads="1"/>
          </p:cNvSpPr>
          <p:nvPr/>
        </p:nvSpPr>
        <p:spPr bwMode="auto">
          <a:xfrm>
            <a:off x="3492500" y="3644900"/>
            <a:ext cx="2159000" cy="366713"/>
          </a:xfrm>
          <a:prstGeom prst="rect">
            <a:avLst/>
          </a:prstGeom>
          <a:noFill/>
          <a:ln w="12700" cap="sq">
            <a:noFill/>
            <a:miter lim="800000"/>
            <a:headEnd type="none" w="sm" len="sm"/>
            <a:tailEnd type="none" w="sm" len="sm"/>
          </a:ln>
        </p:spPr>
        <p:txBody>
          <a:bodyPr>
            <a:spAutoFit/>
          </a:bodyPr>
          <a:lstStyle/>
          <a:p>
            <a:pPr>
              <a:spcBef>
                <a:spcPct val="50000"/>
              </a:spcBef>
            </a:pPr>
            <a:endParaRPr lang="es-CO"/>
          </a:p>
        </p:txBody>
      </p:sp>
      <p:pic>
        <p:nvPicPr>
          <p:cNvPr id="188443" name="Picture 27" descr="mecanismo2"/>
          <p:cNvPicPr>
            <a:picLocks noChangeAspect="1" noChangeArrowheads="1"/>
          </p:cNvPicPr>
          <p:nvPr/>
        </p:nvPicPr>
        <p:blipFill>
          <a:blip r:embed="rId3" cstate="print"/>
          <a:srcRect/>
          <a:stretch>
            <a:fillRect/>
          </a:stretch>
        </p:blipFill>
        <p:spPr bwMode="auto">
          <a:xfrm>
            <a:off x="3111500" y="3357563"/>
            <a:ext cx="2900363" cy="2808287"/>
          </a:xfrm>
          <a:prstGeom prst="rect">
            <a:avLst/>
          </a:prstGeom>
          <a:noFill/>
          <a:ln w="9525">
            <a:noFill/>
            <a:miter lim="800000"/>
            <a:headEnd/>
            <a:tailEnd/>
          </a:ln>
        </p:spPr>
      </p:pic>
      <p:sp>
        <p:nvSpPr>
          <p:cNvPr id="188444" name="Text Box 28"/>
          <p:cNvSpPr txBox="1">
            <a:spLocks noChangeArrowheads="1"/>
          </p:cNvSpPr>
          <p:nvPr/>
        </p:nvSpPr>
        <p:spPr bwMode="auto">
          <a:xfrm>
            <a:off x="6227763" y="1268760"/>
            <a:ext cx="2916237" cy="1323439"/>
          </a:xfrm>
          <a:prstGeom prst="rect">
            <a:avLst/>
          </a:prstGeom>
          <a:noFill/>
          <a:ln w="12700" cap="sq">
            <a:noFill/>
            <a:miter lim="800000"/>
            <a:headEnd type="none" w="sm" len="sm"/>
            <a:tailEnd type="none" w="sm" len="sm"/>
          </a:ln>
          <a:effectLst/>
        </p:spPr>
        <p:txBody>
          <a:bodyPr>
            <a:spAutoFit/>
          </a:bodyPr>
          <a:lstStyle/>
          <a:p>
            <a:pPr>
              <a:spcBef>
                <a:spcPct val="50000"/>
              </a:spcBef>
              <a:defRPr/>
            </a:pPr>
            <a:r>
              <a:rPr lang="es-ES" sz="2000" b="1" dirty="0"/>
              <a:t>Una vez formados los productos el enzima puede comenzar un nuevo ciclo de  reacción</a:t>
            </a:r>
          </a:p>
        </p:txBody>
      </p:sp>
      <p:sp>
        <p:nvSpPr>
          <p:cNvPr id="10265" name="Text Box 29"/>
          <p:cNvSpPr txBox="1">
            <a:spLocks noChangeArrowheads="1"/>
          </p:cNvSpPr>
          <p:nvPr/>
        </p:nvSpPr>
        <p:spPr bwMode="auto">
          <a:xfrm>
            <a:off x="6372225" y="3644900"/>
            <a:ext cx="2771775" cy="366713"/>
          </a:xfrm>
          <a:prstGeom prst="rect">
            <a:avLst/>
          </a:prstGeom>
          <a:noFill/>
          <a:ln w="12700" cap="sq">
            <a:noFill/>
            <a:miter lim="800000"/>
            <a:headEnd type="none" w="sm" len="sm"/>
            <a:tailEnd type="none" w="sm" len="sm"/>
          </a:ln>
        </p:spPr>
        <p:txBody>
          <a:bodyPr>
            <a:spAutoFit/>
          </a:bodyPr>
          <a:lstStyle/>
          <a:p>
            <a:pPr>
              <a:spcBef>
                <a:spcPct val="50000"/>
              </a:spcBef>
            </a:pPr>
            <a:endParaRPr lang="es-CO"/>
          </a:p>
        </p:txBody>
      </p:sp>
      <p:pic>
        <p:nvPicPr>
          <p:cNvPr id="188446" name="Picture 30" descr="mecanismo3"/>
          <p:cNvPicPr>
            <a:picLocks noChangeAspect="1" noChangeArrowheads="1"/>
          </p:cNvPicPr>
          <p:nvPr/>
        </p:nvPicPr>
        <p:blipFill>
          <a:blip r:embed="rId4" cstate="print"/>
          <a:srcRect/>
          <a:stretch>
            <a:fillRect/>
          </a:stretch>
        </p:blipFill>
        <p:spPr bwMode="auto">
          <a:xfrm>
            <a:off x="6064250" y="3357563"/>
            <a:ext cx="2971800" cy="2808287"/>
          </a:xfrm>
          <a:prstGeom prst="rect">
            <a:avLst/>
          </a:prstGeom>
          <a:noFill/>
          <a:ln w="9525">
            <a:noFill/>
            <a:miter lim="800000"/>
            <a:headEnd/>
            <a:tailEnd/>
          </a:ln>
        </p:spPr>
      </p:pic>
      <p:sp>
        <p:nvSpPr>
          <p:cNvPr id="188447" name="Text Box 31"/>
          <p:cNvSpPr txBox="1">
            <a:spLocks noChangeArrowheads="1"/>
          </p:cNvSpPr>
          <p:nvPr/>
        </p:nvSpPr>
        <p:spPr bwMode="auto">
          <a:xfrm>
            <a:off x="900113" y="404664"/>
            <a:ext cx="6985000" cy="978729"/>
          </a:xfrm>
          <a:prstGeom prst="rect">
            <a:avLst/>
          </a:prstGeom>
          <a:noFill/>
          <a:ln w="12700" cap="sq">
            <a:noFill/>
            <a:miter lim="800000"/>
            <a:headEnd type="none" w="sm" len="sm"/>
            <a:tailEnd type="none" w="sm" len="sm"/>
          </a:ln>
          <a:effectLst/>
        </p:spPr>
        <p:txBody>
          <a:bodyPr wrap="square">
            <a:spAutoFit/>
          </a:bodyPr>
          <a:lstStyle/>
          <a:p>
            <a:pPr>
              <a:lnSpc>
                <a:spcPct val="90000"/>
              </a:lnSpc>
              <a:spcBef>
                <a:spcPct val="50000"/>
              </a:spcBef>
              <a:buClr>
                <a:schemeClr val="tx2"/>
              </a:buClr>
              <a:buSzPct val="75000"/>
              <a:buFont typeface="Wingdings" pitchFamily="2" charset="2"/>
              <a:buNone/>
              <a:defRPr/>
            </a:pPr>
            <a:r>
              <a:rPr lang="es-ES" sz="2400" b="1" dirty="0">
                <a:effectLst>
                  <a:outerShdw blurRad="38100" dist="38100" dir="2700000" algn="tl">
                    <a:srgbClr val="000000"/>
                  </a:outerShdw>
                </a:effectLst>
              </a:rPr>
              <a:t>En una reacción catalizada por un enzima: </a:t>
            </a:r>
          </a:p>
          <a:p>
            <a:pPr>
              <a:spcBef>
                <a:spcPct val="50000"/>
              </a:spcBef>
              <a:defRPr/>
            </a:pPr>
            <a:endParaRPr lang="es-ES" sz="2400" dirty="0"/>
          </a:p>
        </p:txBody>
      </p:sp>
      <p:sp>
        <p:nvSpPr>
          <p:cNvPr id="10268" name="Text Box 32"/>
          <p:cNvSpPr txBox="1">
            <a:spLocks noChangeArrowheads="1"/>
          </p:cNvSpPr>
          <p:nvPr/>
        </p:nvSpPr>
        <p:spPr bwMode="auto">
          <a:xfrm>
            <a:off x="4859338" y="6453188"/>
            <a:ext cx="3744912" cy="366712"/>
          </a:xfrm>
          <a:prstGeom prst="rect">
            <a:avLst/>
          </a:prstGeom>
          <a:noFill/>
          <a:ln w="12700" cap="sq">
            <a:noFill/>
            <a:miter lim="800000"/>
            <a:headEnd type="none" w="sm" len="sm"/>
            <a:tailEnd type="none" w="sm" len="sm"/>
          </a:ln>
        </p:spPr>
        <p:txBody>
          <a:bodyPr>
            <a:spAutoFit/>
          </a:bodyPr>
          <a:lstStyle/>
          <a:p>
            <a:pPr>
              <a:spcBef>
                <a:spcPct val="50000"/>
              </a:spcBef>
            </a:pPr>
            <a:r>
              <a:rPr lang="es-CO" b="1">
                <a:hlinkClick r:id="rId5" action="ppaction://hlinkfile"/>
              </a:rPr>
              <a:t>VER ANIMACION</a:t>
            </a:r>
            <a:endParaRPr lang="es-ES" b="1"/>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8436"/>
                                        </p:tgtEl>
                                        <p:attrNameLst>
                                          <p:attrName>style.visibility</p:attrName>
                                        </p:attrNameLst>
                                      </p:cBhvr>
                                      <p:to>
                                        <p:strVal val="visible"/>
                                      </p:to>
                                    </p:set>
                                    <p:anim calcmode="lin" valueType="num">
                                      <p:cBhvr additive="base">
                                        <p:cTn id="7" dur="500" fill="hold"/>
                                        <p:tgtEl>
                                          <p:spTgt spid="188436"/>
                                        </p:tgtEl>
                                        <p:attrNameLst>
                                          <p:attrName>ppt_x</p:attrName>
                                        </p:attrNameLst>
                                      </p:cBhvr>
                                      <p:tavLst>
                                        <p:tav tm="0">
                                          <p:val>
                                            <p:strVal val="#ppt_x"/>
                                          </p:val>
                                        </p:tav>
                                        <p:tav tm="100000">
                                          <p:val>
                                            <p:strVal val="#ppt_x"/>
                                          </p:val>
                                        </p:tav>
                                      </p:tavLst>
                                    </p:anim>
                                    <p:anim calcmode="lin" valueType="num">
                                      <p:cBhvr additive="base">
                                        <p:cTn id="8" dur="500" fill="hold"/>
                                        <p:tgtEl>
                                          <p:spTgt spid="1884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88439"/>
                                        </p:tgtEl>
                                        <p:attrNameLst>
                                          <p:attrName>style.visibility</p:attrName>
                                        </p:attrNameLst>
                                      </p:cBhvr>
                                      <p:to>
                                        <p:strVal val="visible"/>
                                      </p:to>
                                    </p:set>
                                    <p:animEffect transition="in" filter="dissolve">
                                      <p:cBhvr>
                                        <p:cTn id="12" dur="500"/>
                                        <p:tgtEl>
                                          <p:spTgt spid="18843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88441"/>
                                        </p:tgtEl>
                                        <p:attrNameLst>
                                          <p:attrName>style.visibility</p:attrName>
                                        </p:attrNameLst>
                                      </p:cBhvr>
                                      <p:to>
                                        <p:strVal val="visible"/>
                                      </p:to>
                                    </p:set>
                                    <p:animEffect transition="in" filter="slide(fromBottom)">
                                      <p:cBhvr>
                                        <p:cTn id="17" dur="500"/>
                                        <p:tgtEl>
                                          <p:spTgt spid="188441"/>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188443"/>
                                        </p:tgtEl>
                                        <p:attrNameLst>
                                          <p:attrName>style.visibility</p:attrName>
                                        </p:attrNameLst>
                                      </p:cBhvr>
                                      <p:to>
                                        <p:strVal val="visible"/>
                                      </p:to>
                                    </p:set>
                                    <p:animEffect transition="in" filter="dissolve">
                                      <p:cBhvr>
                                        <p:cTn id="21" dur="500"/>
                                        <p:tgtEl>
                                          <p:spTgt spid="188443"/>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188444"/>
                                        </p:tgtEl>
                                        <p:attrNameLst>
                                          <p:attrName>style.visibility</p:attrName>
                                        </p:attrNameLst>
                                      </p:cBhvr>
                                      <p:to>
                                        <p:strVal val="visible"/>
                                      </p:to>
                                    </p:set>
                                    <p:animEffect transition="in" filter="slide(fromBottom)">
                                      <p:cBhvr>
                                        <p:cTn id="26" dur="500"/>
                                        <p:tgtEl>
                                          <p:spTgt spid="188444"/>
                                        </p:tgtEl>
                                      </p:cBhvr>
                                    </p:animEffect>
                                  </p:childTnLst>
                                </p:cTn>
                              </p:par>
                            </p:childTnLst>
                          </p:cTn>
                        </p:par>
                        <p:par>
                          <p:cTn id="27" fill="hold">
                            <p:stCondLst>
                              <p:cond delay="500"/>
                            </p:stCondLst>
                            <p:childTnLst>
                              <p:par>
                                <p:cTn id="28" presetID="9" presetClass="entr" presetSubtype="0" fill="hold" nodeType="afterEffect">
                                  <p:stCondLst>
                                    <p:cond delay="0"/>
                                  </p:stCondLst>
                                  <p:childTnLst>
                                    <p:set>
                                      <p:cBhvr>
                                        <p:cTn id="29" dur="1" fill="hold">
                                          <p:stCondLst>
                                            <p:cond delay="0"/>
                                          </p:stCondLst>
                                        </p:cTn>
                                        <p:tgtEl>
                                          <p:spTgt spid="188446"/>
                                        </p:tgtEl>
                                        <p:attrNameLst>
                                          <p:attrName>style.visibility</p:attrName>
                                        </p:attrNameLst>
                                      </p:cBhvr>
                                      <p:to>
                                        <p:strVal val="visible"/>
                                      </p:to>
                                    </p:set>
                                    <p:animEffect transition="in" filter="dissolve">
                                      <p:cBhvr>
                                        <p:cTn id="30" dur="500"/>
                                        <p:tgtEl>
                                          <p:spTgt spid="188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6" grpId="0"/>
      <p:bldP spid="188441" grpId="0"/>
      <p:bldP spid="1884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proteina"/>
          <p:cNvPicPr>
            <a:picLocks noGrp="1" noChangeAspect="1" noChangeArrowheads="1"/>
          </p:cNvPicPr>
          <p:nvPr>
            <p:ph/>
          </p:nvPr>
        </p:nvPicPr>
        <p:blipFill>
          <a:blip r:embed="rId2" cstate="print"/>
          <a:srcRect/>
          <a:stretch>
            <a:fillRect/>
          </a:stretch>
        </p:blipFill>
        <p:spPr>
          <a:xfrm>
            <a:off x="899592" y="1124744"/>
            <a:ext cx="7173913" cy="5400675"/>
          </a:xfrm>
          <a:noFill/>
        </p:spPr>
      </p:pic>
      <p:sp>
        <p:nvSpPr>
          <p:cNvPr id="11267" name="Text Box 6"/>
          <p:cNvSpPr txBox="1">
            <a:spLocks noChangeArrowheads="1"/>
          </p:cNvSpPr>
          <p:nvPr/>
        </p:nvSpPr>
        <p:spPr bwMode="auto">
          <a:xfrm>
            <a:off x="1403350" y="188913"/>
            <a:ext cx="6769100" cy="584200"/>
          </a:xfrm>
          <a:prstGeom prst="rect">
            <a:avLst/>
          </a:prstGeom>
          <a:noFill/>
          <a:ln w="12700" cap="sq">
            <a:noFill/>
            <a:miter lim="800000"/>
            <a:headEnd type="none" w="sm" len="sm"/>
            <a:tailEnd type="none" w="sm" len="sm"/>
          </a:ln>
        </p:spPr>
        <p:txBody>
          <a:bodyPr>
            <a:spAutoFit/>
          </a:bodyPr>
          <a:lstStyle/>
          <a:p>
            <a:pPr>
              <a:spcBef>
                <a:spcPct val="50000"/>
              </a:spcBef>
            </a:pPr>
            <a:r>
              <a:rPr lang="es-CO" sz="1600" b="1"/>
              <a:t>ESTRUCTURA TRIDIMENSIONAL DE UNA ENZIMA</a:t>
            </a:r>
            <a:endParaRPr lang="es-ES" sz="1600" b="1"/>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4980</TotalTime>
  <Words>2137</Words>
  <Application>Microsoft Office PowerPoint</Application>
  <PresentationFormat>Presentación en pantalla (4:3)</PresentationFormat>
  <Paragraphs>172</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Viajes</vt:lpstr>
      <vt:lpstr>Diapositiva 1</vt:lpstr>
      <vt:lpstr>Diapositiva 2</vt:lpstr>
      <vt:lpstr>Diapositiva 3</vt:lpstr>
      <vt:lpstr>Diapositiva 4</vt:lpstr>
      <vt:lpstr>Diapositiva 5</vt:lpstr>
      <vt:lpstr>Diapositiva 6</vt:lpstr>
      <vt:lpstr>ASPECTOS GENERALES SOBRE LOS ENZIMAS.</vt:lpstr>
      <vt:lpstr>Diapositiva 8</vt:lpstr>
      <vt:lpstr>Diapositiva 9</vt:lpstr>
      <vt:lpstr>   </vt:lpstr>
      <vt:lpstr>FACTORES QUE INFLUYEN SOBRE LA ACTIVIDAD ENZIMATICA</vt:lpstr>
      <vt:lpstr>EFECTO DEL pH SOBRE LA ACTIVIDAD ENZIMÁTICA  </vt:lpstr>
      <vt:lpstr>Diapositiva 13</vt:lpstr>
      <vt:lpstr>Diapositiva 14</vt:lpstr>
      <vt:lpstr>EFECTO DE LOS COFACTORES SOBRE LA ACTIVIDAD ENZIMÁTICA   </vt:lpstr>
      <vt:lpstr>apoenzima + grupo prostético= holoenzima</vt:lpstr>
      <vt:lpstr>Diapositiva 17</vt:lpstr>
      <vt:lpstr>Diapositiva 18</vt:lpstr>
      <vt:lpstr>En función de su acción catalítica específica, los enzimas se clasifican en 6 grandes grupos o clases:  Clase 1: OXIDORREDUCTASAS  Clase 2: TRANSFERASAS  Clase 3: HIDROLASAS  Clase 4: LIASAS  Clase 5: ISOMERASAS Clase 6: LIGASAS  Ver página. WEB ejemplos de cada grupo de clasificación.</vt:lpstr>
      <vt:lpstr>Diapositiva 20</vt:lpstr>
      <vt:lpstr>Diapositiva 21</vt:lpstr>
      <vt:lpstr>Diapositiva 22</vt:lpstr>
      <vt:lpstr>Diapositiva 23</vt:lpstr>
      <vt:lpstr>Diapositiva 24</vt:lpstr>
      <vt:lpstr>   </vt:lpstr>
      <vt:lpstr>La ecuación de Michaelis – Menten relacióna la concentración de sustrato con la velocidad de la reacción.    </vt:lpstr>
      <vt:lpstr>Diapositiva 27</vt:lpstr>
      <vt:lpstr>Diapositiva 28</vt:lpstr>
      <vt:lpstr>Diapositiva 29</vt:lpstr>
      <vt:lpstr>Diapositiva 30</vt:lpstr>
      <vt:lpstr>Diapositiva 31</vt:lpstr>
      <vt:lpstr>Diapositiva 32</vt:lpstr>
      <vt:lpstr>Diapositiva 33</vt:lpstr>
      <vt:lpstr>Diapositiva 34</vt:lpstr>
      <vt:lpstr>      CONCLUSIONES</vt:lpstr>
    </vt:vector>
  </TitlesOfParts>
  <Company>CECYEN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METODOS DE ENSEÑANZA EN LAS CIENCIAS NATURALES PARA EL NIVEL MEDIO</dc:title>
  <dc:creator>Juan Luis Rodríguez Olivera</dc:creator>
  <cp:lastModifiedBy>Amalia</cp:lastModifiedBy>
  <cp:revision>328</cp:revision>
  <dcterms:created xsi:type="dcterms:W3CDTF">2003-04-17T16:31:41Z</dcterms:created>
  <dcterms:modified xsi:type="dcterms:W3CDTF">2013-07-10T04:16:21Z</dcterms:modified>
</cp:coreProperties>
</file>