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</p:sldMasterIdLst>
  <p:notesMasterIdLst>
    <p:notesMasterId r:id="rId15"/>
  </p:notesMasterIdLst>
  <p:handoutMasterIdLst>
    <p:handoutMasterId r:id="rId16"/>
  </p:handoutMasterIdLst>
  <p:sldIdLst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89750" cy="960755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098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9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5558" cy="480378"/>
          </a:xfrm>
          <a:prstGeom prst="rect">
            <a:avLst/>
          </a:prstGeom>
        </p:spPr>
        <p:txBody>
          <a:bodyPr vert="horz" lIns="94265" tIns="47133" rIns="94265" bIns="47133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quarter" idx="1"/>
          </p:nvPr>
        </p:nvSpPr>
        <p:spPr>
          <a:xfrm>
            <a:off x="3902597" y="0"/>
            <a:ext cx="2985558" cy="480378"/>
          </a:xfrm>
          <a:prstGeom prst="rect">
            <a:avLst/>
          </a:prstGeom>
        </p:spPr>
        <p:txBody>
          <a:bodyPr vert="horz" lIns="94265" tIns="47133" rIns="94265" bIns="47133" rtlCol="0"/>
          <a:lstStyle>
            <a:lvl1pPr algn="r">
              <a:defRPr sz="1200"/>
            </a:lvl1pPr>
          </a:lstStyle>
          <a:p>
            <a:fld id="{651E8269-5F66-414F-858E-7ED41A583AD0}" type="datetimeFigureOut">
              <a:rPr lang="es-ES" smtClean="0"/>
              <a:t>08/03/2017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2"/>
          </p:nvPr>
        </p:nvSpPr>
        <p:spPr>
          <a:xfrm>
            <a:off x="0" y="9125505"/>
            <a:ext cx="2985558" cy="480378"/>
          </a:xfrm>
          <a:prstGeom prst="rect">
            <a:avLst/>
          </a:prstGeom>
        </p:spPr>
        <p:txBody>
          <a:bodyPr vert="horz" lIns="94265" tIns="47133" rIns="94265" bIns="47133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3"/>
          </p:nvPr>
        </p:nvSpPr>
        <p:spPr>
          <a:xfrm>
            <a:off x="3902597" y="9125505"/>
            <a:ext cx="2985558" cy="480378"/>
          </a:xfrm>
          <a:prstGeom prst="rect">
            <a:avLst/>
          </a:prstGeom>
        </p:spPr>
        <p:txBody>
          <a:bodyPr vert="horz" lIns="94265" tIns="47133" rIns="94265" bIns="47133" rtlCol="0" anchor="b"/>
          <a:lstStyle>
            <a:lvl1pPr algn="r">
              <a:defRPr sz="1200"/>
            </a:lvl1pPr>
          </a:lstStyle>
          <a:p>
            <a:fld id="{0276C890-E01F-4528-BBB3-F5F67E8E934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662505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5558" cy="480378"/>
          </a:xfrm>
          <a:prstGeom prst="rect">
            <a:avLst/>
          </a:prstGeom>
        </p:spPr>
        <p:txBody>
          <a:bodyPr vert="horz" lIns="94265" tIns="47133" rIns="94265" bIns="47133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902597" y="0"/>
            <a:ext cx="2985558" cy="480378"/>
          </a:xfrm>
          <a:prstGeom prst="rect">
            <a:avLst/>
          </a:prstGeom>
        </p:spPr>
        <p:txBody>
          <a:bodyPr vert="horz" lIns="94265" tIns="47133" rIns="94265" bIns="47133" rtlCol="0"/>
          <a:lstStyle>
            <a:lvl1pPr algn="r">
              <a:defRPr sz="1200"/>
            </a:lvl1pPr>
          </a:lstStyle>
          <a:p>
            <a:fld id="{FE62F5A8-16B4-4394-8CBC-AE0DE69EA3CF}" type="datetimeFigureOut">
              <a:rPr lang="es-ES" smtClean="0"/>
              <a:t>08/03/2017</a:t>
            </a:fld>
            <a:endParaRPr lang="es-ES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044575" y="720725"/>
            <a:ext cx="4800600" cy="3602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265" tIns="47133" rIns="94265" bIns="47133" rtlCol="0" anchor="ctr"/>
          <a:lstStyle/>
          <a:p>
            <a:endParaRPr lang="es-ES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8975" y="4563586"/>
            <a:ext cx="5511800" cy="4323398"/>
          </a:xfrm>
          <a:prstGeom prst="rect">
            <a:avLst/>
          </a:prstGeom>
        </p:spPr>
        <p:txBody>
          <a:bodyPr vert="horz" lIns="94265" tIns="47133" rIns="94265" bIns="47133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9125505"/>
            <a:ext cx="2985558" cy="480378"/>
          </a:xfrm>
          <a:prstGeom prst="rect">
            <a:avLst/>
          </a:prstGeom>
        </p:spPr>
        <p:txBody>
          <a:bodyPr vert="horz" lIns="94265" tIns="47133" rIns="94265" bIns="47133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902597" y="9125505"/>
            <a:ext cx="2985558" cy="480378"/>
          </a:xfrm>
          <a:prstGeom prst="rect">
            <a:avLst/>
          </a:prstGeom>
        </p:spPr>
        <p:txBody>
          <a:bodyPr vert="horz" lIns="94265" tIns="47133" rIns="94265" bIns="47133" rtlCol="0" anchor="b"/>
          <a:lstStyle>
            <a:lvl1pPr algn="r">
              <a:defRPr sz="1200"/>
            </a:lvl1pPr>
          </a:lstStyle>
          <a:p>
            <a:fld id="{A218BA06-898F-43CF-84F0-E87A3ACB733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033200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1747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en-US" smtClean="0"/>
          </a:p>
        </p:txBody>
      </p:sp>
      <p:sp>
        <p:nvSpPr>
          <p:cNvPr id="31748" name="3 Marcador de número de diapositiva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65907" indent="-294580">
              <a:defRPr>
                <a:solidFill>
                  <a:schemeClr val="tx1"/>
                </a:solidFill>
                <a:latin typeface="Arial" charset="0"/>
              </a:defRPr>
            </a:lvl2pPr>
            <a:lvl3pPr marL="1178319" indent="-235664">
              <a:defRPr>
                <a:solidFill>
                  <a:schemeClr val="tx1"/>
                </a:solidFill>
                <a:latin typeface="Arial" charset="0"/>
              </a:defRPr>
            </a:lvl3pPr>
            <a:lvl4pPr marL="1649646" indent="-235664">
              <a:defRPr>
                <a:solidFill>
                  <a:schemeClr val="tx1"/>
                </a:solidFill>
                <a:latin typeface="Arial" charset="0"/>
              </a:defRPr>
            </a:lvl4pPr>
            <a:lvl5pPr marL="2120974" indent="-235664">
              <a:defRPr>
                <a:solidFill>
                  <a:schemeClr val="tx1"/>
                </a:solidFill>
                <a:latin typeface="Arial" charset="0"/>
              </a:defRPr>
            </a:lvl5pPr>
            <a:lvl6pPr marL="2592301" indent="-235664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3063629" indent="-235664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534956" indent="-235664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4006284" indent="-235664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fld id="{817F0B91-F2CC-4253-8B48-73B84EBD258D}" type="slidenum">
              <a:rPr lang="es-ES">
                <a:solidFill>
                  <a:prstClr val="black"/>
                </a:solidFill>
              </a:rPr>
              <a:pPr/>
              <a:t>8</a:t>
            </a:fld>
            <a:endParaRPr lang="es-ES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7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4EC89A44-768C-4C95-9750-25E717D69345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523234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5E04FB10-BA35-407C-BCB0-20FF04E8F0A2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886480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28AC2EAE-C66D-4F73-A28B-540F108D9C9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306724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B7B336-AA72-444C-A8DD-69CDA76ECC0A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D32A89-22B6-475C-A4FD-1262D7C50C6C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418945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5A3992-1E03-4E77-B921-19D81BB48598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522DBC-A88F-4E93-B915-84CD74CAE069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049043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EE384C-8A1C-4EE6-A65C-D6B908E501A1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DF83E6-3BB5-4804-A486-14C4A310CDF0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087660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EA3288-C54F-473B-8F31-CCA53D4E8127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C301B9-2C36-44B4-9F92-684F3DDBA0EA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1392135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9F3C02-BBA9-4E8C-868F-5B57B8062031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BE7A43-BDB1-45A7-8828-4BF4DCCA150A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3197592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3357C6-F4A5-4BD8-8AC7-2489B8EDC755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66F38B-E631-4803-81EA-57866A13EC10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7766342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A7107A-13F9-4CD6-BBB0-91621A3E6A47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48D44-E9BA-4BE7-94CC-3073B1010F0D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9057601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D9C276-ECAB-415F-B90A-348B31F44064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649BC0-B07A-42D5-A491-4099AF4A4E47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676256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10B3B2F7-66D4-4693-8056-E8366009593D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91052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36750-4404-4BBB-AF34-3B2C5074DB7D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0B40FB-A294-46FB-8280-78E73B32616B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6076626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308A65-9EFA-4E6C-AAE7-C6EE814104DE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30547B-E84F-4EC4-9C5E-F07104D4BE9A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93693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61BE68-4313-42EC-9EF5-1905BED97344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234E67-0B07-4634-A259-3E0BB2647868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958105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2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D8B891BE-2157-4714-B8E0-BA4A3B00D48A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960819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41F2360A-68EA-4537-A5FB-1C37901ABFE5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563174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8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9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EDFE0EDD-4D78-4F81-96D2-0160D6CE82B6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376087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5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240CBDAA-089B-458B-8080-D660496E2430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840536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1C458309-2722-4394-B437-AFB1BF98B5F9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46231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2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1" y="1435102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AF944029-6F38-4EE6-9905-AE12C4F2841A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626315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r>
              <a:rPr lang="es-ES"/>
              <a:t>M.E.Guardo.</a:t>
            </a:r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kumimoji="0">
                <a:latin typeface="Arial" charset="0"/>
              </a:defRPr>
            </a:lvl1pPr>
          </a:lstStyle>
          <a:p>
            <a:pPr>
              <a:defRPr/>
            </a:pPr>
            <a:fld id="{203A7B59-BCC4-4222-85A4-009FF5FDDC29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263248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2">
                <a:lumMod val="37000"/>
                <a:alpha val="4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1 Marcador de título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título del patrón</a:t>
            </a:r>
          </a:p>
        </p:txBody>
      </p:sp>
      <p:sp>
        <p:nvSpPr>
          <p:cNvPr id="2051" name="2 Marcador de texto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kumimoji="1" sz="1200">
                <a:solidFill>
                  <a:prstClr val="black">
                    <a:tint val="75000"/>
                  </a:prstClr>
                </a:solidFill>
                <a:latin typeface="Times New Roman" pitchFamily="18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kumimoji="1" sz="1200">
                <a:solidFill>
                  <a:prstClr val="black">
                    <a:tint val="75000"/>
                  </a:prstClr>
                </a:solidFill>
                <a:latin typeface="Times New Roman" pitchFamily="18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s-ES"/>
              <a:t>M.E.Guardo.</a:t>
            </a: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kumimoji="1" sz="1200">
                <a:solidFill>
                  <a:prstClr val="black">
                    <a:tint val="75000"/>
                  </a:prstClr>
                </a:solidFill>
                <a:latin typeface="Times New Roman" pitchFamily="18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5FECEDDA-0DEB-427A-A304-0DDEEC57B937}" type="slidenum">
              <a:rPr lang="es-ES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34242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1 Marcador de título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título del patrón</a:t>
            </a:r>
          </a:p>
        </p:txBody>
      </p:sp>
      <p:sp>
        <p:nvSpPr>
          <p:cNvPr id="1027" name="2 Marcador de texto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76F861A-86F8-4069-B630-8550B7F16FF4}" type="datetimeFigureOut">
              <a:rPr lang="es-E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08/03/2017</a:t>
            </a:fld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s-E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A7951BE0-2909-45A4-B524-909F4ECD05BA}" type="slidenum">
              <a:rPr lang="es-ES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174420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1 Marcador de pie de página"/>
          <p:cNvSpPr>
            <a:spLocks noGrp="1"/>
          </p:cNvSpPr>
          <p:nvPr>
            <p:ph type="ftr" sz="quarter" idx="1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s-ES" smtClean="0">
                <a:solidFill>
                  <a:srgbClr val="898989"/>
                </a:solidFill>
              </a:rPr>
              <a:t>M.E.Guardo.</a:t>
            </a:r>
          </a:p>
        </p:txBody>
      </p:sp>
      <p:sp>
        <p:nvSpPr>
          <p:cNvPr id="14339" name="2 Marcador de número de diapositiva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70950EF9-20D9-4963-A19B-1D3C2998C508}" type="slidenum">
              <a:rPr lang="es-ES" smtClean="0">
                <a:solidFill>
                  <a:srgbClr val="898989"/>
                </a:solidFill>
              </a:rPr>
              <a:pPr eaLnBrk="1" hangingPunct="1"/>
              <a:t>1</a:t>
            </a:fld>
            <a:endParaRPr lang="es-ES" smtClean="0">
              <a:solidFill>
                <a:srgbClr val="898989"/>
              </a:solidFill>
            </a:endParaRPr>
          </a:p>
        </p:txBody>
      </p:sp>
      <p:sp>
        <p:nvSpPr>
          <p:cNvPr id="4" name="3 Rectángulo"/>
          <p:cNvSpPr/>
          <p:nvPr/>
        </p:nvSpPr>
        <p:spPr>
          <a:xfrm>
            <a:off x="250825" y="476250"/>
            <a:ext cx="8642350" cy="5863144"/>
          </a:xfrm>
          <a:prstGeom prst="rect">
            <a:avLst/>
          </a:prstGeom>
        </p:spPr>
        <p:txBody>
          <a:bodyPr>
            <a:spAutoFit/>
          </a:bodyPr>
          <a:lstStyle/>
          <a:p>
            <a:pPr marL="188913" indent="-188913" fontAlgn="base">
              <a:spcBef>
                <a:spcPct val="0"/>
              </a:spcBef>
              <a:spcAft>
                <a:spcPct val="0"/>
              </a:spcAft>
            </a:pPr>
            <a:endParaRPr lang="es-ES" b="1" dirty="0">
              <a:solidFill>
                <a:srgbClr val="000000"/>
              </a:solidFill>
              <a:latin typeface="Arial" charset="0"/>
              <a:ea typeface="MS Mincho" pitchFamily="49" charset="-128"/>
              <a:cs typeface="Times New Roman" pitchFamily="18" charset="0"/>
            </a:endParaRPr>
          </a:p>
          <a:p>
            <a:pPr marL="188913" indent="-188913" fontAlgn="base">
              <a:spcBef>
                <a:spcPct val="0"/>
              </a:spcBef>
              <a:spcAft>
                <a:spcPct val="0"/>
              </a:spcAft>
            </a:pPr>
            <a:r>
              <a:rPr lang="es-ES" b="1" dirty="0">
                <a:solidFill>
                  <a:srgbClr val="000000"/>
                </a:solidFill>
                <a:latin typeface="Arial" charset="0"/>
                <a:ea typeface="MS Mincho" pitchFamily="49" charset="-128"/>
                <a:cs typeface="Times New Roman" pitchFamily="18" charset="0"/>
              </a:rPr>
              <a:t>Actividad No. 15-16</a:t>
            </a:r>
          </a:p>
          <a:p>
            <a:pPr marL="188913" indent="-188913" fontAlgn="base">
              <a:spcBef>
                <a:spcPct val="0"/>
              </a:spcBef>
              <a:spcAft>
                <a:spcPct val="0"/>
              </a:spcAft>
            </a:pPr>
            <a:endParaRPr lang="es-ES" b="1" dirty="0">
              <a:solidFill>
                <a:srgbClr val="000000"/>
              </a:solidFill>
              <a:latin typeface="Arial" charset="0"/>
              <a:ea typeface="MS Mincho" pitchFamily="49" charset="-128"/>
              <a:cs typeface="Times New Roman" pitchFamily="18" charset="0"/>
            </a:endParaRPr>
          </a:p>
          <a:p>
            <a:pPr marL="188913" indent="-188913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lang="es-ES" b="1" dirty="0">
                <a:solidFill>
                  <a:prstClr val="black"/>
                </a:solidFill>
                <a:latin typeface="Arial" charset="0"/>
                <a:ea typeface="MS Mincho" pitchFamily="49" charset="-128"/>
                <a:cs typeface="Times New Roman" pitchFamily="18" charset="0"/>
              </a:rPr>
              <a:t>Tema:</a:t>
            </a:r>
            <a:r>
              <a:rPr lang="es-ES" dirty="0">
                <a:solidFill>
                  <a:prstClr val="black"/>
                </a:solidFill>
                <a:latin typeface="Arial" charset="0"/>
                <a:ea typeface="MS Mincho" pitchFamily="49" charset="-128"/>
                <a:cs typeface="Times New Roman" pitchFamily="18" charset="0"/>
              </a:rPr>
              <a:t> 2 Componentes del diseño teórico de la investigación científica.</a:t>
            </a:r>
            <a:endParaRPr lang="es-ES" dirty="0">
              <a:solidFill>
                <a:prstClr val="black"/>
              </a:solidFill>
              <a:latin typeface="Times New Roman" pitchFamily="18" charset="0"/>
              <a:ea typeface="MS Mincho" pitchFamily="49" charset="-128"/>
              <a:cs typeface="Times New Roman" pitchFamily="18" charset="0"/>
            </a:endParaRPr>
          </a:p>
          <a:p>
            <a:pPr marL="188913" indent="-188913" fontAlgn="base">
              <a:spcBef>
                <a:spcPct val="0"/>
              </a:spcBef>
              <a:spcAft>
                <a:spcPct val="0"/>
              </a:spcAft>
            </a:pPr>
            <a:r>
              <a:rPr lang="es-ES" dirty="0">
                <a:solidFill>
                  <a:prstClr val="black"/>
                </a:solidFill>
                <a:latin typeface="Times New Roman" pitchFamily="18" charset="0"/>
                <a:ea typeface="MS Mincho" pitchFamily="49" charset="-128"/>
                <a:cs typeface="Times New Roman" pitchFamily="18" charset="0"/>
              </a:rPr>
              <a:t>               (Continuación)</a:t>
            </a:r>
          </a:p>
          <a:p>
            <a:pPr marL="188913" indent="-188913" fontAlgn="base">
              <a:spcBef>
                <a:spcPct val="0"/>
              </a:spcBef>
              <a:spcAft>
                <a:spcPct val="0"/>
              </a:spcAft>
              <a:buFont typeface="Calibri" pitchFamily="34" charset="0"/>
              <a:buAutoNum type="arabicPeriod"/>
            </a:pPr>
            <a:endParaRPr lang="es-ES" b="1" dirty="0">
              <a:solidFill>
                <a:prstClr val="black"/>
              </a:solidFill>
              <a:latin typeface="Arial" charset="0"/>
              <a:ea typeface="MS Mincho" pitchFamily="49" charset="-128"/>
              <a:cs typeface="Times New Roman" pitchFamily="18" charset="0"/>
            </a:endParaRPr>
          </a:p>
          <a:p>
            <a:pPr marL="188913" indent="-188913" fontAlgn="base">
              <a:spcBef>
                <a:spcPct val="0"/>
              </a:spcBef>
              <a:spcAft>
                <a:spcPct val="0"/>
              </a:spcAft>
              <a:buFont typeface="Calibri" pitchFamily="34" charset="0"/>
              <a:buAutoNum type="arabicPeriod"/>
            </a:pPr>
            <a:r>
              <a:rPr lang="es-ES" b="1" dirty="0">
                <a:solidFill>
                  <a:prstClr val="black"/>
                </a:solidFill>
                <a:latin typeface="Arial" charset="0"/>
                <a:ea typeface="MS Mincho" pitchFamily="49" charset="-128"/>
                <a:cs typeface="Times New Roman" pitchFamily="18" charset="0"/>
              </a:rPr>
              <a:t>Objeto de estudio</a:t>
            </a:r>
          </a:p>
          <a:p>
            <a:pPr marL="188913" indent="-188913" fontAlgn="base">
              <a:spcBef>
                <a:spcPct val="0"/>
              </a:spcBef>
              <a:spcAft>
                <a:spcPct val="0"/>
              </a:spcAft>
              <a:buFont typeface="Calibri" pitchFamily="34" charset="0"/>
              <a:buAutoNum type="arabicPeriod"/>
            </a:pPr>
            <a:r>
              <a:rPr lang="es-ES" b="1" dirty="0">
                <a:solidFill>
                  <a:prstClr val="black"/>
                </a:solidFill>
                <a:latin typeface="Arial" charset="0"/>
                <a:ea typeface="MS Mincho" pitchFamily="49" charset="-128"/>
                <a:cs typeface="Times New Roman" pitchFamily="18" charset="0"/>
              </a:rPr>
              <a:t>Objetivos</a:t>
            </a:r>
          </a:p>
          <a:p>
            <a:pPr marL="188913" indent="-188913" fontAlgn="base">
              <a:spcBef>
                <a:spcPct val="0"/>
              </a:spcBef>
              <a:spcAft>
                <a:spcPct val="0"/>
              </a:spcAft>
              <a:buFont typeface="Calibri" pitchFamily="34" charset="0"/>
              <a:buAutoNum type="arabicPeriod"/>
            </a:pPr>
            <a:r>
              <a:rPr lang="es-ES" b="1" dirty="0">
                <a:solidFill>
                  <a:prstClr val="black"/>
                </a:solidFill>
                <a:latin typeface="Arial" charset="0"/>
                <a:ea typeface="MS Mincho" pitchFamily="49" charset="-128"/>
                <a:cs typeface="Times New Roman" pitchFamily="18" charset="0"/>
              </a:rPr>
              <a:t>Campo de acción 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s-ES" b="1" dirty="0">
              <a:solidFill>
                <a:prstClr val="black"/>
              </a:solidFill>
              <a:latin typeface="Arial" charset="0"/>
              <a:ea typeface="MS Mincho" pitchFamily="49" charset="-128"/>
              <a:cs typeface="Times New Roman" pitchFamily="18" charset="0"/>
            </a:endParaRP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542925" algn="l"/>
              </a:tabLst>
            </a:pPr>
            <a:r>
              <a:rPr lang="es-ES" sz="2400" b="1" dirty="0">
                <a:solidFill>
                  <a:prstClr val="black"/>
                </a:solidFill>
                <a:latin typeface="Arial" charset="0"/>
                <a:ea typeface="MS Mincho" pitchFamily="49" charset="-128"/>
                <a:cs typeface="Times New Roman" pitchFamily="18" charset="0"/>
              </a:rPr>
              <a:t>Objetivos: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s-ES" dirty="0">
              <a:solidFill>
                <a:prstClr val="black"/>
              </a:solidFill>
              <a:latin typeface="Times New Roman" pitchFamily="18" charset="0"/>
              <a:ea typeface="MS Mincho" pitchFamily="49" charset="-128"/>
              <a:cs typeface="Times New Roman" pitchFamily="18" charset="0"/>
            </a:endParaRPr>
          </a:p>
          <a:p>
            <a:pPr algn="just" fontAlgn="base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</a:pPr>
            <a:r>
              <a:rPr lang="es-ES" sz="2400" b="1" dirty="0">
                <a:solidFill>
                  <a:prstClr val="black"/>
                </a:solidFill>
                <a:latin typeface="Arial" charset="0"/>
              </a:rPr>
              <a:t>Identificar  el objeto de </a:t>
            </a:r>
            <a:r>
              <a:rPr lang="es-ES" sz="2400" b="1" dirty="0" smtClean="0">
                <a:solidFill>
                  <a:prstClr val="black"/>
                </a:solidFill>
                <a:latin typeface="Arial" charset="0"/>
              </a:rPr>
              <a:t>estudio, objetivo general </a:t>
            </a:r>
            <a:r>
              <a:rPr lang="es-ES" sz="2400" b="1" dirty="0">
                <a:solidFill>
                  <a:prstClr val="black"/>
                </a:solidFill>
                <a:latin typeface="Arial" charset="0"/>
              </a:rPr>
              <a:t>y el campo de acción como componente del diseño teórico de la investigación.</a:t>
            </a:r>
          </a:p>
          <a:p>
            <a:pPr algn="just" fontAlgn="base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</a:pPr>
            <a:endParaRPr lang="es-ES" sz="2400" b="1" dirty="0">
              <a:solidFill>
                <a:prstClr val="black"/>
              </a:solidFill>
              <a:latin typeface="Arial" charset="0"/>
            </a:endParaRPr>
          </a:p>
          <a:p>
            <a:pPr algn="just" fontAlgn="base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</a:pPr>
            <a:r>
              <a:rPr lang="es-ES" sz="2400" b="1" dirty="0">
                <a:solidFill>
                  <a:prstClr val="black"/>
                </a:solidFill>
                <a:latin typeface="Arial" charset="0"/>
              </a:rPr>
              <a:t> Explicar la diferencia e interrelación  entre el objeto de estudio y campo de acción. </a:t>
            </a:r>
          </a:p>
        </p:txBody>
      </p:sp>
    </p:spTree>
    <p:extLst>
      <p:ext uri="{BB962C8B-B14F-4D97-AF65-F5344CB8AC3E}">
        <p14:creationId xmlns:p14="http://schemas.microsoft.com/office/powerpoint/2010/main" val="32278054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1 Rectángulo"/>
          <p:cNvSpPr>
            <a:spLocks noChangeArrowheads="1"/>
          </p:cNvSpPr>
          <p:nvPr/>
        </p:nvSpPr>
        <p:spPr bwMode="auto">
          <a:xfrm>
            <a:off x="827088" y="3933825"/>
            <a:ext cx="7561262" cy="1754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just" fontAlgn="base">
              <a:spcBef>
                <a:spcPct val="0"/>
              </a:spcBef>
              <a:spcAft>
                <a:spcPct val="0"/>
              </a:spcAft>
            </a:pPr>
            <a:r>
              <a:rPr lang="es-ES" sz="3600" b="1">
                <a:solidFill>
                  <a:prstClr val="black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Acciones para la formación de árbitros y jueces en el deporte de Karate-do.</a:t>
            </a:r>
            <a:r>
              <a:rPr lang="es-ES" sz="3600" b="1">
                <a:solidFill>
                  <a:prstClr val="white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.</a:t>
            </a:r>
          </a:p>
        </p:txBody>
      </p:sp>
      <p:sp>
        <p:nvSpPr>
          <p:cNvPr id="11267" name="2 Rectángulo"/>
          <p:cNvSpPr>
            <a:spLocks noChangeArrowheads="1"/>
          </p:cNvSpPr>
          <p:nvPr/>
        </p:nvSpPr>
        <p:spPr bwMode="auto">
          <a:xfrm>
            <a:off x="611188" y="903288"/>
            <a:ext cx="7705725" cy="1200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457200" indent="-457200" algn="just" fontAlgn="base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</a:pPr>
            <a:r>
              <a:rPr lang="es-ES" sz="2400" b="1">
                <a:solidFill>
                  <a:prstClr val="black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Elaborar un sistema de acciones para la formación de árbitros y jueces en el deporte de Karate-do</a:t>
            </a:r>
            <a:r>
              <a:rPr lang="es-ES" b="1">
                <a:solidFill>
                  <a:prstClr val="black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.</a:t>
            </a:r>
            <a:r>
              <a:rPr lang="es-ES" b="1">
                <a:solidFill>
                  <a:prstClr val="white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.</a:t>
            </a:r>
          </a:p>
        </p:txBody>
      </p:sp>
      <p:sp>
        <p:nvSpPr>
          <p:cNvPr id="11268" name="3 CuadroTexto"/>
          <p:cNvSpPr txBox="1">
            <a:spLocks noChangeArrowheads="1"/>
          </p:cNvSpPr>
          <p:nvPr/>
        </p:nvSpPr>
        <p:spPr bwMode="auto">
          <a:xfrm>
            <a:off x="3059113" y="395288"/>
            <a:ext cx="2736850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n-US" sz="2400">
                <a:solidFill>
                  <a:prstClr val="black"/>
                </a:solidFill>
              </a:rPr>
              <a:t>Objetivo general </a:t>
            </a:r>
          </a:p>
        </p:txBody>
      </p:sp>
      <p:sp>
        <p:nvSpPr>
          <p:cNvPr id="5" name="4 CuadroTexto"/>
          <p:cNvSpPr txBox="1"/>
          <p:nvPr/>
        </p:nvSpPr>
        <p:spPr>
          <a:xfrm>
            <a:off x="3203575" y="2967038"/>
            <a:ext cx="3217863" cy="461962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2400" b="1" dirty="0">
                <a:solidFill>
                  <a:prstClr val="black"/>
                </a:solidFill>
                <a:latin typeface="Arial" charset="0"/>
              </a:rPr>
              <a:t>CAMPO DE ACCIÓN </a:t>
            </a:r>
          </a:p>
        </p:txBody>
      </p:sp>
    </p:spTree>
    <p:extLst>
      <p:ext uri="{BB962C8B-B14F-4D97-AF65-F5344CB8AC3E}">
        <p14:creationId xmlns:p14="http://schemas.microsoft.com/office/powerpoint/2010/main" val="272626276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20 Flecha a la derecha con muesca"/>
          <p:cNvSpPr/>
          <p:nvPr/>
        </p:nvSpPr>
        <p:spPr>
          <a:xfrm rot="18693265">
            <a:off x="5426075" y="4187825"/>
            <a:ext cx="481013" cy="531813"/>
          </a:xfrm>
          <a:prstGeom prst="notched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s-ES">
              <a:solidFill>
                <a:prstClr val="white"/>
              </a:solidFill>
            </a:endParaRPr>
          </a:p>
        </p:txBody>
      </p:sp>
      <p:sp>
        <p:nvSpPr>
          <p:cNvPr id="8194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dirty="0" smtClean="0">
                <a:solidFill>
                  <a:prstClr val="black">
                    <a:tint val="75000"/>
                  </a:prstClr>
                </a:solidFill>
              </a:rPr>
              <a:t>M.GUARDO</a:t>
            </a:r>
          </a:p>
        </p:txBody>
      </p:sp>
      <p:sp>
        <p:nvSpPr>
          <p:cNvPr id="12292" name="3 Marcador de número de diapositiva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fld id="{AD875122-ADD5-45C3-AC79-C159599430EB}" type="slidenum">
              <a:rPr lang="es-ES" smtClean="0">
                <a:solidFill>
                  <a:srgbClr val="898989"/>
                </a:solidFill>
                <a:latin typeface="Calibri" pitchFamily="34" charset="0"/>
              </a:rPr>
              <a:pPr/>
              <a:t>11</a:t>
            </a:fld>
            <a:endParaRPr lang="es-ES" smtClean="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2293" name="Rectangle 86"/>
          <p:cNvSpPr>
            <a:spLocks noChangeArrowheads="1"/>
          </p:cNvSpPr>
          <p:nvPr/>
        </p:nvSpPr>
        <p:spPr bwMode="auto">
          <a:xfrm>
            <a:off x="1331913" y="1484313"/>
            <a:ext cx="7240587" cy="4608512"/>
          </a:xfrm>
          <a:prstGeom prst="rect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94" name="Rectangle 56"/>
          <p:cNvSpPr>
            <a:spLocks noChangeArrowheads="1"/>
          </p:cNvSpPr>
          <p:nvPr/>
        </p:nvSpPr>
        <p:spPr bwMode="auto">
          <a:xfrm>
            <a:off x="179388" y="188913"/>
            <a:ext cx="8750300" cy="6553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7172" name="Oval 4"/>
          <p:cNvSpPr>
            <a:spLocks noChangeArrowheads="1"/>
          </p:cNvSpPr>
          <p:nvPr/>
        </p:nvSpPr>
        <p:spPr bwMode="auto">
          <a:xfrm>
            <a:off x="1714500" y="2090738"/>
            <a:ext cx="6673850" cy="2868612"/>
          </a:xfrm>
          <a:prstGeom prst="ellipse">
            <a:avLst/>
          </a:prstGeom>
          <a:noFill/>
          <a:ln w="7620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 sz="36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7177" name="Text Box 9"/>
          <p:cNvSpPr txBox="1">
            <a:spLocks noChangeArrowheads="1"/>
          </p:cNvSpPr>
          <p:nvPr/>
        </p:nvSpPr>
        <p:spPr bwMode="auto">
          <a:xfrm>
            <a:off x="2700338" y="1412875"/>
            <a:ext cx="452755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s-MX" sz="4000" b="1" u="sng" dirty="0">
                <a:solidFill>
                  <a:prstClr val="black"/>
                </a:solidFill>
                <a:latin typeface="Arial" charset="0"/>
              </a:rPr>
              <a:t>Objeto de </a:t>
            </a:r>
            <a:r>
              <a:rPr lang="es-MX" sz="4000" b="1" u="sng" dirty="0">
                <a:solidFill>
                  <a:prstClr val="black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estudio</a:t>
            </a:r>
            <a:endParaRPr lang="es-ES" sz="6000" b="1" u="sng" dirty="0">
              <a:solidFill>
                <a:prstClr val="black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endParaRPr>
          </a:p>
        </p:txBody>
      </p:sp>
      <p:sp>
        <p:nvSpPr>
          <p:cNvPr id="12297" name="Line 10"/>
          <p:cNvSpPr>
            <a:spLocks noChangeShapeType="1"/>
          </p:cNvSpPr>
          <p:nvPr/>
        </p:nvSpPr>
        <p:spPr bwMode="auto">
          <a:xfrm>
            <a:off x="4964113" y="3143250"/>
            <a:ext cx="3136900" cy="954088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98" name="Line 11"/>
          <p:cNvSpPr>
            <a:spLocks noChangeShapeType="1"/>
          </p:cNvSpPr>
          <p:nvPr/>
        </p:nvSpPr>
        <p:spPr bwMode="auto">
          <a:xfrm flipV="1">
            <a:off x="2843213" y="3143250"/>
            <a:ext cx="2014537" cy="1438275"/>
          </a:xfrm>
          <a:prstGeom prst="line">
            <a:avLst/>
          </a:prstGeom>
          <a:noFill/>
          <a:ln w="5715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299" name="Text Box 28"/>
          <p:cNvSpPr txBox="1">
            <a:spLocks noChangeArrowheads="1"/>
          </p:cNvSpPr>
          <p:nvPr/>
        </p:nvSpPr>
        <p:spPr bwMode="auto">
          <a:xfrm>
            <a:off x="3975100" y="1431925"/>
            <a:ext cx="18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12300" name="Text Box 75"/>
          <p:cNvSpPr txBox="1">
            <a:spLocks noChangeArrowheads="1"/>
          </p:cNvSpPr>
          <p:nvPr/>
        </p:nvSpPr>
        <p:spPr bwMode="auto">
          <a:xfrm>
            <a:off x="7164388" y="6237288"/>
            <a:ext cx="12636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>
                <a:solidFill>
                  <a:prstClr val="black"/>
                </a:solidFill>
              </a:rPr>
              <a:t>M Guardo </a:t>
            </a:r>
            <a:endParaRPr lang="es-ES">
              <a:solidFill>
                <a:prstClr val="black"/>
              </a:solidFill>
            </a:endParaRPr>
          </a:p>
        </p:txBody>
      </p:sp>
      <p:sp>
        <p:nvSpPr>
          <p:cNvPr id="12301" name="Text Box 76"/>
          <p:cNvSpPr txBox="1">
            <a:spLocks noChangeArrowheads="1"/>
          </p:cNvSpPr>
          <p:nvPr/>
        </p:nvSpPr>
        <p:spPr bwMode="auto">
          <a:xfrm>
            <a:off x="323850" y="333375"/>
            <a:ext cx="8496300" cy="1077913"/>
          </a:xfrm>
          <a:prstGeom prst="rect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  <a:ea typeface="Calibri" pitchFamily="34" charset="0"/>
                <a:cs typeface="Times New Roman" pitchFamily="18" charset="0"/>
              </a:rPr>
              <a:t>Proceso de desarrollo de las capacidades motoras en la Educación Física.</a:t>
            </a:r>
            <a:endParaRPr lang="es-ES" sz="4000" b="1">
              <a:solidFill>
                <a:prstClr val="black"/>
              </a:solidFill>
              <a:ea typeface="Times New Roman" pitchFamily="18" charset="0"/>
              <a:cs typeface="Arial" charset="0"/>
            </a:endParaRPr>
          </a:p>
        </p:txBody>
      </p:sp>
      <p:sp>
        <p:nvSpPr>
          <p:cNvPr id="12302" name="Line 77"/>
          <p:cNvSpPr>
            <a:spLocks noChangeShapeType="1"/>
          </p:cNvSpPr>
          <p:nvPr/>
        </p:nvSpPr>
        <p:spPr bwMode="auto">
          <a:xfrm flipH="1" flipV="1">
            <a:off x="2913063" y="2336800"/>
            <a:ext cx="2035175" cy="714375"/>
          </a:xfrm>
          <a:prstGeom prst="line">
            <a:avLst/>
          </a:prstGeom>
          <a:noFill/>
          <a:ln w="7620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2303" name="Line 78"/>
          <p:cNvSpPr>
            <a:spLocks noChangeShapeType="1"/>
          </p:cNvSpPr>
          <p:nvPr/>
        </p:nvSpPr>
        <p:spPr bwMode="auto">
          <a:xfrm flipV="1">
            <a:off x="4857750" y="2286000"/>
            <a:ext cx="2071688" cy="85725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5136" name="22 CuadroTexto"/>
          <p:cNvSpPr txBox="1">
            <a:spLocks noChangeArrowheads="1"/>
          </p:cNvSpPr>
          <p:nvPr/>
        </p:nvSpPr>
        <p:spPr bwMode="auto">
          <a:xfrm>
            <a:off x="4244975" y="3789363"/>
            <a:ext cx="2444750" cy="584200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noFill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ES" sz="3200" b="1" dirty="0" smtClean="0">
                <a:solidFill>
                  <a:prstClr val="black"/>
                </a:solidFill>
              </a:rPr>
              <a:t> Evaluación </a:t>
            </a:r>
          </a:p>
        </p:txBody>
      </p:sp>
      <p:sp>
        <p:nvSpPr>
          <p:cNvPr id="12305" name="23 CuadroTexto"/>
          <p:cNvSpPr txBox="1">
            <a:spLocks noChangeArrowheads="1"/>
          </p:cNvSpPr>
          <p:nvPr/>
        </p:nvSpPr>
        <p:spPr bwMode="auto">
          <a:xfrm>
            <a:off x="5956300" y="2881313"/>
            <a:ext cx="1708150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</a:rPr>
              <a:t>Medios </a:t>
            </a:r>
          </a:p>
        </p:txBody>
      </p:sp>
      <p:sp>
        <p:nvSpPr>
          <p:cNvPr id="12306" name="20 CuadroTexto"/>
          <p:cNvSpPr txBox="1">
            <a:spLocks noChangeArrowheads="1"/>
          </p:cNvSpPr>
          <p:nvPr/>
        </p:nvSpPr>
        <p:spPr bwMode="auto">
          <a:xfrm>
            <a:off x="1776413" y="2987675"/>
            <a:ext cx="2808287" cy="8016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  <a:ea typeface="Calibri" pitchFamily="34" charset="0"/>
                <a:cs typeface="Times New Roman" pitchFamily="18" charset="0"/>
              </a:rPr>
              <a:t>Planificación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1400" b="1">
                <a:solidFill>
                  <a:prstClr val="black"/>
                </a:solidFill>
                <a:ea typeface="Calibri" pitchFamily="34" charset="0"/>
                <a:cs typeface="Times New Roman" pitchFamily="18" charset="0"/>
              </a:rPr>
              <a:t> </a:t>
            </a:r>
            <a:endParaRPr lang="es-ES" sz="1400">
              <a:solidFill>
                <a:prstClr val="black"/>
              </a:solidFill>
              <a:ea typeface="Calibri" pitchFamily="34" charset="0"/>
              <a:cs typeface="Times New Roman" pitchFamily="18" charset="0"/>
            </a:endParaRPr>
          </a:p>
        </p:txBody>
      </p:sp>
      <p:sp>
        <p:nvSpPr>
          <p:cNvPr id="12307" name="21 CuadroTexto"/>
          <p:cNvSpPr txBox="1">
            <a:spLocks noChangeArrowheads="1"/>
          </p:cNvSpPr>
          <p:nvPr/>
        </p:nvSpPr>
        <p:spPr bwMode="auto">
          <a:xfrm>
            <a:off x="3835400" y="2151063"/>
            <a:ext cx="2120900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</a:rPr>
              <a:t>Ejercicios</a:t>
            </a:r>
            <a:endParaRPr lang="es-ES" sz="3200">
              <a:solidFill>
                <a:prstClr val="black"/>
              </a:solidFill>
            </a:endParaRPr>
          </a:p>
        </p:txBody>
      </p:sp>
      <p:sp>
        <p:nvSpPr>
          <p:cNvPr id="12308" name="1 Rectángulo"/>
          <p:cNvSpPr>
            <a:spLocks noChangeArrowheads="1"/>
          </p:cNvSpPr>
          <p:nvPr/>
        </p:nvSpPr>
        <p:spPr bwMode="auto">
          <a:xfrm>
            <a:off x="466725" y="1798638"/>
            <a:ext cx="433388" cy="3540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n-US" sz="3200" b="1">
                <a:solidFill>
                  <a:prstClr val="black"/>
                </a:solidFill>
                <a:latin typeface="Arial" charset="0"/>
              </a:rPr>
              <a:t>EJEMPLO</a:t>
            </a:r>
          </a:p>
        </p:txBody>
      </p:sp>
      <p:sp>
        <p:nvSpPr>
          <p:cNvPr id="20" name="19 Rectángulo"/>
          <p:cNvSpPr/>
          <p:nvPr/>
        </p:nvSpPr>
        <p:spPr>
          <a:xfrm rot="19508770">
            <a:off x="3384550" y="5067300"/>
            <a:ext cx="2409825" cy="369888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noFill/>
          </a:ln>
        </p:spPr>
        <p:txBody>
          <a:bodyPr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s-MX" b="1" dirty="0">
                <a:solidFill>
                  <a:prstClr val="black"/>
                </a:solidFill>
                <a:latin typeface="Arial" charset="0"/>
              </a:rPr>
              <a:t>CAMPO DE ACCIÓN </a:t>
            </a:r>
            <a:endParaRPr lang="es-ES" b="1" dirty="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3" name="2 Elipse"/>
          <p:cNvSpPr/>
          <p:nvPr/>
        </p:nvSpPr>
        <p:spPr>
          <a:xfrm>
            <a:off x="4783138" y="2979738"/>
            <a:ext cx="361950" cy="1857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44895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 animBg="1"/>
      <p:bldP spid="7177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1 Rectángulo"/>
          <p:cNvSpPr>
            <a:spLocks noChangeArrowheads="1"/>
          </p:cNvSpPr>
          <p:nvPr/>
        </p:nvSpPr>
        <p:spPr bwMode="auto">
          <a:xfrm>
            <a:off x="900113" y="1268413"/>
            <a:ext cx="6553200" cy="1200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85750" indent="-285750" algn="just" fontAlgn="base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</a:pPr>
            <a:r>
              <a:rPr lang="es-ES" sz="2400" b="1">
                <a:solidFill>
                  <a:prstClr val="black"/>
                </a:solidFill>
                <a:latin typeface="Arial" charset="0"/>
              </a:rPr>
              <a:t>Elaborar una metodología para la evaluación de las capacidades motoras en la clase de Educación Física. </a:t>
            </a:r>
          </a:p>
        </p:txBody>
      </p:sp>
      <p:sp>
        <p:nvSpPr>
          <p:cNvPr id="13315" name="2 Rectángulo"/>
          <p:cNvSpPr>
            <a:spLocks noChangeArrowheads="1"/>
          </p:cNvSpPr>
          <p:nvPr/>
        </p:nvSpPr>
        <p:spPr bwMode="auto">
          <a:xfrm>
            <a:off x="3132138" y="404813"/>
            <a:ext cx="2513012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n-US" sz="2400">
                <a:solidFill>
                  <a:prstClr val="black"/>
                </a:solidFill>
                <a:latin typeface="Arial" charset="0"/>
              </a:rPr>
              <a:t>Objetivo general </a:t>
            </a:r>
          </a:p>
        </p:txBody>
      </p:sp>
      <p:sp>
        <p:nvSpPr>
          <p:cNvPr id="4" name="3 CuadroTexto"/>
          <p:cNvSpPr txBox="1"/>
          <p:nvPr/>
        </p:nvSpPr>
        <p:spPr>
          <a:xfrm>
            <a:off x="3203575" y="3284538"/>
            <a:ext cx="3217863" cy="461962"/>
          </a:xfrm>
          <a:prstGeom prst="rect">
            <a:avLst/>
          </a:prstGeom>
          <a:solidFill>
            <a:schemeClr val="bg2">
              <a:lumMod val="90000"/>
            </a:schemeClr>
          </a:solidFill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2400" b="1" dirty="0">
                <a:solidFill>
                  <a:prstClr val="black"/>
                </a:solidFill>
                <a:latin typeface="Arial" charset="0"/>
              </a:rPr>
              <a:t>CAMPO DE ACCIÓN </a:t>
            </a:r>
          </a:p>
        </p:txBody>
      </p:sp>
      <p:sp>
        <p:nvSpPr>
          <p:cNvPr id="13317" name="4 Rectángulo"/>
          <p:cNvSpPr>
            <a:spLocks noChangeArrowheads="1"/>
          </p:cNvSpPr>
          <p:nvPr/>
        </p:nvSpPr>
        <p:spPr bwMode="auto">
          <a:xfrm>
            <a:off x="600075" y="4365625"/>
            <a:ext cx="7777163" cy="95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85750" indent="-285750" algn="just" fontAlgn="base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</a:pPr>
            <a:r>
              <a:rPr lang="es-ES" sz="2800" b="1">
                <a:solidFill>
                  <a:prstClr val="black"/>
                </a:solidFill>
                <a:latin typeface="Arial" charset="0"/>
              </a:rPr>
              <a:t>La evaluación de las capacidades motoras en la Educación Física. </a:t>
            </a:r>
          </a:p>
        </p:txBody>
      </p:sp>
    </p:spTree>
    <p:extLst>
      <p:ext uri="{BB962C8B-B14F-4D97-AF65-F5344CB8AC3E}">
        <p14:creationId xmlns:p14="http://schemas.microsoft.com/office/powerpoint/2010/main" val="26998931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dirty="0">
                <a:solidFill>
                  <a:prstClr val="black">
                    <a:tint val="75000"/>
                  </a:prstClr>
                </a:solidFill>
              </a:rPr>
              <a:t>M.GUARDO</a:t>
            </a:r>
          </a:p>
        </p:txBody>
      </p:sp>
      <p:sp>
        <p:nvSpPr>
          <p:cNvPr id="3075" name="5 Marcador de número de diapositiva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fld id="{A683E8C2-958E-4514-9211-CCB2D5798845}" type="slidenum">
              <a:rPr lang="es-ES" smtClean="0">
                <a:solidFill>
                  <a:srgbClr val="898989"/>
                </a:solidFill>
                <a:latin typeface="Calibri" pitchFamily="34" charset="0"/>
              </a:rPr>
              <a:pPr/>
              <a:t>2</a:t>
            </a:fld>
            <a:endParaRPr lang="es-ES" smtClean="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3076" name="Rectangle 32"/>
          <p:cNvSpPr>
            <a:spLocks noChangeArrowheads="1"/>
          </p:cNvSpPr>
          <p:nvPr/>
        </p:nvSpPr>
        <p:spPr bwMode="auto">
          <a:xfrm>
            <a:off x="250825" y="260350"/>
            <a:ext cx="8642350" cy="63373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2" name="Text Box 4"/>
          <p:cNvSpPr txBox="1">
            <a:spLocks noChangeArrowheads="1"/>
          </p:cNvSpPr>
          <p:nvPr/>
        </p:nvSpPr>
        <p:spPr bwMode="auto">
          <a:xfrm>
            <a:off x="2051862" y="630824"/>
            <a:ext cx="5256300" cy="646331"/>
          </a:xfrm>
          <a:prstGeom prst="rect">
            <a:avLst/>
          </a:prstGeom>
          <a:solidFill>
            <a:schemeClr val="bg1">
              <a:lumMod val="85000"/>
            </a:schemeClr>
          </a:solidFill>
          <a:ln w="38100">
            <a:solidFill>
              <a:srgbClr val="C00000"/>
            </a:solidFill>
            <a:miter lim="800000"/>
            <a:headEnd/>
            <a:tailEnd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>
            <a:spAutoFit/>
          </a:bodyPr>
          <a:lstStyle/>
          <a:p>
            <a:pPr fontAlgn="base">
              <a:spcBef>
                <a:spcPct val="50000"/>
              </a:spcBef>
              <a:spcAft>
                <a:spcPct val="0"/>
              </a:spcAft>
              <a:defRPr/>
            </a:pPr>
            <a:r>
              <a:rPr lang="es-MX" sz="3600" dirty="0">
                <a:solidFill>
                  <a:prstClr val="black"/>
                </a:solidFill>
                <a:latin typeface="Arial" charset="0"/>
              </a:rPr>
              <a:t>OBJETO DE ESTUDIO</a:t>
            </a:r>
            <a:endParaRPr lang="es-ES" sz="3600" dirty="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3080" name="Text Box 21"/>
          <p:cNvSpPr txBox="1">
            <a:spLocks noChangeArrowheads="1"/>
          </p:cNvSpPr>
          <p:nvPr/>
        </p:nvSpPr>
        <p:spPr bwMode="auto">
          <a:xfrm>
            <a:off x="539750" y="2636838"/>
            <a:ext cx="8280400" cy="157003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 fontAlgn="base">
              <a:spcBef>
                <a:spcPct val="0"/>
              </a:spcBef>
              <a:spcAft>
                <a:spcPct val="0"/>
              </a:spcAft>
            </a:pPr>
            <a:r>
              <a:rPr lang="es-ES_tradnl" sz="3200">
                <a:solidFill>
                  <a:prstClr val="black"/>
                </a:solidFill>
              </a:rPr>
              <a:t>Es la </a:t>
            </a:r>
            <a:r>
              <a:rPr lang="es-ES_tradnl" sz="3200" b="1">
                <a:solidFill>
                  <a:prstClr val="black"/>
                </a:solidFill>
              </a:rPr>
              <a:t>parte</a:t>
            </a:r>
            <a:r>
              <a:rPr lang="es-ES_tradnl" sz="3200">
                <a:solidFill>
                  <a:prstClr val="black"/>
                </a:solidFill>
              </a:rPr>
              <a:t> de la </a:t>
            </a:r>
            <a:r>
              <a:rPr lang="es-ES_tradnl" sz="3200" b="1">
                <a:solidFill>
                  <a:prstClr val="black"/>
                </a:solidFill>
              </a:rPr>
              <a:t>realidad objetiva</a:t>
            </a:r>
            <a:r>
              <a:rPr lang="es-ES_tradnl" sz="3200">
                <a:solidFill>
                  <a:prstClr val="black"/>
                </a:solidFill>
              </a:rPr>
              <a:t>, sobre la cual actúa el investigador a partir del problema</a:t>
            </a:r>
            <a:r>
              <a:rPr lang="es-ES_tradnl" sz="2800">
                <a:solidFill>
                  <a:prstClr val="black"/>
                </a:solidFill>
              </a:rPr>
              <a:t>.</a:t>
            </a:r>
            <a:endParaRPr lang="es-ES" sz="2800">
              <a:solidFill>
                <a:prstClr val="black"/>
              </a:solidFill>
            </a:endParaRPr>
          </a:p>
        </p:txBody>
      </p:sp>
      <p:sp>
        <p:nvSpPr>
          <p:cNvPr id="3088" name="Text Box 28"/>
          <p:cNvSpPr txBox="1">
            <a:spLocks noChangeArrowheads="1"/>
          </p:cNvSpPr>
          <p:nvPr/>
        </p:nvSpPr>
        <p:spPr bwMode="auto">
          <a:xfrm>
            <a:off x="486781" y="5203705"/>
            <a:ext cx="8280920" cy="584775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ES_tradnl" sz="3200" dirty="0" smtClean="0">
                <a:solidFill>
                  <a:prstClr val="black"/>
                </a:solidFill>
              </a:rPr>
              <a:t>Es la manifestación</a:t>
            </a:r>
            <a:r>
              <a:rPr lang="es-ES_tradnl" sz="3200" b="1" dirty="0" smtClean="0">
                <a:solidFill>
                  <a:prstClr val="black"/>
                </a:solidFill>
              </a:rPr>
              <a:t> </a:t>
            </a:r>
            <a:r>
              <a:rPr lang="es-ES_tradnl" sz="3200" b="1" dirty="0" smtClean="0">
                <a:ln>
                  <a:solidFill>
                    <a:sysClr val="windowText" lastClr="000000"/>
                  </a:solidFill>
                </a:ln>
                <a:solidFill>
                  <a:prstClr val="black"/>
                </a:solidFill>
              </a:rPr>
              <a:t>INTERNA</a:t>
            </a:r>
            <a:r>
              <a:rPr lang="es-ES_tradnl" sz="3200" dirty="0" smtClean="0">
                <a:solidFill>
                  <a:prstClr val="black"/>
                </a:solidFill>
              </a:rPr>
              <a:t> del Problema </a:t>
            </a:r>
            <a:endParaRPr lang="es-ES" sz="3200" dirty="0" smtClean="0">
              <a:solidFill>
                <a:prstClr val="black"/>
              </a:solidFill>
            </a:endParaRPr>
          </a:p>
        </p:txBody>
      </p:sp>
      <p:cxnSp>
        <p:nvCxnSpPr>
          <p:cNvPr id="9" name="8 Conector recto"/>
          <p:cNvCxnSpPr>
            <a:endCxn id="3080" idx="0"/>
          </p:cNvCxnSpPr>
          <p:nvPr/>
        </p:nvCxnSpPr>
        <p:spPr>
          <a:xfrm>
            <a:off x="4679950" y="1341438"/>
            <a:ext cx="0" cy="129540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10 Conector recto"/>
          <p:cNvCxnSpPr>
            <a:stCxn id="3080" idx="2"/>
          </p:cNvCxnSpPr>
          <p:nvPr/>
        </p:nvCxnSpPr>
        <p:spPr>
          <a:xfrm>
            <a:off x="4679950" y="4206875"/>
            <a:ext cx="0" cy="99695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577376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dirty="0" smtClean="0">
                <a:solidFill>
                  <a:prstClr val="black">
                    <a:tint val="75000"/>
                  </a:prstClr>
                </a:solidFill>
              </a:rPr>
              <a:t>M.GUARDO</a:t>
            </a:r>
          </a:p>
        </p:txBody>
      </p:sp>
      <p:sp>
        <p:nvSpPr>
          <p:cNvPr id="4099" name="3 Marcador de número de diapositiva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fld id="{EE30B127-E798-41A4-8C96-E230FCBB2A5A}" type="slidenum">
              <a:rPr lang="es-ES" smtClean="0">
                <a:solidFill>
                  <a:srgbClr val="898989"/>
                </a:solidFill>
                <a:latin typeface="Calibri" pitchFamily="34" charset="0"/>
              </a:rPr>
              <a:pPr/>
              <a:t>3</a:t>
            </a:fld>
            <a:endParaRPr lang="es-ES" smtClean="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4100" name="Rectangle 86"/>
          <p:cNvSpPr>
            <a:spLocks noChangeArrowheads="1"/>
          </p:cNvSpPr>
          <p:nvPr/>
        </p:nvSpPr>
        <p:spPr bwMode="auto">
          <a:xfrm>
            <a:off x="1331913" y="1484313"/>
            <a:ext cx="7240587" cy="4608512"/>
          </a:xfrm>
          <a:prstGeom prst="rect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4101" name="Rectangle 56"/>
          <p:cNvSpPr>
            <a:spLocks noChangeArrowheads="1"/>
          </p:cNvSpPr>
          <p:nvPr/>
        </p:nvSpPr>
        <p:spPr bwMode="auto">
          <a:xfrm>
            <a:off x="179388" y="188913"/>
            <a:ext cx="8750300" cy="6553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7172" name="Oval 4"/>
          <p:cNvSpPr>
            <a:spLocks noChangeArrowheads="1"/>
          </p:cNvSpPr>
          <p:nvPr/>
        </p:nvSpPr>
        <p:spPr bwMode="auto">
          <a:xfrm>
            <a:off x="1714500" y="2060575"/>
            <a:ext cx="6673850" cy="3600450"/>
          </a:xfrm>
          <a:prstGeom prst="ellipse">
            <a:avLst/>
          </a:prstGeom>
          <a:noFill/>
          <a:ln w="7620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 sz="36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7177" name="Text Box 9"/>
          <p:cNvSpPr txBox="1">
            <a:spLocks noChangeArrowheads="1"/>
          </p:cNvSpPr>
          <p:nvPr/>
        </p:nvSpPr>
        <p:spPr bwMode="auto">
          <a:xfrm>
            <a:off x="2700338" y="1412875"/>
            <a:ext cx="452755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s-MX" sz="4000" b="1" u="sng" dirty="0">
                <a:solidFill>
                  <a:prstClr val="black"/>
                </a:solidFill>
                <a:latin typeface="Arial" charset="0"/>
              </a:rPr>
              <a:t>Objeto de </a:t>
            </a:r>
            <a:r>
              <a:rPr lang="es-MX" sz="4000" b="1" u="sng" dirty="0">
                <a:solidFill>
                  <a:prstClr val="black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estudio</a:t>
            </a:r>
            <a:endParaRPr lang="es-ES" sz="6000" b="1" u="sng" dirty="0">
              <a:solidFill>
                <a:prstClr val="black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endParaRPr>
          </a:p>
        </p:txBody>
      </p:sp>
      <p:sp>
        <p:nvSpPr>
          <p:cNvPr id="4104" name="Line 10"/>
          <p:cNvSpPr>
            <a:spLocks noChangeShapeType="1"/>
          </p:cNvSpPr>
          <p:nvPr/>
        </p:nvSpPr>
        <p:spPr bwMode="auto">
          <a:xfrm>
            <a:off x="4857750" y="3127375"/>
            <a:ext cx="3349625" cy="1296988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4105" name="Line 11"/>
          <p:cNvSpPr>
            <a:spLocks noChangeShapeType="1"/>
          </p:cNvSpPr>
          <p:nvPr/>
        </p:nvSpPr>
        <p:spPr bwMode="auto">
          <a:xfrm flipV="1">
            <a:off x="3576638" y="3071813"/>
            <a:ext cx="1350962" cy="2382837"/>
          </a:xfrm>
          <a:prstGeom prst="line">
            <a:avLst/>
          </a:prstGeom>
          <a:noFill/>
          <a:ln w="5715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4106" name="Text Box 24"/>
          <p:cNvSpPr txBox="1">
            <a:spLocks noChangeArrowheads="1"/>
          </p:cNvSpPr>
          <p:nvPr/>
        </p:nvSpPr>
        <p:spPr bwMode="auto">
          <a:xfrm>
            <a:off x="481013" y="1431925"/>
            <a:ext cx="419100" cy="3506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 sz="3200" b="1">
                <a:solidFill>
                  <a:prstClr val="black"/>
                </a:solidFill>
              </a:rPr>
              <a:t>EJEMPLO</a:t>
            </a:r>
            <a:endParaRPr lang="es-ES" sz="3200" b="1">
              <a:solidFill>
                <a:prstClr val="black"/>
              </a:solidFill>
            </a:endParaRPr>
          </a:p>
        </p:txBody>
      </p:sp>
      <p:sp>
        <p:nvSpPr>
          <p:cNvPr id="4107" name="Text Box 28"/>
          <p:cNvSpPr txBox="1">
            <a:spLocks noChangeArrowheads="1"/>
          </p:cNvSpPr>
          <p:nvPr/>
        </p:nvSpPr>
        <p:spPr bwMode="auto">
          <a:xfrm>
            <a:off x="3975100" y="1431925"/>
            <a:ext cx="18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4108" name="Text Box 75"/>
          <p:cNvSpPr txBox="1">
            <a:spLocks noChangeArrowheads="1"/>
          </p:cNvSpPr>
          <p:nvPr/>
        </p:nvSpPr>
        <p:spPr bwMode="auto">
          <a:xfrm>
            <a:off x="7164388" y="6237288"/>
            <a:ext cx="12636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>
                <a:solidFill>
                  <a:prstClr val="black"/>
                </a:solidFill>
              </a:rPr>
              <a:t>M Guardo </a:t>
            </a:r>
            <a:endParaRPr lang="es-ES">
              <a:solidFill>
                <a:prstClr val="black"/>
              </a:solidFill>
            </a:endParaRPr>
          </a:p>
        </p:txBody>
      </p:sp>
      <p:sp>
        <p:nvSpPr>
          <p:cNvPr id="4109" name="Text Box 76"/>
          <p:cNvSpPr txBox="1">
            <a:spLocks noChangeArrowheads="1"/>
          </p:cNvSpPr>
          <p:nvPr/>
        </p:nvSpPr>
        <p:spPr bwMode="auto">
          <a:xfrm>
            <a:off x="1331913" y="333375"/>
            <a:ext cx="7240587" cy="1077913"/>
          </a:xfrm>
          <a:prstGeom prst="rect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  <a:ea typeface="Calibri" pitchFamily="34" charset="0"/>
                <a:cs typeface="Times New Roman" pitchFamily="18" charset="0"/>
              </a:rPr>
              <a:t>Proceso de formación integral  de árbitros y jueces en el deporte.</a:t>
            </a:r>
            <a:endParaRPr lang="es-ES" sz="4000" b="1">
              <a:solidFill>
                <a:prstClr val="black"/>
              </a:solidFill>
              <a:ea typeface="Times New Roman" pitchFamily="18" charset="0"/>
              <a:cs typeface="Arial" charset="0"/>
            </a:endParaRPr>
          </a:p>
        </p:txBody>
      </p:sp>
      <p:sp>
        <p:nvSpPr>
          <p:cNvPr id="4110" name="Line 77"/>
          <p:cNvSpPr>
            <a:spLocks noChangeShapeType="1"/>
          </p:cNvSpPr>
          <p:nvPr/>
        </p:nvSpPr>
        <p:spPr bwMode="auto">
          <a:xfrm flipH="1" flipV="1">
            <a:off x="2987675" y="2420938"/>
            <a:ext cx="1928813" cy="636587"/>
          </a:xfrm>
          <a:prstGeom prst="line">
            <a:avLst/>
          </a:prstGeom>
          <a:noFill/>
          <a:ln w="7620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4111" name="Line 78"/>
          <p:cNvSpPr>
            <a:spLocks noChangeShapeType="1"/>
          </p:cNvSpPr>
          <p:nvPr/>
        </p:nvSpPr>
        <p:spPr bwMode="auto">
          <a:xfrm flipV="1">
            <a:off x="4935538" y="2357438"/>
            <a:ext cx="1873250" cy="714375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4112" name="22 CuadroTexto"/>
          <p:cNvSpPr txBox="1">
            <a:spLocks noChangeArrowheads="1"/>
          </p:cNvSpPr>
          <p:nvPr/>
        </p:nvSpPr>
        <p:spPr bwMode="auto">
          <a:xfrm>
            <a:off x="3613150" y="2143125"/>
            <a:ext cx="2643188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</a:rPr>
              <a:t>Reglamento </a:t>
            </a:r>
          </a:p>
        </p:txBody>
      </p:sp>
      <p:sp>
        <p:nvSpPr>
          <p:cNvPr id="4113" name="20 CuadroTexto"/>
          <p:cNvSpPr txBox="1">
            <a:spLocks noChangeArrowheads="1"/>
          </p:cNvSpPr>
          <p:nvPr/>
        </p:nvSpPr>
        <p:spPr bwMode="auto">
          <a:xfrm>
            <a:off x="2090738" y="3276600"/>
            <a:ext cx="2286000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  <a:ea typeface="Calibri" pitchFamily="34" charset="0"/>
                <a:cs typeface="Times New Roman" pitchFamily="18" charset="0"/>
              </a:rPr>
              <a:t>Formación</a:t>
            </a:r>
            <a:endParaRPr lang="es-ES" sz="3200">
              <a:solidFill>
                <a:prstClr val="black"/>
              </a:solidFill>
              <a:ea typeface="Calibri" pitchFamily="34" charset="0"/>
              <a:cs typeface="Times New Roman" pitchFamily="18" charset="0"/>
            </a:endParaRPr>
          </a:p>
        </p:txBody>
      </p:sp>
      <p:sp>
        <p:nvSpPr>
          <p:cNvPr id="4114" name="21 CuadroTexto"/>
          <p:cNvSpPr txBox="1">
            <a:spLocks noChangeArrowheads="1"/>
          </p:cNvSpPr>
          <p:nvPr/>
        </p:nvSpPr>
        <p:spPr bwMode="auto">
          <a:xfrm>
            <a:off x="3951288" y="4076700"/>
            <a:ext cx="3349625" cy="10779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</a:rPr>
              <a:t>Preparación 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</a:rPr>
              <a:t>física del árbitro</a:t>
            </a:r>
          </a:p>
        </p:txBody>
      </p:sp>
      <p:sp>
        <p:nvSpPr>
          <p:cNvPr id="4115" name="22 CuadroTexto"/>
          <p:cNvSpPr txBox="1">
            <a:spLocks noChangeArrowheads="1"/>
          </p:cNvSpPr>
          <p:nvPr/>
        </p:nvSpPr>
        <p:spPr bwMode="auto">
          <a:xfrm>
            <a:off x="5491163" y="2895600"/>
            <a:ext cx="2482850" cy="585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</a:rPr>
              <a:t>Habilidades</a:t>
            </a:r>
          </a:p>
        </p:txBody>
      </p:sp>
      <p:sp>
        <p:nvSpPr>
          <p:cNvPr id="21" name="20 Elipse"/>
          <p:cNvSpPr/>
          <p:nvPr/>
        </p:nvSpPr>
        <p:spPr>
          <a:xfrm>
            <a:off x="4716463" y="2997200"/>
            <a:ext cx="361950" cy="1841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125230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 animBg="1"/>
      <p:bldP spid="7177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dirty="0" smtClean="0">
                <a:solidFill>
                  <a:prstClr val="black">
                    <a:tint val="75000"/>
                  </a:prstClr>
                </a:solidFill>
              </a:rPr>
              <a:t>M.GUARDO</a:t>
            </a:r>
          </a:p>
        </p:txBody>
      </p:sp>
      <p:sp>
        <p:nvSpPr>
          <p:cNvPr id="5123" name="3 Marcador de número de diapositiva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fld id="{E02351C3-519A-4CE9-B296-F1CC498BA4C6}" type="slidenum">
              <a:rPr lang="es-ES" smtClean="0">
                <a:solidFill>
                  <a:srgbClr val="898989"/>
                </a:solidFill>
                <a:latin typeface="Calibri" pitchFamily="34" charset="0"/>
              </a:rPr>
              <a:pPr/>
              <a:t>4</a:t>
            </a:fld>
            <a:endParaRPr lang="es-ES" smtClean="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5124" name="Rectangle 86"/>
          <p:cNvSpPr>
            <a:spLocks noChangeArrowheads="1"/>
          </p:cNvSpPr>
          <p:nvPr/>
        </p:nvSpPr>
        <p:spPr bwMode="auto">
          <a:xfrm>
            <a:off x="1331913" y="1484313"/>
            <a:ext cx="7240587" cy="4608512"/>
          </a:xfrm>
          <a:prstGeom prst="rect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5125" name="Rectangle 56"/>
          <p:cNvSpPr>
            <a:spLocks noChangeArrowheads="1"/>
          </p:cNvSpPr>
          <p:nvPr/>
        </p:nvSpPr>
        <p:spPr bwMode="auto">
          <a:xfrm>
            <a:off x="179388" y="188913"/>
            <a:ext cx="8750300" cy="6553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7172" name="Oval 4"/>
          <p:cNvSpPr>
            <a:spLocks noChangeArrowheads="1"/>
          </p:cNvSpPr>
          <p:nvPr/>
        </p:nvSpPr>
        <p:spPr bwMode="auto">
          <a:xfrm>
            <a:off x="1714500" y="2060575"/>
            <a:ext cx="6673850" cy="2868613"/>
          </a:xfrm>
          <a:prstGeom prst="ellipse">
            <a:avLst/>
          </a:prstGeom>
          <a:noFill/>
          <a:ln w="7620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endParaRPr lang="en-US" sz="360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7177" name="Text Box 9"/>
          <p:cNvSpPr txBox="1">
            <a:spLocks noChangeArrowheads="1"/>
          </p:cNvSpPr>
          <p:nvPr/>
        </p:nvSpPr>
        <p:spPr bwMode="auto">
          <a:xfrm>
            <a:off x="2700338" y="1412875"/>
            <a:ext cx="4527550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s-MX" sz="4000" b="1" u="sng" dirty="0">
                <a:solidFill>
                  <a:prstClr val="black"/>
                </a:solidFill>
                <a:latin typeface="Arial" charset="0"/>
              </a:rPr>
              <a:t>Objeto de </a:t>
            </a:r>
            <a:r>
              <a:rPr lang="es-MX" sz="4000" b="1" u="sng" dirty="0">
                <a:solidFill>
                  <a:prstClr val="black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</a:rPr>
              <a:t>estudio</a:t>
            </a:r>
            <a:endParaRPr lang="es-ES" sz="6000" b="1" u="sng" dirty="0">
              <a:solidFill>
                <a:prstClr val="black"/>
              </a:solidFill>
              <a:effectLst>
                <a:outerShdw blurRad="38100" dist="38100" dir="2700000" algn="tl">
                  <a:srgbClr val="FFFFFF"/>
                </a:outerShdw>
              </a:effectLst>
              <a:latin typeface="Arial" charset="0"/>
            </a:endParaRPr>
          </a:p>
        </p:txBody>
      </p:sp>
      <p:sp>
        <p:nvSpPr>
          <p:cNvPr id="5128" name="Line 10"/>
          <p:cNvSpPr>
            <a:spLocks noChangeShapeType="1"/>
          </p:cNvSpPr>
          <p:nvPr/>
        </p:nvSpPr>
        <p:spPr bwMode="auto">
          <a:xfrm>
            <a:off x="4859338" y="3068638"/>
            <a:ext cx="2784475" cy="128905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5129" name="Line 11"/>
          <p:cNvSpPr>
            <a:spLocks noChangeShapeType="1"/>
          </p:cNvSpPr>
          <p:nvPr/>
        </p:nvSpPr>
        <p:spPr bwMode="auto">
          <a:xfrm flipV="1">
            <a:off x="3714750" y="3143250"/>
            <a:ext cx="1143000" cy="1654175"/>
          </a:xfrm>
          <a:prstGeom prst="line">
            <a:avLst/>
          </a:prstGeom>
          <a:noFill/>
          <a:ln w="5715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5130" name="Text Box 28"/>
          <p:cNvSpPr txBox="1">
            <a:spLocks noChangeArrowheads="1"/>
          </p:cNvSpPr>
          <p:nvPr/>
        </p:nvSpPr>
        <p:spPr bwMode="auto">
          <a:xfrm>
            <a:off x="3975100" y="1431925"/>
            <a:ext cx="18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5131" name="Text Box 75"/>
          <p:cNvSpPr txBox="1">
            <a:spLocks noChangeArrowheads="1"/>
          </p:cNvSpPr>
          <p:nvPr/>
        </p:nvSpPr>
        <p:spPr bwMode="auto">
          <a:xfrm>
            <a:off x="7164388" y="6237288"/>
            <a:ext cx="12636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>
                <a:solidFill>
                  <a:prstClr val="black"/>
                </a:solidFill>
              </a:rPr>
              <a:t>M Guardo </a:t>
            </a:r>
            <a:endParaRPr lang="es-ES">
              <a:solidFill>
                <a:prstClr val="black"/>
              </a:solidFill>
            </a:endParaRPr>
          </a:p>
        </p:txBody>
      </p:sp>
      <p:sp>
        <p:nvSpPr>
          <p:cNvPr id="5132" name="Text Box 76"/>
          <p:cNvSpPr txBox="1">
            <a:spLocks noChangeArrowheads="1"/>
          </p:cNvSpPr>
          <p:nvPr/>
        </p:nvSpPr>
        <p:spPr bwMode="auto">
          <a:xfrm>
            <a:off x="323850" y="333375"/>
            <a:ext cx="8496300" cy="1077913"/>
          </a:xfrm>
          <a:prstGeom prst="rect">
            <a:avLst/>
          </a:prstGeom>
          <a:noFill/>
          <a:ln w="5715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  <a:ea typeface="Calibri" pitchFamily="34" charset="0"/>
                <a:cs typeface="Times New Roman" pitchFamily="18" charset="0"/>
              </a:rPr>
              <a:t>Proceso de desarrollo de las capacidades motoras en la Educación Física.</a:t>
            </a:r>
            <a:endParaRPr lang="es-ES" sz="4000" b="1">
              <a:solidFill>
                <a:prstClr val="black"/>
              </a:solidFill>
              <a:ea typeface="Times New Roman" pitchFamily="18" charset="0"/>
              <a:cs typeface="Arial" charset="0"/>
            </a:endParaRPr>
          </a:p>
        </p:txBody>
      </p:sp>
      <p:sp>
        <p:nvSpPr>
          <p:cNvPr id="5133" name="Line 77"/>
          <p:cNvSpPr>
            <a:spLocks noChangeShapeType="1"/>
          </p:cNvSpPr>
          <p:nvPr/>
        </p:nvSpPr>
        <p:spPr bwMode="auto">
          <a:xfrm flipH="1" flipV="1">
            <a:off x="2928938" y="2357438"/>
            <a:ext cx="1928812" cy="714375"/>
          </a:xfrm>
          <a:prstGeom prst="line">
            <a:avLst/>
          </a:prstGeom>
          <a:noFill/>
          <a:ln w="7620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5134" name="Line 78"/>
          <p:cNvSpPr>
            <a:spLocks noChangeShapeType="1"/>
          </p:cNvSpPr>
          <p:nvPr/>
        </p:nvSpPr>
        <p:spPr bwMode="auto">
          <a:xfrm flipV="1">
            <a:off x="4857750" y="2286000"/>
            <a:ext cx="2071688" cy="85725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5135" name="22 CuadroTexto"/>
          <p:cNvSpPr txBox="1">
            <a:spLocks noChangeArrowheads="1"/>
          </p:cNvSpPr>
          <p:nvPr/>
        </p:nvSpPr>
        <p:spPr bwMode="auto">
          <a:xfrm>
            <a:off x="4244975" y="3844925"/>
            <a:ext cx="2446338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</a:rPr>
              <a:t> Evaluación </a:t>
            </a:r>
          </a:p>
        </p:txBody>
      </p:sp>
      <p:sp>
        <p:nvSpPr>
          <p:cNvPr id="5136" name="23 CuadroTexto"/>
          <p:cNvSpPr txBox="1">
            <a:spLocks noChangeArrowheads="1"/>
          </p:cNvSpPr>
          <p:nvPr/>
        </p:nvSpPr>
        <p:spPr bwMode="auto">
          <a:xfrm>
            <a:off x="5956300" y="2881313"/>
            <a:ext cx="1708150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</a:rPr>
              <a:t>Medios </a:t>
            </a:r>
          </a:p>
        </p:txBody>
      </p:sp>
      <p:sp>
        <p:nvSpPr>
          <p:cNvPr id="5137" name="20 CuadroTexto"/>
          <p:cNvSpPr txBox="1">
            <a:spLocks noChangeArrowheads="1"/>
          </p:cNvSpPr>
          <p:nvPr/>
        </p:nvSpPr>
        <p:spPr bwMode="auto">
          <a:xfrm>
            <a:off x="1770063" y="3044825"/>
            <a:ext cx="2808287" cy="8001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  <a:ea typeface="Calibri" pitchFamily="34" charset="0"/>
                <a:cs typeface="Times New Roman" pitchFamily="18" charset="0"/>
              </a:rPr>
              <a:t>Planificación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1400" b="1">
                <a:solidFill>
                  <a:prstClr val="black"/>
                </a:solidFill>
                <a:ea typeface="Calibri" pitchFamily="34" charset="0"/>
                <a:cs typeface="Times New Roman" pitchFamily="18" charset="0"/>
              </a:rPr>
              <a:t> </a:t>
            </a:r>
            <a:endParaRPr lang="es-ES" sz="1400">
              <a:solidFill>
                <a:prstClr val="black"/>
              </a:solidFill>
              <a:ea typeface="Calibri" pitchFamily="34" charset="0"/>
              <a:cs typeface="Times New Roman" pitchFamily="18" charset="0"/>
            </a:endParaRPr>
          </a:p>
        </p:txBody>
      </p:sp>
      <p:sp>
        <p:nvSpPr>
          <p:cNvPr id="5138" name="21 CuadroTexto"/>
          <p:cNvSpPr txBox="1">
            <a:spLocks noChangeArrowheads="1"/>
          </p:cNvSpPr>
          <p:nvPr/>
        </p:nvSpPr>
        <p:spPr bwMode="auto">
          <a:xfrm>
            <a:off x="3990975" y="2130425"/>
            <a:ext cx="2120900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3200" b="1">
                <a:solidFill>
                  <a:prstClr val="black"/>
                </a:solidFill>
              </a:rPr>
              <a:t>Ejercicios</a:t>
            </a:r>
            <a:endParaRPr lang="es-ES" sz="3200">
              <a:solidFill>
                <a:prstClr val="black"/>
              </a:solidFill>
            </a:endParaRPr>
          </a:p>
        </p:txBody>
      </p:sp>
      <p:sp>
        <p:nvSpPr>
          <p:cNvPr id="5139" name="1 Rectángulo"/>
          <p:cNvSpPr>
            <a:spLocks noChangeArrowheads="1"/>
          </p:cNvSpPr>
          <p:nvPr/>
        </p:nvSpPr>
        <p:spPr bwMode="auto">
          <a:xfrm>
            <a:off x="466725" y="1798638"/>
            <a:ext cx="433388" cy="3540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n-US" sz="3200" b="1">
                <a:solidFill>
                  <a:prstClr val="black"/>
                </a:solidFill>
                <a:latin typeface="Arial" charset="0"/>
              </a:rPr>
              <a:t>EJEMPLO</a:t>
            </a:r>
          </a:p>
        </p:txBody>
      </p:sp>
      <p:sp>
        <p:nvSpPr>
          <p:cNvPr id="21" name="20 Elipse"/>
          <p:cNvSpPr/>
          <p:nvPr/>
        </p:nvSpPr>
        <p:spPr>
          <a:xfrm>
            <a:off x="4786313" y="3028950"/>
            <a:ext cx="361950" cy="18415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82370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 animBg="1"/>
      <p:bldP spid="7177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dirty="0">
                <a:solidFill>
                  <a:prstClr val="black">
                    <a:tint val="75000"/>
                  </a:prstClr>
                </a:solidFill>
              </a:rPr>
              <a:t>M.GUARDO</a:t>
            </a:r>
          </a:p>
        </p:txBody>
      </p:sp>
      <p:sp>
        <p:nvSpPr>
          <p:cNvPr id="6147" name="3 Marcador de número de diapositiva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fld id="{BD410A52-42A2-4729-A756-27E8AE59F20B}" type="slidenum">
              <a:rPr lang="es-ES" smtClean="0">
                <a:solidFill>
                  <a:srgbClr val="898989"/>
                </a:solidFill>
                <a:latin typeface="Calibri" pitchFamily="34" charset="0"/>
              </a:rPr>
              <a:pPr/>
              <a:t>5</a:t>
            </a:fld>
            <a:endParaRPr lang="es-ES" smtClean="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4100" name="Text Box 4"/>
          <p:cNvSpPr txBox="1">
            <a:spLocks noChangeArrowheads="1"/>
          </p:cNvSpPr>
          <p:nvPr/>
        </p:nvSpPr>
        <p:spPr bwMode="auto">
          <a:xfrm>
            <a:off x="2137251" y="260348"/>
            <a:ext cx="5164171" cy="646331"/>
          </a:xfrm>
          <a:prstGeom prst="rect">
            <a:avLst/>
          </a:prstGeom>
          <a:solidFill>
            <a:schemeClr val="bg1"/>
          </a:solidFill>
          <a:ln w="76200">
            <a:solidFill>
              <a:srgbClr val="C00000"/>
            </a:solidFill>
            <a:miter lim="800000"/>
            <a:headEnd/>
            <a:tailEnd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MX" sz="3600" b="1" dirty="0" smtClean="0">
                <a:solidFill>
                  <a:prstClr val="black"/>
                </a:solidFill>
                <a:latin typeface="Times New Roman" pitchFamily="18" charset="0"/>
              </a:rPr>
              <a:t>OBJETIVO GENERAL  </a:t>
            </a:r>
            <a:endParaRPr lang="es-ES" sz="3600" b="1" dirty="0" smtClean="0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458788" y="1389063"/>
            <a:ext cx="8458200" cy="5842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 sz="3200" b="1">
                <a:solidFill>
                  <a:prstClr val="black"/>
                </a:solidFill>
                <a:latin typeface="Times New Roman" pitchFamily="18" charset="0"/>
              </a:rPr>
              <a:t>Permiten reflejar los límites de la investigación </a:t>
            </a:r>
            <a:endParaRPr lang="es-ES" sz="3200" b="1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4102" name="Text Box 6"/>
          <p:cNvSpPr txBox="1">
            <a:spLocks noChangeArrowheads="1"/>
          </p:cNvSpPr>
          <p:nvPr/>
        </p:nvSpPr>
        <p:spPr bwMode="auto">
          <a:xfrm>
            <a:off x="304800" y="2438400"/>
            <a:ext cx="8764588" cy="5842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 sz="3200">
                <a:solidFill>
                  <a:prstClr val="black"/>
                </a:solidFill>
                <a:latin typeface="Times New Roman" pitchFamily="18" charset="0"/>
              </a:rPr>
              <a:t>¿</a:t>
            </a:r>
            <a:r>
              <a:rPr lang="es-MX" sz="3200" b="1">
                <a:solidFill>
                  <a:prstClr val="black"/>
                </a:solidFill>
                <a:latin typeface="Times New Roman" pitchFamily="18" charset="0"/>
              </a:rPr>
              <a:t>Qué debemos tener presente en su formulación?</a:t>
            </a:r>
            <a:endParaRPr lang="es-ES" sz="3200" b="1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4103" name="Text Box 7"/>
          <p:cNvSpPr txBox="1">
            <a:spLocks noChangeArrowheads="1"/>
          </p:cNvSpPr>
          <p:nvPr/>
        </p:nvSpPr>
        <p:spPr bwMode="auto">
          <a:xfrm>
            <a:off x="401638" y="3622675"/>
            <a:ext cx="2025650" cy="1077913"/>
          </a:xfrm>
          <a:prstGeom prst="rec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MX" sz="3200" b="1" dirty="0" smtClean="0">
                <a:solidFill>
                  <a:prstClr val="black"/>
                </a:solidFill>
                <a:latin typeface="Times New Roman" pitchFamily="18" charset="0"/>
              </a:rPr>
              <a:t>Deben ser </a:t>
            </a:r>
          </a:p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MX" sz="3200" b="1" dirty="0" smtClean="0">
                <a:solidFill>
                  <a:prstClr val="black"/>
                </a:solidFill>
                <a:latin typeface="Times New Roman" pitchFamily="18" charset="0"/>
              </a:rPr>
              <a:t>realistas</a:t>
            </a:r>
            <a:endParaRPr lang="es-ES" sz="3200" b="1" dirty="0" smtClean="0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4104" name="Text Box 8"/>
          <p:cNvSpPr txBox="1">
            <a:spLocks noChangeArrowheads="1"/>
          </p:cNvSpPr>
          <p:nvPr/>
        </p:nvSpPr>
        <p:spPr bwMode="auto">
          <a:xfrm>
            <a:off x="2771775" y="3622675"/>
            <a:ext cx="5903913" cy="1384300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 sz="2800" b="1">
                <a:solidFill>
                  <a:srgbClr val="FF0000"/>
                </a:solidFill>
                <a:latin typeface="Times New Roman" pitchFamily="18" charset="0"/>
              </a:rPr>
              <a:t>Precisar</a:t>
            </a:r>
            <a:r>
              <a:rPr lang="es-MX" sz="2800" b="1">
                <a:solidFill>
                  <a:prstClr val="black"/>
                </a:solidFill>
                <a:latin typeface="Times New Roman" pitchFamily="18" charset="0"/>
              </a:rPr>
              <a:t>: ¿qué es lo que se conoce y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 sz="2800" b="1">
                <a:solidFill>
                  <a:prstClr val="black"/>
                </a:solidFill>
                <a:latin typeface="Times New Roman" pitchFamily="18" charset="0"/>
              </a:rPr>
              <a:t>                  qué se desconoce?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 sz="2800" b="1">
                <a:solidFill>
                  <a:prstClr val="black"/>
                </a:solidFill>
                <a:latin typeface="Times New Roman" pitchFamily="18" charset="0"/>
              </a:rPr>
              <a:t>     </a:t>
            </a:r>
            <a:r>
              <a:rPr lang="es-MX" sz="2800" b="1">
                <a:solidFill>
                  <a:srgbClr val="C00000"/>
                </a:solidFill>
                <a:latin typeface="Times New Roman" pitchFamily="18" charset="0"/>
              </a:rPr>
              <a:t>Para establecer metas objetivas</a:t>
            </a:r>
            <a:r>
              <a:rPr lang="es-MX" sz="2800" b="1">
                <a:solidFill>
                  <a:prstClr val="black"/>
                </a:solidFill>
                <a:latin typeface="Times New Roman" pitchFamily="18" charset="0"/>
              </a:rPr>
              <a:t>.</a:t>
            </a:r>
            <a:r>
              <a:rPr lang="es-MX" sz="2400" b="1">
                <a:solidFill>
                  <a:prstClr val="black"/>
                </a:solidFill>
                <a:latin typeface="Times New Roman" pitchFamily="18" charset="0"/>
              </a:rPr>
              <a:t> </a:t>
            </a:r>
            <a:endParaRPr lang="es-ES" sz="2400" b="1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4105" name="Line 9"/>
          <p:cNvSpPr>
            <a:spLocks noChangeShapeType="1"/>
          </p:cNvSpPr>
          <p:nvPr/>
        </p:nvSpPr>
        <p:spPr bwMode="auto">
          <a:xfrm>
            <a:off x="1414463" y="3022600"/>
            <a:ext cx="0" cy="600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4106" name="Line 10"/>
          <p:cNvSpPr>
            <a:spLocks noChangeShapeType="1"/>
          </p:cNvSpPr>
          <p:nvPr/>
        </p:nvSpPr>
        <p:spPr bwMode="auto">
          <a:xfrm>
            <a:off x="6477000" y="3022600"/>
            <a:ext cx="0" cy="600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6157" name="Line 11"/>
          <p:cNvSpPr>
            <a:spLocks noChangeShapeType="1"/>
          </p:cNvSpPr>
          <p:nvPr/>
        </p:nvSpPr>
        <p:spPr bwMode="auto">
          <a:xfrm>
            <a:off x="4627563" y="906463"/>
            <a:ext cx="0" cy="4953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6156" name="Text Box 12"/>
          <p:cNvSpPr txBox="1">
            <a:spLocks noChangeArrowheads="1"/>
          </p:cNvSpPr>
          <p:nvPr/>
        </p:nvSpPr>
        <p:spPr bwMode="auto">
          <a:xfrm>
            <a:off x="107950" y="5589588"/>
            <a:ext cx="8928100" cy="52228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ES_tradnl" sz="2800" b="1" u="sng" dirty="0" smtClean="0">
                <a:solidFill>
                  <a:prstClr val="black"/>
                </a:solidFill>
              </a:rPr>
              <a:t>Es el resultado concreto y objetivo </a:t>
            </a:r>
            <a:r>
              <a:rPr lang="es-ES_tradnl" sz="2400" b="1" u="sng" dirty="0" smtClean="0">
                <a:solidFill>
                  <a:prstClr val="black"/>
                </a:solidFill>
              </a:rPr>
              <a:t>de la investigación</a:t>
            </a:r>
            <a:r>
              <a:rPr lang="es-ES" sz="2400" b="1" u="sng" dirty="0" smtClean="0">
                <a:solidFill>
                  <a:prstClr val="black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48473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1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4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41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41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410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41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 nodeType="clickPar">
                      <p:stCondLst>
                        <p:cond delay="indefinite"/>
                      </p:stCondLst>
                      <p:childTnLst>
                        <p:par>
                          <p:cTn id="2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8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410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10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 nodeType="clickPar">
                      <p:stCondLst>
                        <p:cond delay="indefinite"/>
                      </p:stCondLst>
                      <p:childTnLst>
                        <p:par>
                          <p:cTn id="3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4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41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1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41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 nodeType="clickPar">
                      <p:stCondLst>
                        <p:cond delay="indefinite"/>
                      </p:stCondLst>
                      <p:childTnLst>
                        <p:par>
                          <p:cTn id="4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2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410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410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01" grpId="0" animBg="1" autoUpdateAnimBg="0"/>
      <p:bldP spid="4102" grpId="0" animBg="1" autoUpdateAnimBg="0"/>
      <p:bldP spid="4103" grpId="0" animBg="1" autoUpdateAnimBg="0"/>
      <p:bldP spid="4104" grpId="0" animBg="1" autoUpdateAnimBg="0"/>
      <p:bldP spid="4105" grpId="0" animBg="1"/>
      <p:bldP spid="410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2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3151188" y="6238875"/>
            <a:ext cx="2895600" cy="365125"/>
          </a:xfrm>
        </p:spPr>
        <p:txBody>
          <a:bodyPr/>
          <a:lstStyle/>
          <a:p>
            <a:pPr>
              <a:defRPr/>
            </a:pPr>
            <a:r>
              <a:rPr lang="es-ES" dirty="0">
                <a:solidFill>
                  <a:prstClr val="black">
                    <a:tint val="75000"/>
                  </a:prstClr>
                </a:solidFill>
              </a:rPr>
              <a:t>M.GUARDO</a:t>
            </a:r>
          </a:p>
        </p:txBody>
      </p:sp>
      <p:sp>
        <p:nvSpPr>
          <p:cNvPr id="7171" name="3 Marcador de número de diapositiva"/>
          <p:cNvSpPr>
            <a:spLocks noGrp="1"/>
          </p:cNvSpPr>
          <p:nvPr>
            <p:ph type="sldNum" sz="quarter" idx="12"/>
          </p:nvPr>
        </p:nvSpPr>
        <p:spPr bwMode="auto">
          <a:xfrm>
            <a:off x="6588125" y="6381750"/>
            <a:ext cx="2133600" cy="36512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fld id="{9C57E52D-D993-4E09-A31D-F5BB94584137}" type="slidenum">
              <a:rPr lang="es-ES" smtClean="0">
                <a:solidFill>
                  <a:srgbClr val="898989"/>
                </a:solidFill>
                <a:latin typeface="Calibri" pitchFamily="34" charset="0"/>
              </a:rPr>
              <a:pPr/>
              <a:t>6</a:t>
            </a:fld>
            <a:endParaRPr lang="es-ES" smtClean="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3544888" y="5038725"/>
            <a:ext cx="5419725" cy="1200150"/>
          </a:xfrm>
          <a:prstGeom prst="rec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eaLnBrk="0" fontAlgn="base" hangingPunct="0">
              <a:defRPr/>
            </a:pPr>
            <a:r>
              <a:rPr lang="es-ES_tradnl" sz="2400" b="1" dirty="0">
                <a:solidFill>
                  <a:prstClr val="black"/>
                </a:solidFill>
                <a:latin typeface="Arial" charset="0"/>
              </a:rPr>
              <a:t>Jamás   plantearnos    metas   que     </a:t>
            </a:r>
          </a:p>
          <a:p>
            <a:pPr algn="just" eaLnBrk="0" fontAlgn="base" hangingPunct="0">
              <a:defRPr/>
            </a:pPr>
            <a:r>
              <a:rPr lang="es-ES_tradnl" sz="2400" b="1" dirty="0">
                <a:solidFill>
                  <a:prstClr val="black"/>
                </a:solidFill>
                <a:latin typeface="Arial" charset="0"/>
              </a:rPr>
              <a:t>el contenido de la investigación no </a:t>
            </a:r>
          </a:p>
          <a:p>
            <a:pPr algn="just" eaLnBrk="0" fontAlgn="base" hangingPunct="0">
              <a:defRPr/>
            </a:pPr>
            <a:r>
              <a:rPr lang="es-ES_tradnl" sz="2400" b="1" dirty="0">
                <a:solidFill>
                  <a:prstClr val="black"/>
                </a:solidFill>
                <a:latin typeface="Arial" charset="0"/>
              </a:rPr>
              <a:t> vaya a abordar.</a:t>
            </a:r>
          </a:p>
        </p:txBody>
      </p:sp>
      <p:sp>
        <p:nvSpPr>
          <p:cNvPr id="5125" name="Text Box 5"/>
          <p:cNvSpPr txBox="1">
            <a:spLocks noChangeArrowheads="1"/>
          </p:cNvSpPr>
          <p:nvPr/>
        </p:nvSpPr>
        <p:spPr bwMode="auto">
          <a:xfrm>
            <a:off x="565150" y="365125"/>
            <a:ext cx="2586038" cy="1685925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0" fontAlgn="base" hangingPunct="0">
              <a:spcBef>
                <a:spcPts val="300"/>
              </a:spcBef>
              <a:spcAft>
                <a:spcPts val="600"/>
              </a:spcAft>
            </a:pPr>
            <a:r>
              <a:rPr lang="es-ES_tradnl" sz="2400" b="1">
                <a:solidFill>
                  <a:prstClr val="black"/>
                </a:solidFill>
              </a:rPr>
              <a:t>¿Cuál es la función de los</a:t>
            </a:r>
          </a:p>
          <a:p>
            <a:pPr algn="ctr" eaLnBrk="0" fontAlgn="base" hangingPunct="0">
              <a:spcBef>
                <a:spcPts val="300"/>
              </a:spcBef>
              <a:spcAft>
                <a:spcPts val="600"/>
              </a:spcAft>
            </a:pPr>
            <a:r>
              <a:rPr lang="es-ES_tradnl" sz="2400" b="1">
                <a:solidFill>
                  <a:prstClr val="black"/>
                </a:solidFill>
              </a:rPr>
              <a:t> objetivos en la investigación ?</a:t>
            </a:r>
            <a:endParaRPr lang="es-ES" sz="2400" b="1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5126" name="Text Box 6"/>
          <p:cNvSpPr txBox="1">
            <a:spLocks noChangeArrowheads="1"/>
          </p:cNvSpPr>
          <p:nvPr/>
        </p:nvSpPr>
        <p:spPr bwMode="auto">
          <a:xfrm>
            <a:off x="3427413" y="857250"/>
            <a:ext cx="5537200" cy="830263"/>
          </a:xfrm>
          <a:prstGeom prst="rec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 fontAlgn="base">
              <a:spcBef>
                <a:spcPts val="300"/>
              </a:spcBef>
              <a:spcAft>
                <a:spcPts val="600"/>
              </a:spcAft>
              <a:defRPr/>
            </a:pPr>
            <a:r>
              <a:rPr lang="es-ES_tradnl" sz="2400" b="1" dirty="0" smtClean="0">
                <a:solidFill>
                  <a:prstClr val="black"/>
                </a:solidFill>
              </a:rPr>
              <a:t>Nos dicen con exactitud que conocimiento pretendemos obtener</a:t>
            </a:r>
            <a:r>
              <a:rPr lang="es-ES_tradnl" sz="2000" b="1" dirty="0" smtClean="0">
                <a:solidFill>
                  <a:prstClr val="black"/>
                </a:solidFill>
              </a:rPr>
              <a:t>.</a:t>
            </a:r>
            <a:endParaRPr lang="es-ES" sz="2000" b="1" dirty="0" smtClean="0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5127" name="Text Box 7"/>
          <p:cNvSpPr txBox="1">
            <a:spLocks noChangeArrowheads="1"/>
          </p:cNvSpPr>
          <p:nvPr/>
        </p:nvSpPr>
        <p:spPr bwMode="auto">
          <a:xfrm>
            <a:off x="265113" y="2287588"/>
            <a:ext cx="3011487" cy="1570037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342900" indent="-342900">
              <a:defRPr>
                <a:solidFill>
                  <a:schemeClr val="tx1"/>
                </a:solidFill>
                <a:latin typeface="Arial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lvl="1" algn="ctr" eaLnBrk="0" fontAlgn="base" hangingPunct="0">
              <a:spcBef>
                <a:spcPct val="0"/>
              </a:spcBef>
              <a:spcAft>
                <a:spcPts val="1200"/>
              </a:spcAft>
            </a:pPr>
            <a:r>
              <a:rPr lang="es-ES_tradnl" sz="2400" b="1">
                <a:solidFill>
                  <a:prstClr val="black"/>
                </a:solidFill>
              </a:rPr>
              <a:t>¿Cuál es el momento oportuno para su definición ?</a:t>
            </a:r>
            <a:r>
              <a:rPr lang="es-ES_tradnl" sz="2400" b="1" u="sng">
                <a:solidFill>
                  <a:prstClr val="black"/>
                </a:solidFill>
              </a:rPr>
              <a:t>  </a:t>
            </a:r>
            <a:endParaRPr lang="es-ES" sz="2400" b="1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5128" name="Text Box 8"/>
          <p:cNvSpPr txBox="1">
            <a:spLocks noChangeArrowheads="1"/>
          </p:cNvSpPr>
          <p:nvPr/>
        </p:nvSpPr>
        <p:spPr bwMode="auto">
          <a:xfrm>
            <a:off x="3544888" y="2470150"/>
            <a:ext cx="5419725" cy="831850"/>
          </a:xfrm>
          <a:prstGeom prst="rec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s-ES_tradnl" sz="2400" b="1" dirty="0" smtClean="0">
                <a:solidFill>
                  <a:prstClr val="black"/>
                </a:solidFill>
              </a:rPr>
              <a:t>Sólo pueden tratarse después  de un estudio profundo del problema.</a:t>
            </a:r>
            <a:endParaRPr lang="es-ES" sz="2400" b="1" dirty="0" smtClean="0">
              <a:solidFill>
                <a:prstClr val="black"/>
              </a:solidFill>
            </a:endParaRPr>
          </a:p>
        </p:txBody>
      </p:sp>
      <p:sp>
        <p:nvSpPr>
          <p:cNvPr id="5129" name="Text Box 9"/>
          <p:cNvSpPr txBox="1">
            <a:spLocks noChangeArrowheads="1"/>
          </p:cNvSpPr>
          <p:nvPr/>
        </p:nvSpPr>
        <p:spPr bwMode="auto">
          <a:xfrm>
            <a:off x="468313" y="4076700"/>
            <a:ext cx="2808287" cy="1570038"/>
          </a:xfrm>
          <a:prstGeom prst="rect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342900" indent="-342900">
              <a:defRPr>
                <a:solidFill>
                  <a:schemeClr val="tx1"/>
                </a:solidFill>
                <a:latin typeface="Arial" charset="0"/>
              </a:defRPr>
            </a:lvl1pPr>
            <a:lvl2pPr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lvl="1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s-ES_tradnl" sz="2400" b="1">
                <a:solidFill>
                  <a:prstClr val="black"/>
                </a:solidFill>
              </a:rPr>
              <a:t>¿Cuáles característica </a:t>
            </a:r>
          </a:p>
          <a:p>
            <a:pPr lvl="1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es-ES_tradnl" sz="2400" b="1">
                <a:solidFill>
                  <a:prstClr val="black"/>
                </a:solidFill>
              </a:rPr>
              <a:t>lo deben identificar ?</a:t>
            </a:r>
            <a:endParaRPr lang="es-ES" sz="2400" b="1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5130" name="Text Box 10"/>
          <p:cNvSpPr txBox="1">
            <a:spLocks noChangeArrowheads="1"/>
          </p:cNvSpPr>
          <p:nvPr/>
        </p:nvSpPr>
        <p:spPr bwMode="auto">
          <a:xfrm>
            <a:off x="3544888" y="3857625"/>
            <a:ext cx="5419725" cy="830263"/>
          </a:xfrm>
          <a:prstGeom prst="rect">
            <a:avLst/>
          </a:prstGeom>
          <a:solidFill>
            <a:schemeClr val="bg1">
              <a:lumMod val="85000"/>
            </a:schemeClr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 fontAlgn="base">
              <a:spcBef>
                <a:spcPts val="300"/>
              </a:spcBef>
              <a:spcAft>
                <a:spcPts val="600"/>
              </a:spcAft>
              <a:defRPr/>
            </a:pPr>
            <a:r>
              <a:rPr lang="es-ES_tradnl" sz="2400" b="1" dirty="0" smtClean="0">
                <a:solidFill>
                  <a:prstClr val="black"/>
                </a:solidFill>
              </a:rPr>
              <a:t>Deben ser vistos como un resultado del estudio del problema.</a:t>
            </a:r>
            <a:endParaRPr lang="es-ES" sz="2800" dirty="0" smtClean="0">
              <a:solidFill>
                <a:prstClr val="black"/>
              </a:solidFill>
              <a:latin typeface="Times New Roman" pitchFamily="18" charset="0"/>
            </a:endParaRPr>
          </a:p>
        </p:txBody>
      </p:sp>
      <p:sp>
        <p:nvSpPr>
          <p:cNvPr id="2" name="1 Flecha derecha"/>
          <p:cNvSpPr/>
          <p:nvPr/>
        </p:nvSpPr>
        <p:spPr>
          <a:xfrm>
            <a:off x="3151188" y="1089025"/>
            <a:ext cx="276225" cy="217488"/>
          </a:xfrm>
          <a:prstGeom prst="rightArrow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11 Flecha derecha"/>
          <p:cNvSpPr/>
          <p:nvPr/>
        </p:nvSpPr>
        <p:spPr>
          <a:xfrm>
            <a:off x="3276600" y="2922588"/>
            <a:ext cx="276225" cy="215900"/>
          </a:xfrm>
          <a:prstGeom prst="rightArrow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3" name="12 Flecha derecha"/>
          <p:cNvSpPr/>
          <p:nvPr/>
        </p:nvSpPr>
        <p:spPr>
          <a:xfrm>
            <a:off x="3282950" y="5157788"/>
            <a:ext cx="276225" cy="215900"/>
          </a:xfrm>
          <a:prstGeom prst="rightArrow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4" name="13 Flecha derecha"/>
          <p:cNvSpPr/>
          <p:nvPr/>
        </p:nvSpPr>
        <p:spPr>
          <a:xfrm>
            <a:off x="3276600" y="4341813"/>
            <a:ext cx="276225" cy="215900"/>
          </a:xfrm>
          <a:prstGeom prst="rightArrow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149613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51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51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51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51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51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8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500"/>
                                        <p:tgtEl>
                                          <p:spTgt spid="51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51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51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51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51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 nodeType="clickPar">
                      <p:stCondLst>
                        <p:cond delay="indefinite"/>
                      </p:stCondLst>
                      <p:childTnLst>
                        <p:par>
                          <p:cTn id="3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1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3" dur="500"/>
                                        <p:tgtEl>
                                          <p:spTgt spid="51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 nodeType="clickPar">
                      <p:stCondLst>
                        <p:cond delay="indefinite"/>
                      </p:stCondLst>
                      <p:childTnLst>
                        <p:par>
                          <p:cTn id="3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51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51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 nodeType="clickPar">
                      <p:stCondLst>
                        <p:cond delay="indefinite"/>
                      </p:stCondLst>
                      <p:childTnLst>
                        <p:par>
                          <p:cTn id="4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2" presetID="1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51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51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51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51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4" grpId="0" animBg="1" autoUpdateAnimBg="0"/>
      <p:bldP spid="5125" grpId="0" animBg="1" autoUpdateAnimBg="0"/>
      <p:bldP spid="5126" grpId="0" animBg="1" autoUpdateAnimBg="0"/>
      <p:bldP spid="5127" grpId="0" animBg="1" autoUpdateAnimBg="0"/>
      <p:bldP spid="5128" grpId="0" animBg="1" autoUpdateAnimBg="0"/>
      <p:bldP spid="5129" grpId="0" animBg="1" autoUpdateAnimBg="0"/>
      <p:bldP spid="5130" grpId="0" animBg="1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Rectángulo"/>
          <p:cNvSpPr/>
          <p:nvPr/>
        </p:nvSpPr>
        <p:spPr>
          <a:xfrm>
            <a:off x="323850" y="1484313"/>
            <a:ext cx="8424863" cy="2154237"/>
          </a:xfrm>
          <a:prstGeom prst="rect">
            <a:avLst/>
          </a:prstGeom>
          <a:ln>
            <a:solidFill>
              <a:schemeClr val="bg1"/>
            </a:solidFill>
          </a:ln>
        </p:spPr>
        <p:txBody>
          <a:bodyPr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s-ES" b="1" dirty="0">
              <a:solidFill>
                <a:srgbClr val="C00000"/>
              </a:solidFill>
              <a:latin typeface="Arial" charset="0"/>
            </a:endParaRPr>
          </a:p>
          <a:p>
            <a:pPr marL="457200" indent="-457200" algn="just" fontAlgn="base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  <a:defRPr/>
            </a:pPr>
            <a:r>
              <a:rPr lang="es-ES" sz="2800" b="1" dirty="0">
                <a:solidFill>
                  <a:prstClr val="black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Elaborar un sistema de acciones para la formación de árbitros y jueces en el deporte de Karate-do.</a:t>
            </a:r>
            <a:r>
              <a:rPr lang="es-ES" sz="2800" b="1" dirty="0">
                <a:solidFill>
                  <a:prstClr val="white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.</a:t>
            </a:r>
          </a:p>
          <a:p>
            <a:pPr algn="just" fontAlgn="base">
              <a:spcBef>
                <a:spcPct val="0"/>
              </a:spcBef>
              <a:spcAft>
                <a:spcPct val="0"/>
              </a:spcAft>
              <a:defRPr/>
            </a:pPr>
            <a:endParaRPr lang="es-ES" sz="3200" b="1" dirty="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8195" name="22 CuadroTexto"/>
          <p:cNvSpPr txBox="1">
            <a:spLocks noChangeArrowheads="1"/>
          </p:cNvSpPr>
          <p:nvPr/>
        </p:nvSpPr>
        <p:spPr bwMode="auto">
          <a:xfrm>
            <a:off x="395288" y="4887913"/>
            <a:ext cx="8388350" cy="1385887"/>
          </a:xfrm>
          <a:prstGeom prst="rect">
            <a:avLst/>
          </a:prstGeom>
          <a:noFill/>
          <a:ln w="9525">
            <a:solidFill>
              <a:schemeClr val="bg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marL="285750" indent="-28575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 fontAlgn="base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</a:pPr>
            <a:r>
              <a:rPr lang="es-ES" b="1">
                <a:solidFill>
                  <a:prstClr val="black"/>
                </a:solidFill>
              </a:rPr>
              <a:t> </a:t>
            </a:r>
            <a:r>
              <a:rPr lang="es-ES" sz="2800" b="1">
                <a:solidFill>
                  <a:prstClr val="black"/>
                </a:solidFill>
              </a:rPr>
              <a:t>Elaborar una metodología para la evaluación de las capacidades motoras en la Educación Física. </a:t>
            </a:r>
          </a:p>
        </p:txBody>
      </p:sp>
      <p:sp>
        <p:nvSpPr>
          <p:cNvPr id="8196" name="4 CuadroTexto"/>
          <p:cNvSpPr txBox="1">
            <a:spLocks noChangeArrowheads="1"/>
          </p:cNvSpPr>
          <p:nvPr/>
        </p:nvSpPr>
        <p:spPr bwMode="auto">
          <a:xfrm>
            <a:off x="303213" y="706438"/>
            <a:ext cx="1739900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ES" sz="2400" b="1" u="sng">
                <a:solidFill>
                  <a:prstClr val="black"/>
                </a:solidFill>
              </a:rPr>
              <a:t>Ejemplo: 1</a:t>
            </a:r>
          </a:p>
        </p:txBody>
      </p:sp>
      <p:sp>
        <p:nvSpPr>
          <p:cNvPr id="8197" name="5 Rectángulo"/>
          <p:cNvSpPr>
            <a:spLocks noChangeArrowheads="1"/>
          </p:cNvSpPr>
          <p:nvPr/>
        </p:nvSpPr>
        <p:spPr bwMode="auto">
          <a:xfrm>
            <a:off x="327025" y="4005263"/>
            <a:ext cx="1738313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ES" sz="2400" b="1" u="sng">
                <a:solidFill>
                  <a:prstClr val="black"/>
                </a:solidFill>
                <a:latin typeface="Arial" charset="0"/>
              </a:rPr>
              <a:t>Ejemplo: 2</a:t>
            </a:r>
          </a:p>
        </p:txBody>
      </p:sp>
      <p:sp>
        <p:nvSpPr>
          <p:cNvPr id="3" name="2 Rectángulo"/>
          <p:cNvSpPr/>
          <p:nvPr/>
        </p:nvSpPr>
        <p:spPr>
          <a:xfrm>
            <a:off x="2622550" y="188913"/>
            <a:ext cx="3508375" cy="58420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s-ES" sz="3200" b="1" u="sng" dirty="0">
                <a:solidFill>
                  <a:prstClr val="black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charset="0"/>
              </a:rPr>
              <a:t>Objetivo general </a:t>
            </a:r>
          </a:p>
        </p:txBody>
      </p:sp>
    </p:spTree>
    <p:extLst>
      <p:ext uri="{BB962C8B-B14F-4D97-AF65-F5344CB8AC3E}">
        <p14:creationId xmlns:p14="http://schemas.microsoft.com/office/powerpoint/2010/main" val="4078129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dirty="0">
                <a:solidFill>
                  <a:prstClr val="black">
                    <a:tint val="75000"/>
                  </a:prstClr>
                </a:solidFill>
              </a:rPr>
              <a:t>M.GUARDO</a:t>
            </a:r>
          </a:p>
        </p:txBody>
      </p:sp>
      <p:sp>
        <p:nvSpPr>
          <p:cNvPr id="9219" name="3 Marcador de número de diapositiva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fld id="{B089DF2A-CBDD-4DDC-9FAF-D58D76F2E5C7}" type="slidenum">
              <a:rPr lang="es-ES" smtClean="0">
                <a:solidFill>
                  <a:srgbClr val="898989"/>
                </a:solidFill>
                <a:latin typeface="Calibri" pitchFamily="34" charset="0"/>
              </a:rPr>
              <a:pPr/>
              <a:t>8</a:t>
            </a:fld>
            <a:endParaRPr lang="es-ES" smtClean="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9220" name="Text Box 4"/>
          <p:cNvSpPr txBox="1">
            <a:spLocks noChangeArrowheads="1"/>
          </p:cNvSpPr>
          <p:nvPr/>
        </p:nvSpPr>
        <p:spPr bwMode="auto">
          <a:xfrm>
            <a:off x="1023938" y="784225"/>
            <a:ext cx="184150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</a:endParaRPr>
          </a:p>
        </p:txBody>
      </p:sp>
      <p:sp>
        <p:nvSpPr>
          <p:cNvPr id="9222" name="Text Box 5"/>
          <p:cNvSpPr txBox="1">
            <a:spLocks noChangeArrowheads="1"/>
          </p:cNvSpPr>
          <p:nvPr/>
        </p:nvSpPr>
        <p:spPr bwMode="auto">
          <a:xfrm>
            <a:off x="1511970" y="631826"/>
            <a:ext cx="4248398" cy="584775"/>
          </a:xfrm>
          <a:prstGeom prst="rect">
            <a:avLst/>
          </a:prstGeom>
          <a:solidFill>
            <a:schemeClr val="bg1"/>
          </a:solidFill>
          <a:ln w="76200">
            <a:solidFill>
              <a:srgbClr val="C00000"/>
            </a:solidFill>
            <a:miter lim="800000"/>
            <a:headEnd/>
            <a:tailEnd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MX" sz="3200" b="1" dirty="0" smtClean="0">
                <a:solidFill>
                  <a:prstClr val="black"/>
                </a:solidFill>
              </a:rPr>
              <a:t>CAMPO DE ACCIÓN</a:t>
            </a:r>
            <a:endParaRPr lang="es-ES" dirty="0" smtClean="0">
              <a:solidFill>
                <a:prstClr val="black"/>
              </a:solidFill>
            </a:endParaRPr>
          </a:p>
        </p:txBody>
      </p:sp>
      <p:sp>
        <p:nvSpPr>
          <p:cNvPr id="9224" name="Text Box 8"/>
          <p:cNvSpPr txBox="1">
            <a:spLocks noChangeArrowheads="1"/>
          </p:cNvSpPr>
          <p:nvPr/>
        </p:nvSpPr>
        <p:spPr bwMode="auto">
          <a:xfrm>
            <a:off x="611188" y="1412875"/>
            <a:ext cx="8281987" cy="1570038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just" fontAlgn="base">
              <a:spcBef>
                <a:spcPct val="0"/>
              </a:spcBef>
              <a:spcAft>
                <a:spcPct val="0"/>
              </a:spcAft>
            </a:pPr>
            <a:r>
              <a:rPr lang="es-ES_tradnl" sz="3200">
                <a:solidFill>
                  <a:prstClr val="black"/>
                </a:solidFill>
              </a:rPr>
              <a:t>Parte del objeto conformado por el conjunto de aspectos, propiedades y relaciones que se </a:t>
            </a:r>
            <a:r>
              <a:rPr lang="es-ES_tradnl" sz="3200" b="1" u="sng">
                <a:solidFill>
                  <a:prstClr val="black"/>
                </a:solidFill>
              </a:rPr>
              <a:t>abstraen del objeto.</a:t>
            </a:r>
            <a:endParaRPr lang="es-ES" sz="3200" b="1" u="sng">
              <a:solidFill>
                <a:prstClr val="black"/>
              </a:solidFill>
            </a:endParaRPr>
          </a:p>
        </p:txBody>
      </p:sp>
      <p:sp>
        <p:nvSpPr>
          <p:cNvPr id="9225" name="Text Box 9"/>
          <p:cNvSpPr txBox="1">
            <a:spLocks noChangeArrowheads="1"/>
          </p:cNvSpPr>
          <p:nvPr/>
        </p:nvSpPr>
        <p:spPr bwMode="auto">
          <a:xfrm>
            <a:off x="427038" y="3883025"/>
            <a:ext cx="8424862" cy="1200150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marL="342900" indent="-342900" algn="just" eaLnBrk="1" fontAlgn="base" hangingPunct="1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  <a:defRPr/>
            </a:pPr>
            <a:r>
              <a:rPr lang="es-ES_tradnl" sz="2400" b="1" dirty="0" smtClean="0">
                <a:solidFill>
                  <a:prstClr val="black"/>
                </a:solidFill>
              </a:rPr>
              <a:t>Del problema al objeto, hay un primer paso de abstracción; y del objeto al campo, un segundo.</a:t>
            </a:r>
          </a:p>
          <a:p>
            <a:pPr algn="just" eaLnBrk="1" fontAlgn="base" hangingPunct="1">
              <a:spcBef>
                <a:spcPct val="0"/>
              </a:spcBef>
              <a:spcAft>
                <a:spcPct val="0"/>
              </a:spcAft>
              <a:buFontTx/>
              <a:buChar char="•"/>
              <a:defRPr/>
            </a:pPr>
            <a:endParaRPr lang="es-ES" sz="2400" b="1" dirty="0" smtClean="0">
              <a:solidFill>
                <a:prstClr val="black"/>
              </a:solidFill>
            </a:endParaRPr>
          </a:p>
        </p:txBody>
      </p:sp>
      <p:sp>
        <p:nvSpPr>
          <p:cNvPr id="9226" name="Text Box 10"/>
          <p:cNvSpPr txBox="1">
            <a:spLocks noChangeArrowheads="1"/>
          </p:cNvSpPr>
          <p:nvPr/>
        </p:nvSpPr>
        <p:spPr bwMode="auto">
          <a:xfrm>
            <a:off x="396875" y="5084763"/>
            <a:ext cx="8424863" cy="831850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342900" indent="-3429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buFont typeface="Wingdings" pitchFamily="2" charset="2"/>
              <a:buChar char="Ø"/>
            </a:pPr>
            <a:r>
              <a:rPr lang="es-ES_tradnl" sz="2400" b="1">
                <a:solidFill>
                  <a:prstClr val="black"/>
                </a:solidFill>
              </a:rPr>
              <a:t>Es un concepto más estrecho que el de objeto, es una parte del mismo.</a:t>
            </a:r>
            <a:endParaRPr lang="es-ES" sz="2800" b="1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37081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20 Flecha a la derecha con muesca"/>
          <p:cNvSpPr/>
          <p:nvPr/>
        </p:nvSpPr>
        <p:spPr>
          <a:xfrm rot="18693265">
            <a:off x="2285207" y="3888581"/>
            <a:ext cx="481012" cy="530225"/>
          </a:xfrm>
          <a:prstGeom prst="notchedRightArrow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s-ES">
              <a:solidFill>
                <a:prstClr val="white"/>
              </a:solidFill>
            </a:endParaRPr>
          </a:p>
        </p:txBody>
      </p:sp>
      <p:sp>
        <p:nvSpPr>
          <p:cNvPr id="8194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s-ES" dirty="0" smtClean="0">
                <a:solidFill>
                  <a:prstClr val="black">
                    <a:tint val="75000"/>
                  </a:prstClr>
                </a:solidFill>
              </a:rPr>
              <a:t>M.GUARDO</a:t>
            </a:r>
          </a:p>
        </p:txBody>
      </p:sp>
      <p:sp>
        <p:nvSpPr>
          <p:cNvPr id="10244" name="3 Marcador de número de diapositiva"/>
          <p:cNvSpPr>
            <a:spLocks noGrp="1"/>
          </p:cNvSpPr>
          <p:nvPr>
            <p:ph type="sldNum" sz="quarter" idx="12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fld id="{69C9D02E-2EC3-4B65-824A-E037EE3128B0}" type="slidenum">
              <a:rPr lang="es-ES" smtClean="0">
                <a:solidFill>
                  <a:srgbClr val="898989"/>
                </a:solidFill>
                <a:latin typeface="Calibri" pitchFamily="34" charset="0"/>
              </a:rPr>
              <a:pPr/>
              <a:t>9</a:t>
            </a:fld>
            <a:endParaRPr lang="es-ES" smtClean="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245" name="Rectangle 86"/>
          <p:cNvSpPr>
            <a:spLocks noChangeArrowheads="1"/>
          </p:cNvSpPr>
          <p:nvPr/>
        </p:nvSpPr>
        <p:spPr bwMode="auto">
          <a:xfrm>
            <a:off x="1331913" y="1036638"/>
            <a:ext cx="7240587" cy="4608512"/>
          </a:xfrm>
          <a:prstGeom prst="rect">
            <a:avLst/>
          </a:prstGeom>
          <a:solidFill>
            <a:schemeClr val="bg1">
              <a:lumMod val="95000"/>
            </a:schemeClr>
          </a:solidFill>
          <a:ln w="5715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n-US" smtClean="0">
                <a:solidFill>
                  <a:prstClr val="black"/>
                </a:solidFill>
              </a:rPr>
              <a:t>Objeto de estudio</a:t>
            </a:r>
          </a:p>
        </p:txBody>
      </p:sp>
      <p:sp>
        <p:nvSpPr>
          <p:cNvPr id="10246" name="Rectangle 56"/>
          <p:cNvSpPr>
            <a:spLocks noChangeArrowheads="1"/>
          </p:cNvSpPr>
          <p:nvPr/>
        </p:nvSpPr>
        <p:spPr bwMode="auto">
          <a:xfrm>
            <a:off x="179388" y="188913"/>
            <a:ext cx="8750300" cy="6553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lang="en-U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7172" name="Oval 4"/>
          <p:cNvSpPr>
            <a:spLocks noChangeArrowheads="1"/>
          </p:cNvSpPr>
          <p:nvPr/>
        </p:nvSpPr>
        <p:spPr bwMode="auto">
          <a:xfrm>
            <a:off x="1493838" y="1633538"/>
            <a:ext cx="6894512" cy="4027487"/>
          </a:xfrm>
          <a:prstGeom prst="ellipse">
            <a:avLst/>
          </a:prstGeom>
          <a:solidFill>
            <a:schemeClr val="bg1">
              <a:lumMod val="85000"/>
            </a:schemeClr>
          </a:solidFill>
          <a:ln w="76200">
            <a:solidFill>
              <a:srgbClr val="800000"/>
            </a:solidFill>
            <a:round/>
            <a:headEnd/>
            <a:tailEnd/>
          </a:ln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endParaRPr lang="en-US" sz="3600" smtClean="0">
              <a:solidFill>
                <a:prstClr val="black"/>
              </a:solidFill>
            </a:endParaRPr>
          </a:p>
        </p:txBody>
      </p:sp>
      <p:sp>
        <p:nvSpPr>
          <p:cNvPr id="10248" name="Line 10"/>
          <p:cNvSpPr>
            <a:spLocks noChangeShapeType="1"/>
          </p:cNvSpPr>
          <p:nvPr/>
        </p:nvSpPr>
        <p:spPr bwMode="auto">
          <a:xfrm>
            <a:off x="4857750" y="3127375"/>
            <a:ext cx="3243263" cy="1184275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0249" name="Line 11"/>
          <p:cNvSpPr>
            <a:spLocks noChangeShapeType="1"/>
          </p:cNvSpPr>
          <p:nvPr/>
        </p:nvSpPr>
        <p:spPr bwMode="auto">
          <a:xfrm flipV="1">
            <a:off x="3576638" y="3071813"/>
            <a:ext cx="1350962" cy="2382837"/>
          </a:xfrm>
          <a:prstGeom prst="line">
            <a:avLst/>
          </a:prstGeom>
          <a:noFill/>
          <a:ln w="5715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0250" name="Text Box 75"/>
          <p:cNvSpPr txBox="1">
            <a:spLocks noChangeArrowheads="1"/>
          </p:cNvSpPr>
          <p:nvPr/>
        </p:nvSpPr>
        <p:spPr bwMode="auto">
          <a:xfrm>
            <a:off x="7164388" y="6237288"/>
            <a:ext cx="1263650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r>
              <a:rPr lang="es-MX">
                <a:solidFill>
                  <a:prstClr val="black"/>
                </a:solidFill>
              </a:rPr>
              <a:t>M Guardo </a:t>
            </a:r>
            <a:endParaRPr lang="es-ES">
              <a:solidFill>
                <a:prstClr val="black"/>
              </a:solidFill>
            </a:endParaRPr>
          </a:p>
        </p:txBody>
      </p:sp>
      <p:sp>
        <p:nvSpPr>
          <p:cNvPr id="10254" name="Text Box 76"/>
          <p:cNvSpPr txBox="1">
            <a:spLocks noChangeArrowheads="1"/>
          </p:cNvSpPr>
          <p:nvPr/>
        </p:nvSpPr>
        <p:spPr bwMode="auto">
          <a:xfrm>
            <a:off x="1331913" y="333375"/>
            <a:ext cx="7240587" cy="400050"/>
          </a:xfrm>
          <a:prstGeom prst="rect">
            <a:avLst/>
          </a:prstGeom>
          <a:solidFill>
            <a:schemeClr val="bg1">
              <a:lumMod val="95000"/>
            </a:schemeClr>
          </a:solidFill>
          <a:ln w="5715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just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ES" sz="2000" b="1" dirty="0" smtClean="0">
                <a:solidFill>
                  <a:prstClr val="black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Proceso de formación de árbitros y jueces en el deporte.</a:t>
            </a:r>
            <a:endParaRPr lang="es-ES" sz="2800" b="1" dirty="0" smtClean="0">
              <a:solidFill>
                <a:prstClr val="black"/>
              </a:solidFill>
              <a:ea typeface="Times New Roman" panose="02020603050405020304" pitchFamily="18" charset="0"/>
              <a:cs typeface="Arial" panose="020B0604020202020204" pitchFamily="34" charset="0"/>
            </a:endParaRPr>
          </a:p>
        </p:txBody>
      </p:sp>
      <p:sp>
        <p:nvSpPr>
          <p:cNvPr id="10252" name="Line 77"/>
          <p:cNvSpPr>
            <a:spLocks noChangeShapeType="1"/>
          </p:cNvSpPr>
          <p:nvPr/>
        </p:nvSpPr>
        <p:spPr bwMode="auto">
          <a:xfrm flipH="1" flipV="1">
            <a:off x="2682875" y="1851025"/>
            <a:ext cx="2233613" cy="1206500"/>
          </a:xfrm>
          <a:prstGeom prst="line">
            <a:avLst/>
          </a:prstGeom>
          <a:noFill/>
          <a:ln w="76200">
            <a:solidFill>
              <a:srgbClr val="8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10253" name="Line 78"/>
          <p:cNvSpPr>
            <a:spLocks noChangeShapeType="1"/>
          </p:cNvSpPr>
          <p:nvPr/>
        </p:nvSpPr>
        <p:spPr bwMode="auto">
          <a:xfrm flipV="1">
            <a:off x="4927600" y="1752600"/>
            <a:ext cx="2236788" cy="1341438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</a:pPr>
            <a:endParaRPr lang="es-ES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3" name="22 CuadroTexto"/>
          <p:cNvSpPr txBox="1">
            <a:spLocks noChangeArrowheads="1"/>
          </p:cNvSpPr>
          <p:nvPr/>
        </p:nvSpPr>
        <p:spPr bwMode="auto">
          <a:xfrm>
            <a:off x="4227513" y="2143125"/>
            <a:ext cx="1414462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1600" b="1">
                <a:solidFill>
                  <a:prstClr val="black"/>
                </a:solidFill>
              </a:rPr>
              <a:t>Reglamento </a:t>
            </a:r>
          </a:p>
        </p:txBody>
      </p:sp>
      <p:sp>
        <p:nvSpPr>
          <p:cNvPr id="4113" name="20 CuadroTexto"/>
          <p:cNvSpPr txBox="1">
            <a:spLocks noChangeArrowheads="1"/>
          </p:cNvSpPr>
          <p:nvPr/>
        </p:nvSpPr>
        <p:spPr bwMode="auto">
          <a:xfrm>
            <a:off x="1844675" y="3228975"/>
            <a:ext cx="2471738" cy="33813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ES" sz="1600" b="1" dirty="0" smtClean="0">
                <a:solidFill>
                  <a:prstClr val="black"/>
                </a:solidFill>
                <a:ea typeface="Calibri" pitchFamily="34" charset="0"/>
                <a:cs typeface="Times New Roman" pitchFamily="18" charset="0"/>
              </a:rPr>
              <a:t>Formación integral </a:t>
            </a:r>
            <a:endParaRPr lang="es-ES" sz="1600" dirty="0" smtClean="0">
              <a:solidFill>
                <a:prstClr val="black"/>
              </a:solidFill>
              <a:ea typeface="Calibri" pitchFamily="34" charset="0"/>
              <a:cs typeface="Times New Roman" pitchFamily="18" charset="0"/>
            </a:endParaRPr>
          </a:p>
        </p:txBody>
      </p:sp>
      <p:sp>
        <p:nvSpPr>
          <p:cNvPr id="10256" name="21 CuadroTexto"/>
          <p:cNvSpPr txBox="1">
            <a:spLocks noChangeArrowheads="1"/>
          </p:cNvSpPr>
          <p:nvPr/>
        </p:nvSpPr>
        <p:spPr bwMode="auto">
          <a:xfrm>
            <a:off x="4738688" y="4076700"/>
            <a:ext cx="1774825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1600" b="1">
                <a:solidFill>
                  <a:prstClr val="black"/>
                </a:solidFill>
              </a:rPr>
              <a:t>Preparación 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1600" b="1">
                <a:solidFill>
                  <a:prstClr val="black"/>
                </a:solidFill>
              </a:rPr>
              <a:t>física del árbitro</a:t>
            </a:r>
          </a:p>
        </p:txBody>
      </p:sp>
      <p:sp>
        <p:nvSpPr>
          <p:cNvPr id="10257" name="22 CuadroTexto"/>
          <p:cNvSpPr txBox="1">
            <a:spLocks noChangeArrowheads="1"/>
          </p:cNvSpPr>
          <p:nvPr/>
        </p:nvSpPr>
        <p:spPr bwMode="auto">
          <a:xfrm>
            <a:off x="6064250" y="2895600"/>
            <a:ext cx="1336675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1600" b="1">
                <a:solidFill>
                  <a:prstClr val="black"/>
                </a:solidFill>
              </a:rPr>
              <a:t>Habilidades</a:t>
            </a:r>
          </a:p>
        </p:txBody>
      </p:sp>
      <p:sp>
        <p:nvSpPr>
          <p:cNvPr id="2" name="1 Rectángulo"/>
          <p:cNvSpPr/>
          <p:nvPr/>
        </p:nvSpPr>
        <p:spPr>
          <a:xfrm rot="18806353">
            <a:off x="512763" y="4876800"/>
            <a:ext cx="2411412" cy="261938"/>
          </a:xfrm>
          <a:prstGeom prst="rect">
            <a:avLst/>
          </a:prstGeom>
          <a:solidFill>
            <a:schemeClr val="bg2">
              <a:lumMod val="90000"/>
            </a:schemeClr>
          </a:solidFill>
          <a:ln>
            <a:noFill/>
          </a:ln>
        </p:spPr>
        <p:txBody>
          <a:bodyPr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s-MX" sz="1100" b="1" dirty="0">
                <a:solidFill>
                  <a:prstClr val="black"/>
                </a:solidFill>
                <a:latin typeface="Arial" charset="0"/>
              </a:rPr>
              <a:t>CAMPO DE ACCIÓN </a:t>
            </a:r>
            <a:endParaRPr lang="es-ES" sz="1100" b="1" dirty="0">
              <a:solidFill>
                <a:prstClr val="black"/>
              </a:solidFill>
              <a:latin typeface="Arial" charset="0"/>
            </a:endParaRPr>
          </a:p>
        </p:txBody>
      </p:sp>
      <p:sp>
        <p:nvSpPr>
          <p:cNvPr id="22" name="21 Elipse"/>
          <p:cNvSpPr/>
          <p:nvPr/>
        </p:nvSpPr>
        <p:spPr>
          <a:xfrm>
            <a:off x="4786313" y="3028950"/>
            <a:ext cx="361950" cy="184150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prstClr val="white"/>
              </a:solidFill>
            </a:endParaRPr>
          </a:p>
        </p:txBody>
      </p:sp>
      <p:sp>
        <p:nvSpPr>
          <p:cNvPr id="10260" name="3 Rectángulo"/>
          <p:cNvSpPr>
            <a:spLocks noChangeArrowheads="1"/>
          </p:cNvSpPr>
          <p:nvPr/>
        </p:nvSpPr>
        <p:spPr bwMode="auto">
          <a:xfrm>
            <a:off x="4437063" y="2379663"/>
            <a:ext cx="1008062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just" fontAlgn="base">
              <a:spcBef>
                <a:spcPct val="0"/>
              </a:spcBef>
              <a:spcAft>
                <a:spcPct val="0"/>
              </a:spcAft>
            </a:pPr>
            <a:r>
              <a:rPr lang="es-ES" sz="1200" b="1">
                <a:solidFill>
                  <a:prstClr val="black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Karate-do.</a:t>
            </a:r>
            <a:r>
              <a:rPr lang="es-ES" sz="1200" b="1">
                <a:solidFill>
                  <a:prstClr val="white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.</a:t>
            </a:r>
          </a:p>
        </p:txBody>
      </p:sp>
      <p:sp>
        <p:nvSpPr>
          <p:cNvPr id="10261" name="4 Rectángulo"/>
          <p:cNvSpPr>
            <a:spLocks noChangeArrowheads="1"/>
          </p:cNvSpPr>
          <p:nvPr/>
        </p:nvSpPr>
        <p:spPr bwMode="auto">
          <a:xfrm>
            <a:off x="6135688" y="3151188"/>
            <a:ext cx="1474787" cy="460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1200" b="1">
                <a:solidFill>
                  <a:srgbClr val="000000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Árbitros y jueces 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</a:pPr>
            <a:r>
              <a:rPr lang="es-ES" sz="1200" b="1">
                <a:solidFill>
                  <a:srgbClr val="000000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Karate-do.</a:t>
            </a:r>
            <a:r>
              <a:rPr lang="es-ES" sz="1200" b="1">
                <a:solidFill>
                  <a:srgbClr val="FFFFFF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.</a:t>
            </a:r>
          </a:p>
        </p:txBody>
      </p:sp>
      <p:sp>
        <p:nvSpPr>
          <p:cNvPr id="10262" name="5 Rectángulo"/>
          <p:cNvSpPr>
            <a:spLocks noChangeArrowheads="1"/>
          </p:cNvSpPr>
          <p:nvPr/>
        </p:nvSpPr>
        <p:spPr bwMode="auto">
          <a:xfrm>
            <a:off x="5027613" y="4660900"/>
            <a:ext cx="989012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pPr algn="just" fontAlgn="base">
              <a:spcBef>
                <a:spcPct val="0"/>
              </a:spcBef>
              <a:spcAft>
                <a:spcPct val="0"/>
              </a:spcAft>
            </a:pPr>
            <a:r>
              <a:rPr lang="es-ES" sz="1200" b="1">
                <a:solidFill>
                  <a:srgbClr val="000000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Karate-do.</a:t>
            </a:r>
            <a:r>
              <a:rPr lang="es-ES" sz="1200" b="1">
                <a:solidFill>
                  <a:srgbClr val="FFFFFF"/>
                </a:solidFill>
                <a:latin typeface="Arial" charset="0"/>
                <a:ea typeface="Calibri" pitchFamily="34" charset="0"/>
                <a:cs typeface="Times New Roman" pitchFamily="18" charset="0"/>
              </a:rPr>
              <a:t>.</a:t>
            </a:r>
          </a:p>
        </p:txBody>
      </p:sp>
      <p:sp>
        <p:nvSpPr>
          <p:cNvPr id="10266" name="6 Rectángulo"/>
          <p:cNvSpPr>
            <a:spLocks noChangeArrowheads="1"/>
          </p:cNvSpPr>
          <p:nvPr/>
        </p:nvSpPr>
        <p:spPr bwMode="auto">
          <a:xfrm>
            <a:off x="1835150" y="3570288"/>
            <a:ext cx="2498725" cy="461962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ES" sz="12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Árbitros y jueces </a:t>
            </a:r>
          </a:p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  <a:defRPr/>
            </a:pPr>
            <a:r>
              <a:rPr lang="es-ES" sz="1200" b="1" dirty="0" smtClean="0">
                <a:solidFill>
                  <a:srgbClr val="000000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Karate-do.</a:t>
            </a:r>
            <a:r>
              <a:rPr lang="es-ES" sz="1200" b="1" dirty="0" smtClean="0">
                <a:solidFill>
                  <a:srgbClr val="FFFFFF"/>
                </a:solidFill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</a:p>
        </p:txBody>
      </p:sp>
      <p:cxnSp>
        <p:nvCxnSpPr>
          <p:cNvPr id="4" name="Conector recto de flecha 3"/>
          <p:cNvCxnSpPr/>
          <p:nvPr/>
        </p:nvCxnSpPr>
        <p:spPr>
          <a:xfrm flipV="1">
            <a:off x="1042988" y="4021138"/>
            <a:ext cx="1903412" cy="2017712"/>
          </a:xfrm>
          <a:prstGeom prst="straightConnector1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116523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2" grpId="0" animBg="1"/>
    </p:bldLst>
  </p:timing>
</p:sld>
</file>

<file path=ppt/theme/theme1.xml><?xml version="1.0" encoding="utf-8"?>
<a:theme xmlns:a="http://schemas.openxmlformats.org/drawingml/2006/main" name="1_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2_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479</Words>
  <Application>Microsoft Office PowerPoint</Application>
  <PresentationFormat>Presentación en pantalla (4:3)</PresentationFormat>
  <Paragraphs>118</Paragraphs>
  <Slides>12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2</vt:i4>
      </vt:variant>
      <vt:variant>
        <vt:lpstr>Títulos de diapositiva</vt:lpstr>
      </vt:variant>
      <vt:variant>
        <vt:i4>12</vt:i4>
      </vt:variant>
    </vt:vector>
  </HeadingPairs>
  <TitlesOfParts>
    <vt:vector size="14" baseType="lpstr">
      <vt:lpstr>1_Tema de Office</vt:lpstr>
      <vt:lpstr>2_Tema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Home</dc:creator>
  <cp:lastModifiedBy>Home</cp:lastModifiedBy>
  <cp:revision>2</cp:revision>
  <cp:lastPrinted>2017-03-08T22:16:13Z</cp:lastPrinted>
  <dcterms:created xsi:type="dcterms:W3CDTF">2017-03-08T21:40:35Z</dcterms:created>
  <dcterms:modified xsi:type="dcterms:W3CDTF">2017-03-08T22:54:49Z</dcterms:modified>
</cp:coreProperties>
</file>

<file path=docProps/thumbnail.jpeg>
</file>