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handoutMasterIdLst>
    <p:handoutMasterId r:id="rId16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89750" cy="960755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480378"/>
          </a:xfrm>
          <a:prstGeom prst="rect">
            <a:avLst/>
          </a:prstGeom>
        </p:spPr>
        <p:txBody>
          <a:bodyPr vert="horz" lIns="94265" tIns="47133" rIns="94265" bIns="47133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02597" y="0"/>
            <a:ext cx="2985558" cy="480378"/>
          </a:xfrm>
          <a:prstGeom prst="rect">
            <a:avLst/>
          </a:prstGeom>
        </p:spPr>
        <p:txBody>
          <a:bodyPr vert="horz" lIns="94265" tIns="47133" rIns="94265" bIns="47133" rtlCol="0"/>
          <a:lstStyle>
            <a:lvl1pPr algn="r">
              <a:defRPr sz="1200"/>
            </a:lvl1pPr>
          </a:lstStyle>
          <a:p>
            <a:fld id="{651E8269-5F66-414F-858E-7ED41A583AD0}" type="datetimeFigureOut">
              <a:rPr lang="es-ES" smtClean="0"/>
              <a:t>08/03/2017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125505"/>
            <a:ext cx="2985558" cy="480378"/>
          </a:xfrm>
          <a:prstGeom prst="rect">
            <a:avLst/>
          </a:prstGeom>
        </p:spPr>
        <p:txBody>
          <a:bodyPr vert="horz" lIns="94265" tIns="47133" rIns="94265" bIns="47133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02597" y="9125505"/>
            <a:ext cx="2985558" cy="480378"/>
          </a:xfrm>
          <a:prstGeom prst="rect">
            <a:avLst/>
          </a:prstGeom>
        </p:spPr>
        <p:txBody>
          <a:bodyPr vert="horz" lIns="94265" tIns="47133" rIns="94265" bIns="47133" rtlCol="0" anchor="b"/>
          <a:lstStyle>
            <a:lvl1pPr algn="r">
              <a:defRPr sz="1200"/>
            </a:lvl1pPr>
          </a:lstStyle>
          <a:p>
            <a:fld id="{0276C890-E01F-4528-BBB3-F5F67E8E93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625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480378"/>
          </a:xfrm>
          <a:prstGeom prst="rect">
            <a:avLst/>
          </a:prstGeom>
        </p:spPr>
        <p:txBody>
          <a:bodyPr vert="horz" lIns="94265" tIns="47133" rIns="94265" bIns="47133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480378"/>
          </a:xfrm>
          <a:prstGeom prst="rect">
            <a:avLst/>
          </a:prstGeom>
        </p:spPr>
        <p:txBody>
          <a:bodyPr vert="horz" lIns="94265" tIns="47133" rIns="94265" bIns="47133" rtlCol="0"/>
          <a:lstStyle>
            <a:lvl1pPr algn="r">
              <a:defRPr sz="1200"/>
            </a:lvl1pPr>
          </a:lstStyle>
          <a:p>
            <a:fld id="{FE62F5A8-16B4-4394-8CBC-AE0DE69EA3CF}" type="datetimeFigureOut">
              <a:rPr lang="es-ES" smtClean="0"/>
              <a:t>08/03/2017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720725"/>
            <a:ext cx="4800600" cy="3602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65" tIns="47133" rIns="94265" bIns="47133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975" y="4563586"/>
            <a:ext cx="5511800" cy="4323398"/>
          </a:xfrm>
          <a:prstGeom prst="rect">
            <a:avLst/>
          </a:prstGeom>
        </p:spPr>
        <p:txBody>
          <a:bodyPr vert="horz" lIns="94265" tIns="47133" rIns="94265" bIns="47133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25505"/>
            <a:ext cx="2985558" cy="480378"/>
          </a:xfrm>
          <a:prstGeom prst="rect">
            <a:avLst/>
          </a:prstGeom>
        </p:spPr>
        <p:txBody>
          <a:bodyPr vert="horz" lIns="94265" tIns="47133" rIns="94265" bIns="47133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02597" y="9125505"/>
            <a:ext cx="2985558" cy="480378"/>
          </a:xfrm>
          <a:prstGeom prst="rect">
            <a:avLst/>
          </a:prstGeom>
        </p:spPr>
        <p:txBody>
          <a:bodyPr vert="horz" lIns="94265" tIns="47133" rIns="94265" bIns="47133" rtlCol="0" anchor="b"/>
          <a:lstStyle>
            <a:lvl1pPr algn="r">
              <a:defRPr sz="1200"/>
            </a:lvl1pPr>
          </a:lstStyle>
          <a:p>
            <a:fld id="{A218BA06-898F-43CF-84F0-E87A3ACB73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3320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65907" indent="-294580">
              <a:defRPr>
                <a:solidFill>
                  <a:schemeClr val="tx1"/>
                </a:solidFill>
                <a:latin typeface="Arial" charset="0"/>
              </a:defRPr>
            </a:lvl2pPr>
            <a:lvl3pPr marL="1178319" indent="-235664">
              <a:defRPr>
                <a:solidFill>
                  <a:schemeClr val="tx1"/>
                </a:solidFill>
                <a:latin typeface="Arial" charset="0"/>
              </a:defRPr>
            </a:lvl3pPr>
            <a:lvl4pPr marL="1649646" indent="-235664">
              <a:defRPr>
                <a:solidFill>
                  <a:schemeClr val="tx1"/>
                </a:solidFill>
                <a:latin typeface="Arial" charset="0"/>
              </a:defRPr>
            </a:lvl4pPr>
            <a:lvl5pPr marL="2120974" indent="-235664">
              <a:defRPr>
                <a:solidFill>
                  <a:schemeClr val="tx1"/>
                </a:solidFill>
                <a:latin typeface="Arial" charset="0"/>
              </a:defRPr>
            </a:lvl5pPr>
            <a:lvl6pPr marL="2592301" indent="-235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63629" indent="-235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34956" indent="-235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6284" indent="-235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17F0B91-F2CC-4253-8B48-73B84EBD258D}" type="slidenum">
              <a:rPr lang="es-ES">
                <a:solidFill>
                  <a:prstClr val="black"/>
                </a:solidFill>
              </a:rPr>
              <a:pPr/>
              <a:t>8</a:t>
            </a:fld>
            <a:endParaRPr lang="es-E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M.E.Guardo.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fld id="{4EC89A44-768C-4C95-9750-25E717D6934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2323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M.E.Guardo.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fld id="{5E04FB10-BA35-407C-BCB0-20FF04E8F0A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8648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M.E.Guardo.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fld id="{28AC2EAE-C66D-4F73-A28B-540F108D9C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067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7B336-AA72-444C-A8DD-69CDA76ECC0A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32A89-22B6-475C-A4FD-1262D7C50C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189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A3992-1E03-4E77-B921-19D81BB4859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22DBC-A88F-4E93-B915-84CD74CAE06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490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E384C-8A1C-4EE6-A65C-D6B908E501A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F83E6-3BB5-4804-A486-14C4A310CDF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876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A3288-C54F-473B-8F31-CCA53D4E8127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301B9-2C36-44B4-9F92-684F3DDBA0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3921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F3C02-BBA9-4E8C-868F-5B57B806203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E7A43-BDB1-45A7-8828-4BF4DCCA15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1975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357C6-F4A5-4BD8-8AC7-2489B8EDC755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6F38B-E631-4803-81EA-57866A13EC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76634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7107A-13F9-4CD6-BBB0-91621A3E6A47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48D44-E9BA-4BE7-94CC-3073B1010F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0576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9C276-ECAB-415F-B90A-348B31F44064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49BC0-B07A-42D5-A491-4099AF4A4E4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762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M.E.Guardo.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fld id="{10B3B2F7-66D4-4693-8056-E8366009593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10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36750-4404-4BBB-AF34-3B2C5074DB7D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B40FB-A294-46FB-8280-78E73B3261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0766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08A65-9EFA-4E6C-AAE7-C6EE814104DE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0547B-E84F-4EC4-9C5E-F07104D4BE9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36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1BE68-4313-42EC-9EF5-1905BED97344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34E67-0B07-4634-A259-3E0BB26478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5810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M.E.Guardo.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fld id="{D8B891BE-2157-4714-B8E0-BA4A3B00D4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6081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M.E.Guardo.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fld id="{41F2360A-68EA-4537-A5FB-1C37901ABF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631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M.E.Guardo.</a:t>
            </a: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fld id="{EDFE0EDD-4D78-4F81-96D2-0160D6CE82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7608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M.E.Guardo.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fld id="{240CBDAA-089B-458B-8080-D660496E24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4053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M.E.Guardo.</a:t>
            </a: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fld id="{1C458309-2722-4394-B437-AFB1BF98B5F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623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M.E.Guardo.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fld id="{AF944029-6F38-4EE6-9905-AE12C4F2841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2631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M.E.Guardo.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>
              <a:defRPr/>
            </a:pPr>
            <a:fld id="{203A7B59-BCC4-4222-85A4-009FF5FDDC2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6324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37000"/>
                <a:alpha val="4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kumimoji="1"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kumimoji="1"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/>
              <a:t>M.E.Guardo.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kumimoji="1"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ECEDDA-0DEB-427A-A304-0DDEEC57B937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24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6F861A-86F8-4069-B630-8550B7F16FF4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951BE0-2909-45A4-B524-909F4ECD05B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744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mtClean="0">
                <a:solidFill>
                  <a:srgbClr val="898989"/>
                </a:solidFill>
              </a:rPr>
              <a:t>M.E.Guardo.</a:t>
            </a:r>
          </a:p>
        </p:txBody>
      </p:sp>
      <p:sp>
        <p:nvSpPr>
          <p:cNvPr id="143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950EF9-20D9-4963-A19B-1D3C2998C508}" type="slidenum">
              <a:rPr lang="es-ES" smtClean="0">
                <a:solidFill>
                  <a:srgbClr val="898989"/>
                </a:solidFill>
              </a:rPr>
              <a:pPr eaLnBrk="1" hangingPunct="1"/>
              <a:t>1</a:t>
            </a:fld>
            <a:endParaRPr lang="es-ES" smtClean="0">
              <a:solidFill>
                <a:srgbClr val="898989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0825" y="476250"/>
            <a:ext cx="8642350" cy="586314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8913" indent="-188913" fontAlgn="base">
              <a:spcBef>
                <a:spcPct val="0"/>
              </a:spcBef>
              <a:spcAft>
                <a:spcPct val="0"/>
              </a:spcAft>
            </a:pPr>
            <a:endParaRPr lang="es-ES" b="1" dirty="0">
              <a:solidFill>
                <a:srgbClr val="000000"/>
              </a:solidFill>
              <a:latin typeface="Arial" charset="0"/>
              <a:ea typeface="MS Mincho" pitchFamily="49" charset="-128"/>
              <a:cs typeface="Times New Roman" pitchFamily="18" charset="0"/>
            </a:endParaRPr>
          </a:p>
          <a:p>
            <a:pPr marL="188913" indent="-188913" fontAlgn="base">
              <a:spcBef>
                <a:spcPct val="0"/>
              </a:spcBef>
              <a:spcAft>
                <a:spcPct val="0"/>
              </a:spcAft>
            </a:pPr>
            <a:r>
              <a:rPr lang="es-ES" b="1" dirty="0">
                <a:solidFill>
                  <a:srgbClr val="000000"/>
                </a:solidFill>
                <a:latin typeface="Arial" charset="0"/>
                <a:ea typeface="MS Mincho" pitchFamily="49" charset="-128"/>
                <a:cs typeface="Times New Roman" pitchFamily="18" charset="0"/>
              </a:rPr>
              <a:t>Actividad No. 15-16</a:t>
            </a:r>
          </a:p>
          <a:p>
            <a:pPr marL="188913" indent="-188913" fontAlgn="base">
              <a:spcBef>
                <a:spcPct val="0"/>
              </a:spcBef>
              <a:spcAft>
                <a:spcPct val="0"/>
              </a:spcAft>
            </a:pPr>
            <a:endParaRPr lang="es-ES" b="1" dirty="0">
              <a:solidFill>
                <a:srgbClr val="000000"/>
              </a:solidFill>
              <a:latin typeface="Arial" charset="0"/>
              <a:ea typeface="MS Mincho" pitchFamily="49" charset="-128"/>
              <a:cs typeface="Times New Roman" pitchFamily="18" charset="0"/>
            </a:endParaRPr>
          </a:p>
          <a:p>
            <a:pPr marL="188913" indent="-1889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b="1" dirty="0">
                <a:solidFill>
                  <a:prstClr val="black"/>
                </a:solidFill>
                <a:latin typeface="Arial" charset="0"/>
                <a:ea typeface="MS Mincho" pitchFamily="49" charset="-128"/>
                <a:cs typeface="Times New Roman" pitchFamily="18" charset="0"/>
              </a:rPr>
              <a:t>Tema:</a:t>
            </a:r>
            <a:r>
              <a:rPr lang="es-ES" dirty="0">
                <a:solidFill>
                  <a:prstClr val="black"/>
                </a:solidFill>
                <a:latin typeface="Arial" charset="0"/>
                <a:ea typeface="MS Mincho" pitchFamily="49" charset="-128"/>
                <a:cs typeface="Times New Roman" pitchFamily="18" charset="0"/>
              </a:rPr>
              <a:t> 2 Componentes del diseño teórico de la investigación científica.</a:t>
            </a:r>
            <a:endParaRPr lang="es-ES" dirty="0">
              <a:solidFill>
                <a:prstClr val="black"/>
              </a:solidFill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marL="188913" indent="-188913" fontAlgn="base">
              <a:spcBef>
                <a:spcPct val="0"/>
              </a:spcBef>
              <a:spcAft>
                <a:spcPct val="0"/>
              </a:spcAft>
            </a:pPr>
            <a:r>
              <a:rPr lang="es-ES" dirty="0">
                <a:solidFill>
                  <a:prstClr val="black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               (Continuación)</a:t>
            </a:r>
          </a:p>
          <a:p>
            <a:pPr marL="188913" indent="-188913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</a:pPr>
            <a:endParaRPr lang="es-ES" b="1" dirty="0">
              <a:solidFill>
                <a:prstClr val="black"/>
              </a:solidFill>
              <a:latin typeface="Arial" charset="0"/>
              <a:ea typeface="MS Mincho" pitchFamily="49" charset="-128"/>
              <a:cs typeface="Times New Roman" pitchFamily="18" charset="0"/>
            </a:endParaRPr>
          </a:p>
          <a:p>
            <a:pPr marL="188913" indent="-188913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</a:pPr>
            <a:r>
              <a:rPr lang="es-ES" b="1" dirty="0">
                <a:solidFill>
                  <a:prstClr val="black"/>
                </a:solidFill>
                <a:latin typeface="Arial" charset="0"/>
                <a:ea typeface="MS Mincho" pitchFamily="49" charset="-128"/>
                <a:cs typeface="Times New Roman" pitchFamily="18" charset="0"/>
              </a:rPr>
              <a:t>Objeto de estudio</a:t>
            </a:r>
          </a:p>
          <a:p>
            <a:pPr marL="188913" indent="-188913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</a:pPr>
            <a:r>
              <a:rPr lang="es-ES" b="1" dirty="0">
                <a:solidFill>
                  <a:prstClr val="black"/>
                </a:solidFill>
                <a:latin typeface="Arial" charset="0"/>
                <a:ea typeface="MS Mincho" pitchFamily="49" charset="-128"/>
                <a:cs typeface="Times New Roman" pitchFamily="18" charset="0"/>
              </a:rPr>
              <a:t>Objetivos</a:t>
            </a:r>
          </a:p>
          <a:p>
            <a:pPr marL="188913" indent="-188913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</a:pPr>
            <a:r>
              <a:rPr lang="es-ES" b="1" dirty="0">
                <a:solidFill>
                  <a:prstClr val="black"/>
                </a:solidFill>
                <a:latin typeface="Arial" charset="0"/>
                <a:ea typeface="MS Mincho" pitchFamily="49" charset="-128"/>
                <a:cs typeface="Times New Roman" pitchFamily="18" charset="0"/>
              </a:rPr>
              <a:t>Campo de acción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b="1" dirty="0">
              <a:solidFill>
                <a:prstClr val="black"/>
              </a:solidFill>
              <a:latin typeface="Arial" charset="0"/>
              <a:ea typeface="MS Mincho" pitchFamily="49" charset="-128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542925" algn="l"/>
              </a:tabLst>
            </a:pPr>
            <a:r>
              <a:rPr lang="es-ES" sz="2400" b="1" dirty="0">
                <a:solidFill>
                  <a:prstClr val="black"/>
                </a:solidFill>
                <a:latin typeface="Arial" charset="0"/>
                <a:ea typeface="MS Mincho" pitchFamily="49" charset="-128"/>
                <a:cs typeface="Times New Roman" pitchFamily="18" charset="0"/>
              </a:rPr>
              <a:t>Objetivos: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dirty="0">
              <a:solidFill>
                <a:prstClr val="black"/>
              </a:solidFill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s-ES" sz="2400" b="1" dirty="0">
                <a:solidFill>
                  <a:prstClr val="black"/>
                </a:solidFill>
                <a:latin typeface="Arial" charset="0"/>
              </a:rPr>
              <a:t>Identificar  el objeto de </a:t>
            </a:r>
            <a:r>
              <a:rPr lang="es-ES" sz="2400" b="1" dirty="0" smtClean="0">
                <a:solidFill>
                  <a:prstClr val="black"/>
                </a:solidFill>
                <a:latin typeface="Arial" charset="0"/>
              </a:rPr>
              <a:t>estudio, objetivo general </a:t>
            </a:r>
            <a:r>
              <a:rPr lang="es-ES" sz="2400" b="1" dirty="0">
                <a:solidFill>
                  <a:prstClr val="black"/>
                </a:solidFill>
                <a:latin typeface="Arial" charset="0"/>
              </a:rPr>
              <a:t>y el campo de acción como componente del diseño teórico de la investigación.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es-ES" sz="2400" b="1" dirty="0">
              <a:solidFill>
                <a:prstClr val="black"/>
              </a:solidFill>
              <a:latin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s-ES" sz="2400" b="1" dirty="0">
                <a:solidFill>
                  <a:prstClr val="black"/>
                </a:solidFill>
                <a:latin typeface="Arial" charset="0"/>
              </a:rPr>
              <a:t> Explicar la diferencia e interrelación  entre el objeto de estudio y campo de acción. </a:t>
            </a:r>
          </a:p>
        </p:txBody>
      </p:sp>
    </p:spTree>
    <p:extLst>
      <p:ext uri="{BB962C8B-B14F-4D97-AF65-F5344CB8AC3E}">
        <p14:creationId xmlns:p14="http://schemas.microsoft.com/office/powerpoint/2010/main" val="322780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Rectángulo"/>
          <p:cNvSpPr>
            <a:spLocks noChangeArrowheads="1"/>
          </p:cNvSpPr>
          <p:nvPr/>
        </p:nvSpPr>
        <p:spPr bwMode="auto">
          <a:xfrm>
            <a:off x="827088" y="3933825"/>
            <a:ext cx="756126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3600" b="1">
                <a:solidFill>
                  <a:prstClr val="black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Acciones para la formación de árbitros y jueces en el deporte de Karate-do.</a:t>
            </a:r>
            <a:r>
              <a:rPr lang="es-ES" sz="3600" b="1">
                <a:solidFill>
                  <a:prstClr val="white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11267" name="2 Rectángulo"/>
          <p:cNvSpPr>
            <a:spLocks noChangeArrowheads="1"/>
          </p:cNvSpPr>
          <p:nvPr/>
        </p:nvSpPr>
        <p:spPr bwMode="auto">
          <a:xfrm>
            <a:off x="611188" y="903288"/>
            <a:ext cx="77057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s-ES" sz="2400" b="1">
                <a:solidFill>
                  <a:prstClr val="black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Elaborar un sistema de acciones para la formación de árbitros y jueces en el deporte de Karate-do</a:t>
            </a:r>
            <a:r>
              <a:rPr lang="es-ES" b="1">
                <a:solidFill>
                  <a:prstClr val="black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es-ES" b="1">
                <a:solidFill>
                  <a:prstClr val="white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11268" name="3 CuadroTexto"/>
          <p:cNvSpPr txBox="1">
            <a:spLocks noChangeArrowheads="1"/>
          </p:cNvSpPr>
          <p:nvPr/>
        </p:nvSpPr>
        <p:spPr bwMode="auto">
          <a:xfrm>
            <a:off x="3059113" y="395288"/>
            <a:ext cx="2736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prstClr val="black"/>
                </a:solidFill>
              </a:rPr>
              <a:t>Objetivo general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203575" y="2967038"/>
            <a:ext cx="3217863" cy="46196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prstClr val="black"/>
                </a:solidFill>
                <a:latin typeface="Arial" charset="0"/>
              </a:rPr>
              <a:t>CAMPO DE ACCIÓN </a:t>
            </a:r>
          </a:p>
        </p:txBody>
      </p:sp>
    </p:spTree>
    <p:extLst>
      <p:ext uri="{BB962C8B-B14F-4D97-AF65-F5344CB8AC3E}">
        <p14:creationId xmlns:p14="http://schemas.microsoft.com/office/powerpoint/2010/main" val="2726262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Flecha a la derecha con muesca"/>
          <p:cNvSpPr/>
          <p:nvPr/>
        </p:nvSpPr>
        <p:spPr>
          <a:xfrm rot="18693265">
            <a:off x="5426075" y="4187825"/>
            <a:ext cx="481013" cy="531813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819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>
                <a:solidFill>
                  <a:prstClr val="black">
                    <a:tint val="75000"/>
                  </a:prstClr>
                </a:solidFill>
              </a:rPr>
              <a:t>M.GUARDO</a:t>
            </a:r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D875122-ADD5-45C3-AC79-C159599430EB}" type="slidenum">
              <a:rPr lang="es-ES" smtClean="0">
                <a:solidFill>
                  <a:srgbClr val="898989"/>
                </a:solidFill>
                <a:latin typeface="Calibri" pitchFamily="34" charset="0"/>
              </a:rPr>
              <a:pPr/>
              <a:t>11</a:t>
            </a:fld>
            <a:endParaRPr lang="es-E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2293" name="Rectangle 86"/>
          <p:cNvSpPr>
            <a:spLocks noChangeArrowheads="1"/>
          </p:cNvSpPr>
          <p:nvPr/>
        </p:nvSpPr>
        <p:spPr bwMode="auto">
          <a:xfrm>
            <a:off x="1331913" y="1484313"/>
            <a:ext cx="7240587" cy="460851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94" name="Rectangle 56"/>
          <p:cNvSpPr>
            <a:spLocks noChangeArrowheads="1"/>
          </p:cNvSpPr>
          <p:nvPr/>
        </p:nvSpPr>
        <p:spPr bwMode="auto">
          <a:xfrm>
            <a:off x="179388" y="188913"/>
            <a:ext cx="8750300" cy="655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1714500" y="2090738"/>
            <a:ext cx="6673850" cy="2868612"/>
          </a:xfrm>
          <a:prstGeom prst="ellips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700338" y="1412875"/>
            <a:ext cx="4527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4000" b="1" u="sng" dirty="0">
                <a:solidFill>
                  <a:prstClr val="black"/>
                </a:solidFill>
                <a:latin typeface="Arial" charset="0"/>
              </a:rPr>
              <a:t>Objeto de </a:t>
            </a:r>
            <a:r>
              <a:rPr lang="es-MX" sz="40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estudio</a:t>
            </a:r>
            <a:endParaRPr lang="es-ES" sz="6000" b="1" u="sng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2297" name="Line 10"/>
          <p:cNvSpPr>
            <a:spLocks noChangeShapeType="1"/>
          </p:cNvSpPr>
          <p:nvPr/>
        </p:nvSpPr>
        <p:spPr bwMode="auto">
          <a:xfrm>
            <a:off x="4964113" y="3143250"/>
            <a:ext cx="3136900" cy="9540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98" name="Line 11"/>
          <p:cNvSpPr>
            <a:spLocks noChangeShapeType="1"/>
          </p:cNvSpPr>
          <p:nvPr/>
        </p:nvSpPr>
        <p:spPr bwMode="auto">
          <a:xfrm flipV="1">
            <a:off x="2843213" y="3143250"/>
            <a:ext cx="2014537" cy="1438275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99" name="Text Box 28"/>
          <p:cNvSpPr txBox="1">
            <a:spLocks noChangeArrowheads="1"/>
          </p:cNvSpPr>
          <p:nvPr/>
        </p:nvSpPr>
        <p:spPr bwMode="auto">
          <a:xfrm>
            <a:off x="3975100" y="14319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300" name="Text Box 75"/>
          <p:cNvSpPr txBox="1">
            <a:spLocks noChangeArrowheads="1"/>
          </p:cNvSpPr>
          <p:nvPr/>
        </p:nvSpPr>
        <p:spPr bwMode="auto">
          <a:xfrm>
            <a:off x="7164388" y="6237288"/>
            <a:ext cx="1263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>
                <a:solidFill>
                  <a:prstClr val="black"/>
                </a:solidFill>
              </a:rPr>
              <a:t>M Guardo </a:t>
            </a:r>
            <a:endParaRPr lang="es-ES">
              <a:solidFill>
                <a:prstClr val="black"/>
              </a:solidFill>
            </a:endParaRPr>
          </a:p>
        </p:txBody>
      </p:sp>
      <p:sp>
        <p:nvSpPr>
          <p:cNvPr id="12301" name="Text Box 76"/>
          <p:cNvSpPr txBox="1">
            <a:spLocks noChangeArrowheads="1"/>
          </p:cNvSpPr>
          <p:nvPr/>
        </p:nvSpPr>
        <p:spPr bwMode="auto">
          <a:xfrm>
            <a:off x="323850" y="333375"/>
            <a:ext cx="8496300" cy="1077913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Proceso de desarrollo de las capacidades motoras en la Educación Física.</a:t>
            </a:r>
            <a:endParaRPr lang="es-ES" sz="4000" b="1">
              <a:solidFill>
                <a:prstClr val="black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12302" name="Line 77"/>
          <p:cNvSpPr>
            <a:spLocks noChangeShapeType="1"/>
          </p:cNvSpPr>
          <p:nvPr/>
        </p:nvSpPr>
        <p:spPr bwMode="auto">
          <a:xfrm flipH="1" flipV="1">
            <a:off x="2913063" y="2336800"/>
            <a:ext cx="2035175" cy="71437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303" name="Line 78"/>
          <p:cNvSpPr>
            <a:spLocks noChangeShapeType="1"/>
          </p:cNvSpPr>
          <p:nvPr/>
        </p:nvSpPr>
        <p:spPr bwMode="auto">
          <a:xfrm flipV="1">
            <a:off x="4857750" y="2286000"/>
            <a:ext cx="2071688" cy="8572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136" name="22 CuadroTexto"/>
          <p:cNvSpPr txBox="1">
            <a:spLocks noChangeArrowheads="1"/>
          </p:cNvSpPr>
          <p:nvPr/>
        </p:nvSpPr>
        <p:spPr bwMode="auto">
          <a:xfrm>
            <a:off x="4244975" y="3789363"/>
            <a:ext cx="2444750" cy="5842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200" b="1" dirty="0" smtClean="0">
                <a:solidFill>
                  <a:prstClr val="black"/>
                </a:solidFill>
              </a:rPr>
              <a:t> Evaluación </a:t>
            </a:r>
          </a:p>
        </p:txBody>
      </p:sp>
      <p:sp>
        <p:nvSpPr>
          <p:cNvPr id="12305" name="23 CuadroTexto"/>
          <p:cNvSpPr txBox="1">
            <a:spLocks noChangeArrowheads="1"/>
          </p:cNvSpPr>
          <p:nvPr/>
        </p:nvSpPr>
        <p:spPr bwMode="auto">
          <a:xfrm>
            <a:off x="5956300" y="2881313"/>
            <a:ext cx="1708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</a:rPr>
              <a:t>Medios </a:t>
            </a:r>
          </a:p>
        </p:txBody>
      </p:sp>
      <p:sp>
        <p:nvSpPr>
          <p:cNvPr id="12306" name="20 CuadroTexto"/>
          <p:cNvSpPr txBox="1">
            <a:spLocks noChangeArrowheads="1"/>
          </p:cNvSpPr>
          <p:nvPr/>
        </p:nvSpPr>
        <p:spPr bwMode="auto">
          <a:xfrm>
            <a:off x="1776413" y="2987675"/>
            <a:ext cx="2808287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Planificación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400" b="1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es-ES" sz="1400">
              <a:solidFill>
                <a:prstClr val="black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307" name="21 CuadroTexto"/>
          <p:cNvSpPr txBox="1">
            <a:spLocks noChangeArrowheads="1"/>
          </p:cNvSpPr>
          <p:nvPr/>
        </p:nvSpPr>
        <p:spPr bwMode="auto">
          <a:xfrm>
            <a:off x="3835400" y="2151063"/>
            <a:ext cx="2120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</a:rPr>
              <a:t>Ejercicios</a:t>
            </a:r>
            <a:endParaRPr lang="es-ES" sz="3200">
              <a:solidFill>
                <a:prstClr val="black"/>
              </a:solidFill>
            </a:endParaRPr>
          </a:p>
        </p:txBody>
      </p:sp>
      <p:sp>
        <p:nvSpPr>
          <p:cNvPr id="12308" name="1 Rectángulo"/>
          <p:cNvSpPr>
            <a:spLocks noChangeArrowheads="1"/>
          </p:cNvSpPr>
          <p:nvPr/>
        </p:nvSpPr>
        <p:spPr bwMode="auto">
          <a:xfrm>
            <a:off x="466725" y="1798638"/>
            <a:ext cx="433388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prstClr val="black"/>
                </a:solidFill>
                <a:latin typeface="Arial" charset="0"/>
              </a:rPr>
              <a:t>EJEMPLO</a:t>
            </a:r>
          </a:p>
        </p:txBody>
      </p:sp>
      <p:sp>
        <p:nvSpPr>
          <p:cNvPr id="20" name="19 Rectángulo"/>
          <p:cNvSpPr/>
          <p:nvPr/>
        </p:nvSpPr>
        <p:spPr>
          <a:xfrm rot="19508770">
            <a:off x="3384550" y="5067300"/>
            <a:ext cx="2409825" cy="3698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b="1" dirty="0">
                <a:solidFill>
                  <a:prstClr val="black"/>
                </a:solidFill>
                <a:latin typeface="Arial" charset="0"/>
              </a:rPr>
              <a:t>CAMPO DE ACCIÓN </a:t>
            </a:r>
            <a:endParaRPr lang="es-ES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2 Elipse"/>
          <p:cNvSpPr/>
          <p:nvPr/>
        </p:nvSpPr>
        <p:spPr>
          <a:xfrm>
            <a:off x="4783138" y="2979738"/>
            <a:ext cx="361950" cy="1857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48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Rectángulo"/>
          <p:cNvSpPr>
            <a:spLocks noChangeArrowheads="1"/>
          </p:cNvSpPr>
          <p:nvPr/>
        </p:nvSpPr>
        <p:spPr bwMode="auto">
          <a:xfrm>
            <a:off x="900113" y="1268413"/>
            <a:ext cx="6553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s-ES" sz="2400" b="1">
                <a:solidFill>
                  <a:prstClr val="black"/>
                </a:solidFill>
                <a:latin typeface="Arial" charset="0"/>
              </a:rPr>
              <a:t>Elaborar una metodología para la evaluación de las capacidades motoras en la clase de Educación Física. </a:t>
            </a:r>
          </a:p>
        </p:txBody>
      </p:sp>
      <p:sp>
        <p:nvSpPr>
          <p:cNvPr id="13315" name="2 Rectángulo"/>
          <p:cNvSpPr>
            <a:spLocks noChangeArrowheads="1"/>
          </p:cNvSpPr>
          <p:nvPr/>
        </p:nvSpPr>
        <p:spPr bwMode="auto">
          <a:xfrm>
            <a:off x="3132138" y="404813"/>
            <a:ext cx="25130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prstClr val="black"/>
                </a:solidFill>
                <a:latin typeface="Arial" charset="0"/>
              </a:rPr>
              <a:t>Objetivo general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203575" y="3284538"/>
            <a:ext cx="3217863" cy="46196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prstClr val="black"/>
                </a:solidFill>
                <a:latin typeface="Arial" charset="0"/>
              </a:rPr>
              <a:t>CAMPO DE ACCIÓN </a:t>
            </a:r>
          </a:p>
        </p:txBody>
      </p:sp>
      <p:sp>
        <p:nvSpPr>
          <p:cNvPr id="13317" name="4 Rectángulo"/>
          <p:cNvSpPr>
            <a:spLocks noChangeArrowheads="1"/>
          </p:cNvSpPr>
          <p:nvPr/>
        </p:nvSpPr>
        <p:spPr bwMode="auto">
          <a:xfrm>
            <a:off x="600075" y="4365625"/>
            <a:ext cx="77771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s-ES" sz="2800" b="1">
                <a:solidFill>
                  <a:prstClr val="black"/>
                </a:solidFill>
                <a:latin typeface="Arial" charset="0"/>
              </a:rPr>
              <a:t>La evaluación de las capacidades motoras en la Educación Física. </a:t>
            </a:r>
          </a:p>
        </p:txBody>
      </p:sp>
    </p:spTree>
    <p:extLst>
      <p:ext uri="{BB962C8B-B14F-4D97-AF65-F5344CB8AC3E}">
        <p14:creationId xmlns:p14="http://schemas.microsoft.com/office/powerpoint/2010/main" val="2699893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>
                <a:solidFill>
                  <a:prstClr val="black">
                    <a:tint val="75000"/>
                  </a:prstClr>
                </a:solidFill>
              </a:rPr>
              <a:t>M.GUARDO</a:t>
            </a:r>
          </a:p>
        </p:txBody>
      </p:sp>
      <p:sp>
        <p:nvSpPr>
          <p:cNvPr id="3075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683E8C2-958E-4514-9211-CCB2D5798845}" type="slidenum">
              <a:rPr lang="es-ES" smtClean="0">
                <a:solidFill>
                  <a:srgbClr val="898989"/>
                </a:solidFill>
                <a:latin typeface="Calibri" pitchFamily="34" charset="0"/>
              </a:rPr>
              <a:pPr/>
              <a:t>2</a:t>
            </a:fld>
            <a:endParaRPr lang="es-E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076" name="Rectangle 32"/>
          <p:cNvSpPr>
            <a:spLocks noChangeArrowheads="1"/>
          </p:cNvSpPr>
          <p:nvPr/>
        </p:nvSpPr>
        <p:spPr bwMode="auto">
          <a:xfrm>
            <a:off x="250825" y="260350"/>
            <a:ext cx="8642350" cy="6337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051862" y="630824"/>
            <a:ext cx="52563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s-MX" sz="3600" dirty="0">
                <a:solidFill>
                  <a:prstClr val="black"/>
                </a:solidFill>
                <a:latin typeface="Arial" charset="0"/>
              </a:rPr>
              <a:t>OBJETO DE ESTUDIO</a:t>
            </a:r>
            <a:endParaRPr lang="es-ES" sz="3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80" name="Text Box 21"/>
          <p:cNvSpPr txBox="1">
            <a:spLocks noChangeArrowheads="1"/>
          </p:cNvSpPr>
          <p:nvPr/>
        </p:nvSpPr>
        <p:spPr bwMode="auto">
          <a:xfrm>
            <a:off x="539750" y="2636838"/>
            <a:ext cx="8280400" cy="1570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>
                <a:solidFill>
                  <a:prstClr val="black"/>
                </a:solidFill>
              </a:rPr>
              <a:t>Es la </a:t>
            </a:r>
            <a:r>
              <a:rPr lang="es-ES_tradnl" sz="3200" b="1">
                <a:solidFill>
                  <a:prstClr val="black"/>
                </a:solidFill>
              </a:rPr>
              <a:t>parte</a:t>
            </a:r>
            <a:r>
              <a:rPr lang="es-ES_tradnl" sz="3200">
                <a:solidFill>
                  <a:prstClr val="black"/>
                </a:solidFill>
              </a:rPr>
              <a:t> de la </a:t>
            </a:r>
            <a:r>
              <a:rPr lang="es-ES_tradnl" sz="3200" b="1">
                <a:solidFill>
                  <a:prstClr val="black"/>
                </a:solidFill>
              </a:rPr>
              <a:t>realidad objetiva</a:t>
            </a:r>
            <a:r>
              <a:rPr lang="es-ES_tradnl" sz="3200">
                <a:solidFill>
                  <a:prstClr val="black"/>
                </a:solidFill>
              </a:rPr>
              <a:t>, sobre la cual actúa el investigador a partir del problema</a:t>
            </a:r>
            <a:r>
              <a:rPr lang="es-ES_tradnl" sz="2800">
                <a:solidFill>
                  <a:prstClr val="black"/>
                </a:solidFill>
              </a:rPr>
              <a:t>.</a:t>
            </a:r>
            <a:endParaRPr lang="es-ES" sz="2800">
              <a:solidFill>
                <a:prstClr val="black"/>
              </a:solidFill>
            </a:endParaRPr>
          </a:p>
        </p:txBody>
      </p:sp>
      <p:sp>
        <p:nvSpPr>
          <p:cNvPr id="3088" name="Text Box 28"/>
          <p:cNvSpPr txBox="1">
            <a:spLocks noChangeArrowheads="1"/>
          </p:cNvSpPr>
          <p:nvPr/>
        </p:nvSpPr>
        <p:spPr bwMode="auto">
          <a:xfrm>
            <a:off x="486781" y="5203705"/>
            <a:ext cx="8280920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3200" dirty="0" smtClean="0">
                <a:solidFill>
                  <a:prstClr val="black"/>
                </a:solidFill>
              </a:rPr>
              <a:t>Es la manifestación</a:t>
            </a:r>
            <a:r>
              <a:rPr lang="es-ES_tradnl" sz="3200" b="1" dirty="0" smtClean="0">
                <a:solidFill>
                  <a:prstClr val="black"/>
                </a:solidFill>
              </a:rPr>
              <a:t> </a:t>
            </a:r>
            <a:r>
              <a:rPr lang="es-ES_tradnl" sz="3200" b="1" dirty="0" smtClean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rPr>
              <a:t>INTERNA</a:t>
            </a:r>
            <a:r>
              <a:rPr lang="es-ES_tradnl" sz="3200" dirty="0" smtClean="0">
                <a:solidFill>
                  <a:prstClr val="black"/>
                </a:solidFill>
              </a:rPr>
              <a:t> del Problema </a:t>
            </a:r>
            <a:endParaRPr lang="es-ES" sz="3200" dirty="0" smtClean="0">
              <a:solidFill>
                <a:prstClr val="black"/>
              </a:solidFill>
            </a:endParaRPr>
          </a:p>
        </p:txBody>
      </p:sp>
      <p:cxnSp>
        <p:nvCxnSpPr>
          <p:cNvPr id="9" name="8 Conector recto"/>
          <p:cNvCxnSpPr>
            <a:endCxn id="3080" idx="0"/>
          </p:cNvCxnSpPr>
          <p:nvPr/>
        </p:nvCxnSpPr>
        <p:spPr>
          <a:xfrm>
            <a:off x="4679950" y="1341438"/>
            <a:ext cx="0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stCxn id="3080" idx="2"/>
          </p:cNvCxnSpPr>
          <p:nvPr/>
        </p:nvCxnSpPr>
        <p:spPr>
          <a:xfrm>
            <a:off x="4679950" y="4206875"/>
            <a:ext cx="0" cy="996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73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>
                <a:solidFill>
                  <a:prstClr val="black">
                    <a:tint val="75000"/>
                  </a:prstClr>
                </a:solidFill>
              </a:rPr>
              <a:t>M.GUARDO</a:t>
            </a:r>
          </a:p>
        </p:txBody>
      </p:sp>
      <p:sp>
        <p:nvSpPr>
          <p:cNvPr id="4099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E30B127-E798-41A4-8C96-E230FCBB2A5A}" type="slidenum">
              <a:rPr lang="es-ES" smtClean="0">
                <a:solidFill>
                  <a:srgbClr val="898989"/>
                </a:solidFill>
                <a:latin typeface="Calibri" pitchFamily="34" charset="0"/>
              </a:rPr>
              <a:pPr/>
              <a:t>3</a:t>
            </a:fld>
            <a:endParaRPr lang="es-E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100" name="Rectangle 86"/>
          <p:cNvSpPr>
            <a:spLocks noChangeArrowheads="1"/>
          </p:cNvSpPr>
          <p:nvPr/>
        </p:nvSpPr>
        <p:spPr bwMode="auto">
          <a:xfrm>
            <a:off x="1331913" y="1484313"/>
            <a:ext cx="7240587" cy="460851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01" name="Rectangle 56"/>
          <p:cNvSpPr>
            <a:spLocks noChangeArrowheads="1"/>
          </p:cNvSpPr>
          <p:nvPr/>
        </p:nvSpPr>
        <p:spPr bwMode="auto">
          <a:xfrm>
            <a:off x="179388" y="188913"/>
            <a:ext cx="8750300" cy="655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1714500" y="2060575"/>
            <a:ext cx="6673850" cy="3600450"/>
          </a:xfrm>
          <a:prstGeom prst="ellips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700338" y="1412875"/>
            <a:ext cx="4527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4000" b="1" u="sng" dirty="0">
                <a:solidFill>
                  <a:prstClr val="black"/>
                </a:solidFill>
                <a:latin typeface="Arial" charset="0"/>
              </a:rPr>
              <a:t>Objeto de </a:t>
            </a:r>
            <a:r>
              <a:rPr lang="es-MX" sz="40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estudio</a:t>
            </a:r>
            <a:endParaRPr lang="es-ES" sz="6000" b="1" u="sng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4104" name="Line 10"/>
          <p:cNvSpPr>
            <a:spLocks noChangeShapeType="1"/>
          </p:cNvSpPr>
          <p:nvPr/>
        </p:nvSpPr>
        <p:spPr bwMode="auto">
          <a:xfrm>
            <a:off x="4857750" y="3127375"/>
            <a:ext cx="3349625" cy="12969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05" name="Line 11"/>
          <p:cNvSpPr>
            <a:spLocks noChangeShapeType="1"/>
          </p:cNvSpPr>
          <p:nvPr/>
        </p:nvSpPr>
        <p:spPr bwMode="auto">
          <a:xfrm flipV="1">
            <a:off x="3576638" y="3071813"/>
            <a:ext cx="1350962" cy="2382837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06" name="Text Box 24"/>
          <p:cNvSpPr txBox="1">
            <a:spLocks noChangeArrowheads="1"/>
          </p:cNvSpPr>
          <p:nvPr/>
        </p:nvSpPr>
        <p:spPr bwMode="auto">
          <a:xfrm>
            <a:off x="481013" y="1431925"/>
            <a:ext cx="419100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3200" b="1">
                <a:solidFill>
                  <a:prstClr val="black"/>
                </a:solidFill>
              </a:rPr>
              <a:t>EJEMPLO</a:t>
            </a:r>
            <a:endParaRPr lang="es-ES" sz="3200" b="1">
              <a:solidFill>
                <a:prstClr val="black"/>
              </a:solidFill>
            </a:endParaRPr>
          </a:p>
        </p:txBody>
      </p:sp>
      <p:sp>
        <p:nvSpPr>
          <p:cNvPr id="4107" name="Text Box 28"/>
          <p:cNvSpPr txBox="1">
            <a:spLocks noChangeArrowheads="1"/>
          </p:cNvSpPr>
          <p:nvPr/>
        </p:nvSpPr>
        <p:spPr bwMode="auto">
          <a:xfrm>
            <a:off x="3975100" y="14319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108" name="Text Box 75"/>
          <p:cNvSpPr txBox="1">
            <a:spLocks noChangeArrowheads="1"/>
          </p:cNvSpPr>
          <p:nvPr/>
        </p:nvSpPr>
        <p:spPr bwMode="auto">
          <a:xfrm>
            <a:off x="7164388" y="6237288"/>
            <a:ext cx="1263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>
                <a:solidFill>
                  <a:prstClr val="black"/>
                </a:solidFill>
              </a:rPr>
              <a:t>M Guardo </a:t>
            </a:r>
            <a:endParaRPr lang="es-ES">
              <a:solidFill>
                <a:prstClr val="black"/>
              </a:solidFill>
            </a:endParaRPr>
          </a:p>
        </p:txBody>
      </p:sp>
      <p:sp>
        <p:nvSpPr>
          <p:cNvPr id="4109" name="Text Box 76"/>
          <p:cNvSpPr txBox="1">
            <a:spLocks noChangeArrowheads="1"/>
          </p:cNvSpPr>
          <p:nvPr/>
        </p:nvSpPr>
        <p:spPr bwMode="auto">
          <a:xfrm>
            <a:off x="1331913" y="333375"/>
            <a:ext cx="7240587" cy="1077913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Proceso de formación integral  de árbitros y jueces en el deporte.</a:t>
            </a:r>
            <a:endParaRPr lang="es-ES" sz="4000" b="1">
              <a:solidFill>
                <a:prstClr val="black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4110" name="Line 77"/>
          <p:cNvSpPr>
            <a:spLocks noChangeShapeType="1"/>
          </p:cNvSpPr>
          <p:nvPr/>
        </p:nvSpPr>
        <p:spPr bwMode="auto">
          <a:xfrm flipH="1" flipV="1">
            <a:off x="2987675" y="2420938"/>
            <a:ext cx="1928813" cy="636587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11" name="Line 78"/>
          <p:cNvSpPr>
            <a:spLocks noChangeShapeType="1"/>
          </p:cNvSpPr>
          <p:nvPr/>
        </p:nvSpPr>
        <p:spPr bwMode="auto">
          <a:xfrm flipV="1">
            <a:off x="4935538" y="2357438"/>
            <a:ext cx="1873250" cy="7143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12" name="22 CuadroTexto"/>
          <p:cNvSpPr txBox="1">
            <a:spLocks noChangeArrowheads="1"/>
          </p:cNvSpPr>
          <p:nvPr/>
        </p:nvSpPr>
        <p:spPr bwMode="auto">
          <a:xfrm>
            <a:off x="3613150" y="2143125"/>
            <a:ext cx="26431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</a:rPr>
              <a:t>Reglamento </a:t>
            </a:r>
          </a:p>
        </p:txBody>
      </p:sp>
      <p:sp>
        <p:nvSpPr>
          <p:cNvPr id="4113" name="20 CuadroTexto"/>
          <p:cNvSpPr txBox="1">
            <a:spLocks noChangeArrowheads="1"/>
          </p:cNvSpPr>
          <p:nvPr/>
        </p:nvSpPr>
        <p:spPr bwMode="auto">
          <a:xfrm>
            <a:off x="2090738" y="3276600"/>
            <a:ext cx="228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Formación</a:t>
            </a:r>
            <a:endParaRPr lang="es-ES" sz="3200">
              <a:solidFill>
                <a:prstClr val="black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14" name="21 CuadroTexto"/>
          <p:cNvSpPr txBox="1">
            <a:spLocks noChangeArrowheads="1"/>
          </p:cNvSpPr>
          <p:nvPr/>
        </p:nvSpPr>
        <p:spPr bwMode="auto">
          <a:xfrm>
            <a:off x="3951288" y="4076700"/>
            <a:ext cx="33496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</a:rPr>
              <a:t>Preparación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</a:rPr>
              <a:t>física del árbitro</a:t>
            </a:r>
          </a:p>
        </p:txBody>
      </p:sp>
      <p:sp>
        <p:nvSpPr>
          <p:cNvPr id="4115" name="22 CuadroTexto"/>
          <p:cNvSpPr txBox="1">
            <a:spLocks noChangeArrowheads="1"/>
          </p:cNvSpPr>
          <p:nvPr/>
        </p:nvSpPr>
        <p:spPr bwMode="auto">
          <a:xfrm>
            <a:off x="5491163" y="2895600"/>
            <a:ext cx="24828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</a:rPr>
              <a:t>Habilidades</a:t>
            </a:r>
          </a:p>
        </p:txBody>
      </p:sp>
      <p:sp>
        <p:nvSpPr>
          <p:cNvPr id="21" name="20 Elipse"/>
          <p:cNvSpPr/>
          <p:nvPr/>
        </p:nvSpPr>
        <p:spPr>
          <a:xfrm>
            <a:off x="4716463" y="2997200"/>
            <a:ext cx="361950" cy="184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52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>
                <a:solidFill>
                  <a:prstClr val="black">
                    <a:tint val="75000"/>
                  </a:prstClr>
                </a:solidFill>
              </a:rPr>
              <a:t>M.GUARDO</a:t>
            </a:r>
          </a:p>
        </p:txBody>
      </p:sp>
      <p:sp>
        <p:nvSpPr>
          <p:cNvPr id="5123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02351C3-519A-4CE9-B296-F1CC498BA4C6}" type="slidenum">
              <a:rPr lang="es-ES" smtClean="0">
                <a:solidFill>
                  <a:srgbClr val="898989"/>
                </a:solidFill>
                <a:latin typeface="Calibri" pitchFamily="34" charset="0"/>
              </a:rPr>
              <a:pPr/>
              <a:t>4</a:t>
            </a:fld>
            <a:endParaRPr lang="es-E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124" name="Rectangle 86"/>
          <p:cNvSpPr>
            <a:spLocks noChangeArrowheads="1"/>
          </p:cNvSpPr>
          <p:nvPr/>
        </p:nvSpPr>
        <p:spPr bwMode="auto">
          <a:xfrm>
            <a:off x="1331913" y="1484313"/>
            <a:ext cx="7240587" cy="460851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125" name="Rectangle 56"/>
          <p:cNvSpPr>
            <a:spLocks noChangeArrowheads="1"/>
          </p:cNvSpPr>
          <p:nvPr/>
        </p:nvSpPr>
        <p:spPr bwMode="auto">
          <a:xfrm>
            <a:off x="179388" y="188913"/>
            <a:ext cx="8750300" cy="655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1714500" y="2060575"/>
            <a:ext cx="6673850" cy="2868613"/>
          </a:xfrm>
          <a:prstGeom prst="ellips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700338" y="1412875"/>
            <a:ext cx="4527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4000" b="1" u="sng" dirty="0">
                <a:solidFill>
                  <a:prstClr val="black"/>
                </a:solidFill>
                <a:latin typeface="Arial" charset="0"/>
              </a:rPr>
              <a:t>Objeto de </a:t>
            </a:r>
            <a:r>
              <a:rPr lang="es-MX" sz="40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estudio</a:t>
            </a:r>
            <a:endParaRPr lang="es-ES" sz="6000" b="1" u="sng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5128" name="Line 10"/>
          <p:cNvSpPr>
            <a:spLocks noChangeShapeType="1"/>
          </p:cNvSpPr>
          <p:nvPr/>
        </p:nvSpPr>
        <p:spPr bwMode="auto">
          <a:xfrm>
            <a:off x="4859338" y="3068638"/>
            <a:ext cx="2784475" cy="12890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129" name="Line 11"/>
          <p:cNvSpPr>
            <a:spLocks noChangeShapeType="1"/>
          </p:cNvSpPr>
          <p:nvPr/>
        </p:nvSpPr>
        <p:spPr bwMode="auto">
          <a:xfrm flipV="1">
            <a:off x="3714750" y="3143250"/>
            <a:ext cx="1143000" cy="1654175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130" name="Text Box 28"/>
          <p:cNvSpPr txBox="1">
            <a:spLocks noChangeArrowheads="1"/>
          </p:cNvSpPr>
          <p:nvPr/>
        </p:nvSpPr>
        <p:spPr bwMode="auto">
          <a:xfrm>
            <a:off x="3975100" y="14319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131" name="Text Box 75"/>
          <p:cNvSpPr txBox="1">
            <a:spLocks noChangeArrowheads="1"/>
          </p:cNvSpPr>
          <p:nvPr/>
        </p:nvSpPr>
        <p:spPr bwMode="auto">
          <a:xfrm>
            <a:off x="7164388" y="6237288"/>
            <a:ext cx="1263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>
                <a:solidFill>
                  <a:prstClr val="black"/>
                </a:solidFill>
              </a:rPr>
              <a:t>M Guardo </a:t>
            </a:r>
            <a:endParaRPr lang="es-ES">
              <a:solidFill>
                <a:prstClr val="black"/>
              </a:solidFill>
            </a:endParaRPr>
          </a:p>
        </p:txBody>
      </p:sp>
      <p:sp>
        <p:nvSpPr>
          <p:cNvPr id="5132" name="Text Box 76"/>
          <p:cNvSpPr txBox="1">
            <a:spLocks noChangeArrowheads="1"/>
          </p:cNvSpPr>
          <p:nvPr/>
        </p:nvSpPr>
        <p:spPr bwMode="auto">
          <a:xfrm>
            <a:off x="323850" y="333375"/>
            <a:ext cx="8496300" cy="1077913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Proceso de desarrollo de las capacidades motoras en la Educación Física.</a:t>
            </a:r>
            <a:endParaRPr lang="es-ES" sz="4000" b="1">
              <a:solidFill>
                <a:prstClr val="black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5133" name="Line 77"/>
          <p:cNvSpPr>
            <a:spLocks noChangeShapeType="1"/>
          </p:cNvSpPr>
          <p:nvPr/>
        </p:nvSpPr>
        <p:spPr bwMode="auto">
          <a:xfrm flipH="1" flipV="1">
            <a:off x="2928938" y="2357438"/>
            <a:ext cx="1928812" cy="71437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134" name="Line 78"/>
          <p:cNvSpPr>
            <a:spLocks noChangeShapeType="1"/>
          </p:cNvSpPr>
          <p:nvPr/>
        </p:nvSpPr>
        <p:spPr bwMode="auto">
          <a:xfrm flipV="1">
            <a:off x="4857750" y="2286000"/>
            <a:ext cx="2071688" cy="8572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135" name="22 CuadroTexto"/>
          <p:cNvSpPr txBox="1">
            <a:spLocks noChangeArrowheads="1"/>
          </p:cNvSpPr>
          <p:nvPr/>
        </p:nvSpPr>
        <p:spPr bwMode="auto">
          <a:xfrm>
            <a:off x="4244975" y="3844925"/>
            <a:ext cx="24463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</a:rPr>
              <a:t> Evaluación </a:t>
            </a:r>
          </a:p>
        </p:txBody>
      </p:sp>
      <p:sp>
        <p:nvSpPr>
          <p:cNvPr id="5136" name="23 CuadroTexto"/>
          <p:cNvSpPr txBox="1">
            <a:spLocks noChangeArrowheads="1"/>
          </p:cNvSpPr>
          <p:nvPr/>
        </p:nvSpPr>
        <p:spPr bwMode="auto">
          <a:xfrm>
            <a:off x="5956300" y="2881313"/>
            <a:ext cx="1708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</a:rPr>
              <a:t>Medios </a:t>
            </a:r>
          </a:p>
        </p:txBody>
      </p:sp>
      <p:sp>
        <p:nvSpPr>
          <p:cNvPr id="5137" name="20 CuadroTexto"/>
          <p:cNvSpPr txBox="1">
            <a:spLocks noChangeArrowheads="1"/>
          </p:cNvSpPr>
          <p:nvPr/>
        </p:nvSpPr>
        <p:spPr bwMode="auto">
          <a:xfrm>
            <a:off x="1770063" y="3044825"/>
            <a:ext cx="28082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Planificación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400" b="1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es-ES" sz="1400">
              <a:solidFill>
                <a:prstClr val="black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38" name="21 CuadroTexto"/>
          <p:cNvSpPr txBox="1">
            <a:spLocks noChangeArrowheads="1"/>
          </p:cNvSpPr>
          <p:nvPr/>
        </p:nvSpPr>
        <p:spPr bwMode="auto">
          <a:xfrm>
            <a:off x="3990975" y="2130425"/>
            <a:ext cx="2120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3200" b="1">
                <a:solidFill>
                  <a:prstClr val="black"/>
                </a:solidFill>
              </a:rPr>
              <a:t>Ejercicios</a:t>
            </a:r>
            <a:endParaRPr lang="es-ES" sz="3200">
              <a:solidFill>
                <a:prstClr val="black"/>
              </a:solidFill>
            </a:endParaRPr>
          </a:p>
        </p:txBody>
      </p:sp>
      <p:sp>
        <p:nvSpPr>
          <p:cNvPr id="5139" name="1 Rectángulo"/>
          <p:cNvSpPr>
            <a:spLocks noChangeArrowheads="1"/>
          </p:cNvSpPr>
          <p:nvPr/>
        </p:nvSpPr>
        <p:spPr bwMode="auto">
          <a:xfrm>
            <a:off x="466725" y="1798638"/>
            <a:ext cx="433388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prstClr val="black"/>
                </a:solidFill>
                <a:latin typeface="Arial" charset="0"/>
              </a:rPr>
              <a:t>EJEMPLO</a:t>
            </a:r>
          </a:p>
        </p:txBody>
      </p:sp>
      <p:sp>
        <p:nvSpPr>
          <p:cNvPr id="21" name="20 Elipse"/>
          <p:cNvSpPr/>
          <p:nvPr/>
        </p:nvSpPr>
        <p:spPr>
          <a:xfrm>
            <a:off x="4786313" y="3028950"/>
            <a:ext cx="361950" cy="184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23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>
                <a:solidFill>
                  <a:prstClr val="black">
                    <a:tint val="75000"/>
                  </a:prstClr>
                </a:solidFill>
              </a:rPr>
              <a:t>M.GUARDO</a:t>
            </a:r>
          </a:p>
        </p:txBody>
      </p:sp>
      <p:sp>
        <p:nvSpPr>
          <p:cNvPr id="6147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D410A52-42A2-4729-A756-27E8AE59F20B}" type="slidenum">
              <a:rPr lang="es-ES" smtClean="0">
                <a:solidFill>
                  <a:srgbClr val="898989"/>
                </a:solidFill>
                <a:latin typeface="Calibri" pitchFamily="34" charset="0"/>
              </a:rPr>
              <a:pPr/>
              <a:t>5</a:t>
            </a:fld>
            <a:endParaRPr lang="es-E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137251" y="260348"/>
            <a:ext cx="5164171" cy="646331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3600" b="1" dirty="0" smtClean="0">
                <a:solidFill>
                  <a:prstClr val="black"/>
                </a:solidFill>
                <a:latin typeface="Times New Roman" pitchFamily="18" charset="0"/>
              </a:rPr>
              <a:t>OBJETIVO GENERAL  </a:t>
            </a:r>
            <a:endParaRPr lang="es-ES" sz="3600" b="1" dirty="0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58788" y="1389063"/>
            <a:ext cx="8458200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3200" b="1">
                <a:solidFill>
                  <a:prstClr val="black"/>
                </a:solidFill>
                <a:latin typeface="Times New Roman" pitchFamily="18" charset="0"/>
              </a:rPr>
              <a:t>Permiten reflejar los límites de la investigación </a:t>
            </a:r>
            <a:endParaRPr lang="es-ES" sz="3200" b="1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04800" y="2438400"/>
            <a:ext cx="8764588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3200">
                <a:solidFill>
                  <a:prstClr val="black"/>
                </a:solidFill>
                <a:latin typeface="Times New Roman" pitchFamily="18" charset="0"/>
              </a:rPr>
              <a:t>¿</a:t>
            </a:r>
            <a:r>
              <a:rPr lang="es-MX" sz="3200" b="1">
                <a:solidFill>
                  <a:prstClr val="black"/>
                </a:solidFill>
                <a:latin typeface="Times New Roman" pitchFamily="18" charset="0"/>
              </a:rPr>
              <a:t>Qué debemos tener presente en su formulación?</a:t>
            </a:r>
            <a:endParaRPr lang="es-ES" sz="3200" b="1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01638" y="3622675"/>
            <a:ext cx="2025650" cy="107791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3200" b="1" dirty="0" smtClean="0">
                <a:solidFill>
                  <a:prstClr val="black"/>
                </a:solidFill>
                <a:latin typeface="Times New Roman" pitchFamily="18" charset="0"/>
              </a:rPr>
              <a:t>Deben ser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3200" b="1" dirty="0" smtClean="0">
                <a:solidFill>
                  <a:prstClr val="black"/>
                </a:solidFill>
                <a:latin typeface="Times New Roman" pitchFamily="18" charset="0"/>
              </a:rPr>
              <a:t>realistas</a:t>
            </a:r>
            <a:endParaRPr lang="es-ES" sz="3200" b="1" dirty="0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771775" y="3622675"/>
            <a:ext cx="5903913" cy="1384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2800" b="1">
                <a:solidFill>
                  <a:srgbClr val="FF0000"/>
                </a:solidFill>
                <a:latin typeface="Times New Roman" pitchFamily="18" charset="0"/>
              </a:rPr>
              <a:t>Precisar</a:t>
            </a:r>
            <a:r>
              <a:rPr lang="es-MX" sz="2800" b="1">
                <a:solidFill>
                  <a:prstClr val="black"/>
                </a:solidFill>
                <a:latin typeface="Times New Roman" pitchFamily="18" charset="0"/>
              </a:rPr>
              <a:t>: ¿qué es lo que se conoce 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2800" b="1">
                <a:solidFill>
                  <a:prstClr val="black"/>
                </a:solidFill>
                <a:latin typeface="Times New Roman" pitchFamily="18" charset="0"/>
              </a:rPr>
              <a:t>                  qué se desconoce?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2800" b="1">
                <a:solidFill>
                  <a:prstClr val="black"/>
                </a:solidFill>
                <a:latin typeface="Times New Roman" pitchFamily="18" charset="0"/>
              </a:rPr>
              <a:t>     </a:t>
            </a:r>
            <a:r>
              <a:rPr lang="es-MX" sz="2800" b="1">
                <a:solidFill>
                  <a:srgbClr val="C00000"/>
                </a:solidFill>
                <a:latin typeface="Times New Roman" pitchFamily="18" charset="0"/>
              </a:rPr>
              <a:t>Para establecer metas objetivas</a:t>
            </a:r>
            <a:r>
              <a:rPr lang="es-MX" sz="2800" b="1">
                <a:solidFill>
                  <a:prstClr val="black"/>
                </a:solidFill>
                <a:latin typeface="Times New Roman" pitchFamily="18" charset="0"/>
              </a:rPr>
              <a:t>.</a:t>
            </a:r>
            <a:r>
              <a:rPr lang="es-MX" sz="2400" b="1">
                <a:solidFill>
                  <a:prstClr val="black"/>
                </a:solidFill>
                <a:latin typeface="Times New Roman" pitchFamily="18" charset="0"/>
              </a:rPr>
              <a:t> </a:t>
            </a:r>
            <a:endParaRPr lang="es-ES" sz="2400" b="1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414463" y="3022600"/>
            <a:ext cx="0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477000" y="3022600"/>
            <a:ext cx="0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57" name="Line 11"/>
          <p:cNvSpPr>
            <a:spLocks noChangeShapeType="1"/>
          </p:cNvSpPr>
          <p:nvPr/>
        </p:nvSpPr>
        <p:spPr bwMode="auto">
          <a:xfrm>
            <a:off x="4627563" y="906463"/>
            <a:ext cx="0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07950" y="5589588"/>
            <a:ext cx="8928100" cy="5222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800" b="1" u="sng" dirty="0" smtClean="0">
                <a:solidFill>
                  <a:prstClr val="black"/>
                </a:solidFill>
              </a:rPr>
              <a:t>Es el resultado concreto y objetivo </a:t>
            </a:r>
            <a:r>
              <a:rPr lang="es-ES_tradnl" sz="2400" b="1" u="sng" dirty="0" smtClean="0">
                <a:solidFill>
                  <a:prstClr val="black"/>
                </a:solidFill>
              </a:rPr>
              <a:t>de la investigación</a:t>
            </a:r>
            <a:r>
              <a:rPr lang="es-ES" sz="2400" b="1" u="sng" dirty="0" smtClean="0">
                <a:solidFill>
                  <a:prstClr val="black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484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 autoUpdateAnimBg="0"/>
      <p:bldP spid="4102" grpId="0" animBg="1" autoUpdateAnimBg="0"/>
      <p:bldP spid="4103" grpId="0" animBg="1" autoUpdateAnimBg="0"/>
      <p:bldP spid="4104" grpId="0" animBg="1" autoUpdateAnimBg="0"/>
      <p:bldP spid="4105" grpId="0" animBg="1"/>
      <p:bldP spid="410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51188" y="6238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dirty="0">
                <a:solidFill>
                  <a:prstClr val="black">
                    <a:tint val="75000"/>
                  </a:prstClr>
                </a:solidFill>
              </a:rPr>
              <a:t>M.GUARDO</a:t>
            </a:r>
          </a:p>
        </p:txBody>
      </p:sp>
      <p:sp>
        <p:nvSpPr>
          <p:cNvPr id="7171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C57E52D-D993-4E09-A31D-F5BB94584137}" type="slidenum">
              <a:rPr lang="es-ES" smtClean="0">
                <a:solidFill>
                  <a:srgbClr val="898989"/>
                </a:solidFill>
                <a:latin typeface="Calibri" pitchFamily="34" charset="0"/>
              </a:rPr>
              <a:pPr/>
              <a:t>6</a:t>
            </a:fld>
            <a:endParaRPr lang="es-E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544888" y="5038725"/>
            <a:ext cx="5419725" cy="12001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fontAlgn="base" hangingPunct="0">
              <a:defRPr/>
            </a:pPr>
            <a:r>
              <a:rPr lang="es-ES_tradnl" sz="2400" b="1" dirty="0">
                <a:solidFill>
                  <a:prstClr val="black"/>
                </a:solidFill>
                <a:latin typeface="Arial" charset="0"/>
              </a:rPr>
              <a:t>Jamás   plantearnos    metas   que     </a:t>
            </a:r>
          </a:p>
          <a:p>
            <a:pPr algn="just" eaLnBrk="0" fontAlgn="base" hangingPunct="0">
              <a:defRPr/>
            </a:pPr>
            <a:r>
              <a:rPr lang="es-ES_tradnl" sz="2400" b="1" dirty="0">
                <a:solidFill>
                  <a:prstClr val="black"/>
                </a:solidFill>
                <a:latin typeface="Arial" charset="0"/>
              </a:rPr>
              <a:t>el contenido de la investigación no </a:t>
            </a:r>
          </a:p>
          <a:p>
            <a:pPr algn="just" eaLnBrk="0" fontAlgn="base" hangingPunct="0">
              <a:defRPr/>
            </a:pPr>
            <a:r>
              <a:rPr lang="es-ES_tradnl" sz="2400" b="1" dirty="0">
                <a:solidFill>
                  <a:prstClr val="black"/>
                </a:solidFill>
                <a:latin typeface="Arial" charset="0"/>
              </a:rPr>
              <a:t> vaya a abordar.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65150" y="365125"/>
            <a:ext cx="2586038" cy="16859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ts val="300"/>
              </a:spcBef>
              <a:spcAft>
                <a:spcPts val="600"/>
              </a:spcAft>
            </a:pPr>
            <a:r>
              <a:rPr lang="es-ES_tradnl" sz="2400" b="1">
                <a:solidFill>
                  <a:prstClr val="black"/>
                </a:solidFill>
              </a:rPr>
              <a:t>¿Cuál es la función de los</a:t>
            </a:r>
          </a:p>
          <a:p>
            <a:pPr algn="ctr" eaLnBrk="0" fontAlgn="base" hangingPunct="0">
              <a:spcBef>
                <a:spcPts val="300"/>
              </a:spcBef>
              <a:spcAft>
                <a:spcPts val="600"/>
              </a:spcAft>
            </a:pPr>
            <a:r>
              <a:rPr lang="es-ES_tradnl" sz="2400" b="1">
                <a:solidFill>
                  <a:prstClr val="black"/>
                </a:solidFill>
              </a:rPr>
              <a:t> objetivos en la investigación ?</a:t>
            </a:r>
            <a:endParaRPr lang="es-ES" sz="2400" b="1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427413" y="857250"/>
            <a:ext cx="5537200" cy="8302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>
              <a:spcBef>
                <a:spcPts val="300"/>
              </a:spcBef>
              <a:spcAft>
                <a:spcPts val="600"/>
              </a:spcAft>
              <a:defRPr/>
            </a:pPr>
            <a:r>
              <a:rPr lang="es-ES_tradnl" sz="2400" b="1" dirty="0" smtClean="0">
                <a:solidFill>
                  <a:prstClr val="black"/>
                </a:solidFill>
              </a:rPr>
              <a:t>Nos dicen con exactitud que conocimiento pretendemos obtener</a:t>
            </a:r>
            <a:r>
              <a:rPr lang="es-ES_tradnl" sz="2000" b="1" dirty="0" smtClean="0">
                <a:solidFill>
                  <a:prstClr val="black"/>
                </a:solidFill>
              </a:rPr>
              <a:t>.</a:t>
            </a:r>
            <a:endParaRPr lang="es-ES" sz="2000" b="1" dirty="0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65113" y="2287588"/>
            <a:ext cx="3011487" cy="15700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s-ES_tradnl" sz="2400" b="1">
                <a:solidFill>
                  <a:prstClr val="black"/>
                </a:solidFill>
              </a:rPr>
              <a:t>¿Cuál es el momento oportuno para su definición ?</a:t>
            </a:r>
            <a:r>
              <a:rPr lang="es-ES_tradnl" sz="2400" b="1" u="sng">
                <a:solidFill>
                  <a:prstClr val="black"/>
                </a:solidFill>
              </a:rPr>
              <a:t>  </a:t>
            </a:r>
            <a:endParaRPr lang="es-ES" sz="2400" b="1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544888" y="2470150"/>
            <a:ext cx="5419725" cy="831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400" b="1" dirty="0" smtClean="0">
                <a:solidFill>
                  <a:prstClr val="black"/>
                </a:solidFill>
              </a:rPr>
              <a:t>Sólo pueden tratarse después  de un estudio profundo del problema.</a:t>
            </a:r>
            <a:endParaRPr lang="es-ES" sz="2400" b="1" dirty="0" smtClean="0">
              <a:solidFill>
                <a:prstClr val="black"/>
              </a:solidFill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68313" y="4076700"/>
            <a:ext cx="2808287" cy="157003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400" b="1">
                <a:solidFill>
                  <a:prstClr val="black"/>
                </a:solidFill>
              </a:rPr>
              <a:t>¿Cuáles característica 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400" b="1">
                <a:solidFill>
                  <a:prstClr val="black"/>
                </a:solidFill>
              </a:rPr>
              <a:t>lo deben identificar ?</a:t>
            </a:r>
            <a:endParaRPr lang="es-ES" sz="2400" b="1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544888" y="3857625"/>
            <a:ext cx="5419725" cy="8302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>
              <a:spcBef>
                <a:spcPts val="300"/>
              </a:spcBef>
              <a:spcAft>
                <a:spcPts val="600"/>
              </a:spcAft>
              <a:defRPr/>
            </a:pPr>
            <a:r>
              <a:rPr lang="es-ES_tradnl" sz="2400" b="1" dirty="0" smtClean="0">
                <a:solidFill>
                  <a:prstClr val="black"/>
                </a:solidFill>
              </a:rPr>
              <a:t>Deben ser vistos como un resultado del estudio del problema.</a:t>
            </a:r>
            <a:endParaRPr lang="es-ES" sz="2800" dirty="0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" name="1 Flecha derecha"/>
          <p:cNvSpPr/>
          <p:nvPr/>
        </p:nvSpPr>
        <p:spPr>
          <a:xfrm>
            <a:off x="3151188" y="1089025"/>
            <a:ext cx="276225" cy="21748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11 Flecha derecha"/>
          <p:cNvSpPr/>
          <p:nvPr/>
        </p:nvSpPr>
        <p:spPr>
          <a:xfrm>
            <a:off x="3276600" y="2922588"/>
            <a:ext cx="276225" cy="2159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12 Flecha derecha"/>
          <p:cNvSpPr/>
          <p:nvPr/>
        </p:nvSpPr>
        <p:spPr>
          <a:xfrm>
            <a:off x="3282950" y="5157788"/>
            <a:ext cx="276225" cy="2159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13 Flecha derecha"/>
          <p:cNvSpPr/>
          <p:nvPr/>
        </p:nvSpPr>
        <p:spPr>
          <a:xfrm>
            <a:off x="3276600" y="4341813"/>
            <a:ext cx="276225" cy="2159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96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 autoUpdateAnimBg="0"/>
      <p:bldP spid="5125" grpId="0" animBg="1" autoUpdateAnimBg="0"/>
      <p:bldP spid="5126" grpId="0" animBg="1" autoUpdateAnimBg="0"/>
      <p:bldP spid="5127" grpId="0" animBg="1" autoUpdateAnimBg="0"/>
      <p:bldP spid="5128" grpId="0" animBg="1" autoUpdateAnimBg="0"/>
      <p:bldP spid="5129" grpId="0" animBg="1" autoUpdateAnimBg="0"/>
      <p:bldP spid="513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850" y="1484313"/>
            <a:ext cx="8424863" cy="215423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 b="1" dirty="0">
              <a:solidFill>
                <a:srgbClr val="C00000"/>
              </a:solidFill>
              <a:latin typeface="Arial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s-ES" sz="2800" b="1" dirty="0">
                <a:solidFill>
                  <a:prstClr val="black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Elaborar un sistema de acciones para la formación de árbitros y jueces en el deporte de Karate-do.</a:t>
            </a:r>
            <a:r>
              <a:rPr lang="es-ES" sz="2800" b="1" dirty="0">
                <a:solidFill>
                  <a:prstClr val="white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3200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195" name="22 CuadroTexto"/>
          <p:cNvSpPr txBox="1">
            <a:spLocks noChangeArrowheads="1"/>
          </p:cNvSpPr>
          <p:nvPr/>
        </p:nvSpPr>
        <p:spPr bwMode="auto">
          <a:xfrm>
            <a:off x="395288" y="4887913"/>
            <a:ext cx="8388350" cy="13858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s-ES" b="1">
                <a:solidFill>
                  <a:prstClr val="black"/>
                </a:solidFill>
              </a:rPr>
              <a:t> </a:t>
            </a:r>
            <a:r>
              <a:rPr lang="es-ES" sz="2800" b="1">
                <a:solidFill>
                  <a:prstClr val="black"/>
                </a:solidFill>
              </a:rPr>
              <a:t>Elaborar una metodología para la evaluación de las capacidades motoras en la Educación Física. </a:t>
            </a:r>
          </a:p>
        </p:txBody>
      </p:sp>
      <p:sp>
        <p:nvSpPr>
          <p:cNvPr id="8196" name="4 CuadroTexto"/>
          <p:cNvSpPr txBox="1">
            <a:spLocks noChangeArrowheads="1"/>
          </p:cNvSpPr>
          <p:nvPr/>
        </p:nvSpPr>
        <p:spPr bwMode="auto">
          <a:xfrm>
            <a:off x="303213" y="706438"/>
            <a:ext cx="1739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400" b="1" u="sng">
                <a:solidFill>
                  <a:prstClr val="black"/>
                </a:solidFill>
              </a:rPr>
              <a:t>Ejemplo: 1</a:t>
            </a:r>
          </a:p>
        </p:txBody>
      </p:sp>
      <p:sp>
        <p:nvSpPr>
          <p:cNvPr id="8197" name="5 Rectángulo"/>
          <p:cNvSpPr>
            <a:spLocks noChangeArrowheads="1"/>
          </p:cNvSpPr>
          <p:nvPr/>
        </p:nvSpPr>
        <p:spPr bwMode="auto">
          <a:xfrm>
            <a:off x="327025" y="4005263"/>
            <a:ext cx="1738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400" b="1" u="sng">
                <a:solidFill>
                  <a:prstClr val="black"/>
                </a:solidFill>
                <a:latin typeface="Arial" charset="0"/>
              </a:rPr>
              <a:t>Ejemplo: 2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622550" y="188913"/>
            <a:ext cx="35083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32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Objetivo general </a:t>
            </a:r>
          </a:p>
        </p:txBody>
      </p:sp>
    </p:spTree>
    <p:extLst>
      <p:ext uri="{BB962C8B-B14F-4D97-AF65-F5344CB8AC3E}">
        <p14:creationId xmlns:p14="http://schemas.microsoft.com/office/powerpoint/2010/main" val="40781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>
                <a:solidFill>
                  <a:prstClr val="black">
                    <a:tint val="75000"/>
                  </a:prstClr>
                </a:solidFill>
              </a:rPr>
              <a:t>M.GUARDO</a:t>
            </a:r>
          </a:p>
        </p:txBody>
      </p:sp>
      <p:sp>
        <p:nvSpPr>
          <p:cNvPr id="9219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089DF2A-CBDD-4DDC-9FAF-D58D76F2E5C7}" type="slidenum">
              <a:rPr lang="es-ES" smtClean="0">
                <a:solidFill>
                  <a:srgbClr val="898989"/>
                </a:solidFill>
                <a:latin typeface="Calibri" pitchFamily="34" charset="0"/>
              </a:rPr>
              <a:pPr/>
              <a:t>8</a:t>
            </a:fld>
            <a:endParaRPr lang="es-E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23938" y="7842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1511970" y="631826"/>
            <a:ext cx="4248398" cy="584775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3200" b="1" dirty="0" smtClean="0">
                <a:solidFill>
                  <a:prstClr val="black"/>
                </a:solidFill>
              </a:rPr>
              <a:t>CAMPO DE ACCIÓN</a:t>
            </a:r>
            <a:endParaRPr lang="es-ES" dirty="0" smtClean="0">
              <a:solidFill>
                <a:prstClr val="black"/>
              </a:solidFill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11188" y="1412875"/>
            <a:ext cx="8281987" cy="1570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>
                <a:solidFill>
                  <a:prstClr val="black"/>
                </a:solidFill>
              </a:rPr>
              <a:t>Parte del objeto conformado por el conjunto de aspectos, propiedades y relaciones que se </a:t>
            </a:r>
            <a:r>
              <a:rPr lang="es-ES_tradnl" sz="3200" b="1" u="sng">
                <a:solidFill>
                  <a:prstClr val="black"/>
                </a:solidFill>
              </a:rPr>
              <a:t>abstraen del objeto.</a:t>
            </a:r>
            <a:endParaRPr lang="es-ES" sz="3200" b="1" u="sng">
              <a:solidFill>
                <a:prstClr val="black"/>
              </a:solidFill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27038" y="3883025"/>
            <a:ext cx="8424862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s-ES_tradnl" sz="2400" b="1" dirty="0" smtClean="0">
                <a:solidFill>
                  <a:prstClr val="black"/>
                </a:solidFill>
              </a:rPr>
              <a:t>Del problema al objeto, hay un primer paso de abstracción; y del objeto al campo, un segundo.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es-ES" sz="2400" b="1" dirty="0" smtClean="0">
              <a:solidFill>
                <a:prstClr val="black"/>
              </a:solidFill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96875" y="5084763"/>
            <a:ext cx="8424863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s-ES_tradnl" sz="2400" b="1">
                <a:solidFill>
                  <a:prstClr val="black"/>
                </a:solidFill>
              </a:rPr>
              <a:t>Es un concepto más estrecho que el de objeto, es una parte del mismo.</a:t>
            </a:r>
            <a:endParaRPr lang="es-ES" sz="2800" b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70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Flecha a la derecha con muesca"/>
          <p:cNvSpPr/>
          <p:nvPr/>
        </p:nvSpPr>
        <p:spPr>
          <a:xfrm rot="18693265">
            <a:off x="2285207" y="3888581"/>
            <a:ext cx="481012" cy="530225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819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>
                <a:solidFill>
                  <a:prstClr val="black">
                    <a:tint val="75000"/>
                  </a:prstClr>
                </a:solidFill>
              </a:rPr>
              <a:t>M.GUARDO</a:t>
            </a:r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9C9D02E-2EC3-4B65-824A-E037EE3128B0}" type="slidenum">
              <a:rPr lang="es-ES" smtClean="0">
                <a:solidFill>
                  <a:srgbClr val="898989"/>
                </a:solidFill>
                <a:latin typeface="Calibri" pitchFamily="34" charset="0"/>
              </a:rPr>
              <a:pPr/>
              <a:t>9</a:t>
            </a:fld>
            <a:endParaRPr lang="es-E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245" name="Rectangle 86"/>
          <p:cNvSpPr>
            <a:spLocks noChangeArrowheads="1"/>
          </p:cNvSpPr>
          <p:nvPr/>
        </p:nvSpPr>
        <p:spPr bwMode="auto">
          <a:xfrm>
            <a:off x="1331913" y="1036638"/>
            <a:ext cx="7240587" cy="4608512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/>
                </a:solidFill>
              </a:rPr>
              <a:t>Objeto de estudio</a:t>
            </a:r>
          </a:p>
        </p:txBody>
      </p:sp>
      <p:sp>
        <p:nvSpPr>
          <p:cNvPr id="10246" name="Rectangle 56"/>
          <p:cNvSpPr>
            <a:spLocks noChangeArrowheads="1"/>
          </p:cNvSpPr>
          <p:nvPr/>
        </p:nvSpPr>
        <p:spPr bwMode="auto">
          <a:xfrm>
            <a:off x="179388" y="188913"/>
            <a:ext cx="8750300" cy="655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1493838" y="1633538"/>
            <a:ext cx="6894512" cy="4027487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3600" smtClean="0">
              <a:solidFill>
                <a:prstClr val="black"/>
              </a:solidFill>
            </a:endParaRPr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4857750" y="3127375"/>
            <a:ext cx="3243263" cy="11842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9" name="Line 11"/>
          <p:cNvSpPr>
            <a:spLocks noChangeShapeType="1"/>
          </p:cNvSpPr>
          <p:nvPr/>
        </p:nvSpPr>
        <p:spPr bwMode="auto">
          <a:xfrm flipV="1">
            <a:off x="3576638" y="3071813"/>
            <a:ext cx="1350962" cy="2382837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50" name="Text Box 75"/>
          <p:cNvSpPr txBox="1">
            <a:spLocks noChangeArrowheads="1"/>
          </p:cNvSpPr>
          <p:nvPr/>
        </p:nvSpPr>
        <p:spPr bwMode="auto">
          <a:xfrm>
            <a:off x="7164388" y="6237288"/>
            <a:ext cx="1263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>
                <a:solidFill>
                  <a:prstClr val="black"/>
                </a:solidFill>
              </a:rPr>
              <a:t>M Guardo </a:t>
            </a:r>
            <a:endParaRPr lang="es-ES">
              <a:solidFill>
                <a:prstClr val="black"/>
              </a:solidFill>
            </a:endParaRPr>
          </a:p>
        </p:txBody>
      </p:sp>
      <p:sp>
        <p:nvSpPr>
          <p:cNvPr id="10254" name="Text Box 76"/>
          <p:cNvSpPr txBox="1">
            <a:spLocks noChangeArrowheads="1"/>
          </p:cNvSpPr>
          <p:nvPr/>
        </p:nvSpPr>
        <p:spPr bwMode="auto">
          <a:xfrm>
            <a:off x="1331913" y="333375"/>
            <a:ext cx="7240587" cy="40005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0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Proceso de formación de árbitros y jueces en el deporte.</a:t>
            </a:r>
            <a:endParaRPr lang="es-ES" sz="2800" b="1" dirty="0" smtClean="0">
              <a:solidFill>
                <a:prstClr val="black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252" name="Line 77"/>
          <p:cNvSpPr>
            <a:spLocks noChangeShapeType="1"/>
          </p:cNvSpPr>
          <p:nvPr/>
        </p:nvSpPr>
        <p:spPr bwMode="auto">
          <a:xfrm flipH="1" flipV="1">
            <a:off x="2682875" y="1851025"/>
            <a:ext cx="2233613" cy="120650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53" name="Line 78"/>
          <p:cNvSpPr>
            <a:spLocks noChangeShapeType="1"/>
          </p:cNvSpPr>
          <p:nvPr/>
        </p:nvSpPr>
        <p:spPr bwMode="auto">
          <a:xfrm flipV="1">
            <a:off x="4927600" y="1752600"/>
            <a:ext cx="2236788" cy="13414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22 CuadroTexto"/>
          <p:cNvSpPr txBox="1">
            <a:spLocks noChangeArrowheads="1"/>
          </p:cNvSpPr>
          <p:nvPr/>
        </p:nvSpPr>
        <p:spPr bwMode="auto">
          <a:xfrm>
            <a:off x="4227513" y="2143125"/>
            <a:ext cx="14144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>
                <a:solidFill>
                  <a:prstClr val="black"/>
                </a:solidFill>
              </a:rPr>
              <a:t>Reglamento </a:t>
            </a:r>
          </a:p>
        </p:txBody>
      </p:sp>
      <p:sp>
        <p:nvSpPr>
          <p:cNvPr id="4113" name="20 CuadroTexto"/>
          <p:cNvSpPr txBox="1">
            <a:spLocks noChangeArrowheads="1"/>
          </p:cNvSpPr>
          <p:nvPr/>
        </p:nvSpPr>
        <p:spPr bwMode="auto">
          <a:xfrm>
            <a:off x="1844675" y="3228975"/>
            <a:ext cx="2471738" cy="33813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6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Formación integral </a:t>
            </a:r>
            <a:endParaRPr lang="es-ES" sz="1600" dirty="0" smtClean="0">
              <a:solidFill>
                <a:prstClr val="black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56" name="21 CuadroTexto"/>
          <p:cNvSpPr txBox="1">
            <a:spLocks noChangeArrowheads="1"/>
          </p:cNvSpPr>
          <p:nvPr/>
        </p:nvSpPr>
        <p:spPr bwMode="auto">
          <a:xfrm>
            <a:off x="4738688" y="4076700"/>
            <a:ext cx="1774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>
                <a:solidFill>
                  <a:prstClr val="black"/>
                </a:solidFill>
              </a:rPr>
              <a:t>Preparación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>
                <a:solidFill>
                  <a:prstClr val="black"/>
                </a:solidFill>
              </a:rPr>
              <a:t>física del árbitro</a:t>
            </a:r>
          </a:p>
        </p:txBody>
      </p:sp>
      <p:sp>
        <p:nvSpPr>
          <p:cNvPr id="10257" name="22 CuadroTexto"/>
          <p:cNvSpPr txBox="1">
            <a:spLocks noChangeArrowheads="1"/>
          </p:cNvSpPr>
          <p:nvPr/>
        </p:nvSpPr>
        <p:spPr bwMode="auto">
          <a:xfrm>
            <a:off x="6064250" y="2895600"/>
            <a:ext cx="1336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600" b="1">
                <a:solidFill>
                  <a:prstClr val="black"/>
                </a:solidFill>
              </a:rPr>
              <a:t>Habilidades</a:t>
            </a:r>
          </a:p>
        </p:txBody>
      </p:sp>
      <p:sp>
        <p:nvSpPr>
          <p:cNvPr id="2" name="1 Rectángulo"/>
          <p:cNvSpPr/>
          <p:nvPr/>
        </p:nvSpPr>
        <p:spPr>
          <a:xfrm rot="18806353">
            <a:off x="512763" y="4876800"/>
            <a:ext cx="2411412" cy="26193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100" b="1" dirty="0">
                <a:solidFill>
                  <a:prstClr val="black"/>
                </a:solidFill>
                <a:latin typeface="Arial" charset="0"/>
              </a:rPr>
              <a:t>CAMPO DE ACCIÓN </a:t>
            </a:r>
            <a:endParaRPr lang="es-ES" sz="1100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2" name="21 Elipse"/>
          <p:cNvSpPr/>
          <p:nvPr/>
        </p:nvSpPr>
        <p:spPr>
          <a:xfrm>
            <a:off x="4786313" y="3028950"/>
            <a:ext cx="361950" cy="1841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60" name="3 Rectángulo"/>
          <p:cNvSpPr>
            <a:spLocks noChangeArrowheads="1"/>
          </p:cNvSpPr>
          <p:nvPr/>
        </p:nvSpPr>
        <p:spPr bwMode="auto">
          <a:xfrm>
            <a:off x="4437063" y="2379663"/>
            <a:ext cx="1008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1200" b="1">
                <a:solidFill>
                  <a:prstClr val="black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Karate-do.</a:t>
            </a:r>
            <a:r>
              <a:rPr lang="es-ES" sz="1200" b="1">
                <a:solidFill>
                  <a:prstClr val="white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10261" name="4 Rectángulo"/>
          <p:cNvSpPr>
            <a:spLocks noChangeArrowheads="1"/>
          </p:cNvSpPr>
          <p:nvPr/>
        </p:nvSpPr>
        <p:spPr bwMode="auto">
          <a:xfrm>
            <a:off x="6135688" y="3151188"/>
            <a:ext cx="14747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200" b="1">
                <a:solidFill>
                  <a:srgbClr val="0000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Árbitros y jueces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200" b="1">
                <a:solidFill>
                  <a:srgbClr val="0000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Karate-do.</a:t>
            </a:r>
            <a:r>
              <a:rPr lang="es-ES" sz="1200" b="1">
                <a:solidFill>
                  <a:srgbClr val="FFFFFF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10262" name="5 Rectángulo"/>
          <p:cNvSpPr>
            <a:spLocks noChangeArrowheads="1"/>
          </p:cNvSpPr>
          <p:nvPr/>
        </p:nvSpPr>
        <p:spPr bwMode="auto">
          <a:xfrm>
            <a:off x="5027613" y="4660900"/>
            <a:ext cx="989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1200" b="1">
                <a:solidFill>
                  <a:srgbClr val="0000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Karate-do.</a:t>
            </a:r>
            <a:r>
              <a:rPr lang="es-ES" sz="1200" b="1">
                <a:solidFill>
                  <a:srgbClr val="FFFFFF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10266" name="6 Rectángulo"/>
          <p:cNvSpPr>
            <a:spLocks noChangeArrowheads="1"/>
          </p:cNvSpPr>
          <p:nvPr/>
        </p:nvSpPr>
        <p:spPr bwMode="auto">
          <a:xfrm>
            <a:off x="1835150" y="3570288"/>
            <a:ext cx="2498725" cy="46196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Árbitros y jueces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Karate-do.</a:t>
            </a:r>
            <a:r>
              <a:rPr lang="es-ES" sz="1200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4" name="Conector recto de flecha 3"/>
          <p:cNvCxnSpPr/>
          <p:nvPr/>
        </p:nvCxnSpPr>
        <p:spPr>
          <a:xfrm flipV="1">
            <a:off x="1042988" y="4021138"/>
            <a:ext cx="1903412" cy="2017712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65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</p:bld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479</Words>
  <Application>Microsoft Office PowerPoint</Application>
  <PresentationFormat>Presentación en pantalla (4:3)</PresentationFormat>
  <Paragraphs>118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1_Tema de Office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Home</dc:creator>
  <cp:lastModifiedBy>Home</cp:lastModifiedBy>
  <cp:revision>2</cp:revision>
  <cp:lastPrinted>2017-03-08T22:16:13Z</cp:lastPrinted>
  <dcterms:created xsi:type="dcterms:W3CDTF">2017-03-08T21:40:35Z</dcterms:created>
  <dcterms:modified xsi:type="dcterms:W3CDTF">2017-03-08T22:54:49Z</dcterms:modified>
</cp:coreProperties>
</file>