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88" r:id="rId4"/>
    <p:sldId id="271" r:id="rId5"/>
    <p:sldId id="258" r:id="rId6"/>
    <p:sldId id="259" r:id="rId7"/>
    <p:sldId id="260" r:id="rId8"/>
    <p:sldId id="272" r:id="rId9"/>
    <p:sldId id="261" r:id="rId10"/>
    <p:sldId id="262" r:id="rId11"/>
    <p:sldId id="263" r:id="rId12"/>
    <p:sldId id="264" r:id="rId13"/>
    <p:sldId id="265" r:id="rId14"/>
    <p:sldId id="266" r:id="rId15"/>
    <p:sldId id="267" r:id="rId16"/>
    <p:sldId id="268" r:id="rId17"/>
    <p:sldId id="269" r:id="rId18"/>
    <p:sldId id="270" r:id="rId19"/>
    <p:sldId id="273" r:id="rId20"/>
    <p:sldId id="274" r:id="rId21"/>
    <p:sldId id="290" r:id="rId22"/>
    <p:sldId id="275" r:id="rId23"/>
    <p:sldId id="281" r:id="rId24"/>
    <p:sldId id="276" r:id="rId25"/>
    <p:sldId id="277" r:id="rId26"/>
    <p:sldId id="278" r:id="rId27"/>
    <p:sldId id="291" r:id="rId28"/>
    <p:sldId id="292" r:id="rId29"/>
    <p:sldId id="279" r:id="rId30"/>
    <p:sldId id="282" r:id="rId31"/>
    <p:sldId id="283" r:id="rId32"/>
    <p:sldId id="289" r:id="rId33"/>
    <p:sldId id="280" r:id="rId34"/>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6" autoAdjust="0"/>
    <p:restoredTop sz="94660"/>
  </p:normalViewPr>
  <p:slideViewPr>
    <p:cSldViewPr snapToGrid="0">
      <p:cViewPr varScale="1">
        <p:scale>
          <a:sx n="52" d="100"/>
          <a:sy n="52" d="100"/>
        </p:scale>
        <p:origin x="62"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893315-C4C8-459D-92AC-708C616B3B0B}" type="doc">
      <dgm:prSet loTypeId="urn:microsoft.com/office/officeart/2008/layout/HorizontalMultiLevelHierarchy" loCatId="hierarchy" qsTypeId="urn:microsoft.com/office/officeart/2005/8/quickstyle/simple2" qsCatId="simple" csTypeId="urn:microsoft.com/office/officeart/2005/8/colors/accent2_1" csCatId="accent2" phldr="1"/>
      <dgm:spPr/>
      <dgm:t>
        <a:bodyPr/>
        <a:lstStyle/>
        <a:p>
          <a:endParaRPr lang="pt-PT"/>
        </a:p>
      </dgm:t>
    </dgm:pt>
    <dgm:pt modelId="{74583603-E4CA-4D1F-9879-A8B3350E75F7}">
      <dgm:prSet phldrT="[Texto]"/>
      <dgm:spPr/>
      <dgm:t>
        <a:bodyPr/>
        <a:lstStyle/>
        <a:p>
          <a:r>
            <a:rPr lang="es-419" smtClean="0"/>
            <a:t>Física General</a:t>
          </a:r>
          <a:endParaRPr lang="pt-PT"/>
        </a:p>
      </dgm:t>
    </dgm:pt>
    <dgm:pt modelId="{0BDE4671-EAE5-4DB5-B17B-0E2FC67335CC}" type="parTrans" cxnId="{AD6C11E0-B319-4913-A013-618CA4C20F47}">
      <dgm:prSet/>
      <dgm:spPr/>
      <dgm:t>
        <a:bodyPr/>
        <a:lstStyle/>
        <a:p>
          <a:endParaRPr lang="pt-PT"/>
        </a:p>
      </dgm:t>
    </dgm:pt>
    <dgm:pt modelId="{77E7A72A-7344-4840-B62E-0EA9F5B8448A}" type="sibTrans" cxnId="{AD6C11E0-B319-4913-A013-618CA4C20F47}">
      <dgm:prSet/>
      <dgm:spPr/>
      <dgm:t>
        <a:bodyPr/>
        <a:lstStyle/>
        <a:p>
          <a:endParaRPr lang="pt-PT"/>
        </a:p>
      </dgm:t>
    </dgm:pt>
    <dgm:pt modelId="{09071B61-D2F7-4837-AF3E-03DD2456EE1A}">
      <dgm:prSet phldrT="[Texto]"/>
      <dgm:spPr/>
      <dgm:t>
        <a:bodyPr/>
        <a:lstStyle/>
        <a:p>
          <a:r>
            <a:rPr lang="es-419" smtClean="0"/>
            <a:t>Física 1</a:t>
          </a:r>
          <a:endParaRPr lang="pt-PT"/>
        </a:p>
      </dgm:t>
    </dgm:pt>
    <dgm:pt modelId="{31F105B8-8251-4405-8411-D3A70AEDF0AE}" type="parTrans" cxnId="{62D51BE9-481C-4C20-B2C3-EE27EE806989}">
      <dgm:prSet/>
      <dgm:spPr/>
      <dgm:t>
        <a:bodyPr/>
        <a:lstStyle/>
        <a:p>
          <a:endParaRPr lang="pt-PT"/>
        </a:p>
      </dgm:t>
    </dgm:pt>
    <dgm:pt modelId="{9DD5FFA0-9FDC-4189-BF7F-B8AC1395078F}" type="sibTrans" cxnId="{62D51BE9-481C-4C20-B2C3-EE27EE806989}">
      <dgm:prSet/>
      <dgm:spPr/>
      <dgm:t>
        <a:bodyPr/>
        <a:lstStyle/>
        <a:p>
          <a:endParaRPr lang="pt-PT"/>
        </a:p>
      </dgm:t>
    </dgm:pt>
    <dgm:pt modelId="{28A72CAB-031B-498C-9FC4-2D5282A5F61D}">
      <dgm:prSet phldrT="[Texto]"/>
      <dgm:spPr/>
      <dgm:t>
        <a:bodyPr/>
        <a:lstStyle/>
        <a:p>
          <a:r>
            <a:rPr lang="es-419" smtClean="0"/>
            <a:t>Mecánica</a:t>
          </a:r>
          <a:endParaRPr lang="pt-PT"/>
        </a:p>
      </dgm:t>
    </dgm:pt>
    <dgm:pt modelId="{A3A51792-8B18-429D-BE0B-AC06563F9AA3}" type="parTrans" cxnId="{143CA32E-A9E8-4820-AD56-5C58A55DF5C4}">
      <dgm:prSet/>
      <dgm:spPr/>
      <dgm:t>
        <a:bodyPr/>
        <a:lstStyle/>
        <a:p>
          <a:endParaRPr lang="pt-PT"/>
        </a:p>
      </dgm:t>
    </dgm:pt>
    <dgm:pt modelId="{49D79830-B5F1-4ECF-AA37-7FB83E93536C}" type="sibTrans" cxnId="{143CA32E-A9E8-4820-AD56-5C58A55DF5C4}">
      <dgm:prSet/>
      <dgm:spPr/>
      <dgm:t>
        <a:bodyPr/>
        <a:lstStyle/>
        <a:p>
          <a:endParaRPr lang="pt-PT"/>
        </a:p>
      </dgm:t>
    </dgm:pt>
    <dgm:pt modelId="{4924EFAA-29EC-4DEB-BD57-33EF431A3051}">
      <dgm:prSet phldrT="[Texto]"/>
      <dgm:spPr/>
      <dgm:t>
        <a:bodyPr/>
        <a:lstStyle/>
        <a:p>
          <a:r>
            <a:rPr lang="es-419" smtClean="0"/>
            <a:t>Termodinámica</a:t>
          </a:r>
          <a:endParaRPr lang="pt-PT"/>
        </a:p>
      </dgm:t>
    </dgm:pt>
    <dgm:pt modelId="{D8F53A16-9AF1-4315-A0EE-F59ED640DF2C}" type="parTrans" cxnId="{337E0644-CEA5-49BB-8E87-782790B2CDA0}">
      <dgm:prSet/>
      <dgm:spPr/>
      <dgm:t>
        <a:bodyPr/>
        <a:lstStyle/>
        <a:p>
          <a:endParaRPr lang="pt-PT"/>
        </a:p>
      </dgm:t>
    </dgm:pt>
    <dgm:pt modelId="{A2360AB2-2967-4CE2-8942-AE4E4D53F74A}" type="sibTrans" cxnId="{337E0644-CEA5-49BB-8E87-782790B2CDA0}">
      <dgm:prSet/>
      <dgm:spPr/>
      <dgm:t>
        <a:bodyPr/>
        <a:lstStyle/>
        <a:p>
          <a:endParaRPr lang="pt-PT"/>
        </a:p>
      </dgm:t>
    </dgm:pt>
    <dgm:pt modelId="{416DC9CF-58F7-4B25-9A08-9B3A50109193}">
      <dgm:prSet phldrT="[Texto]"/>
      <dgm:spPr/>
      <dgm:t>
        <a:bodyPr/>
        <a:lstStyle/>
        <a:p>
          <a:r>
            <a:rPr lang="es-419" smtClean="0"/>
            <a:t>Física 2</a:t>
          </a:r>
          <a:endParaRPr lang="pt-PT"/>
        </a:p>
      </dgm:t>
    </dgm:pt>
    <dgm:pt modelId="{FEFF590D-0974-4611-8088-2C6C156E67AE}" type="parTrans" cxnId="{E7512902-A7BC-4462-BC3D-3DF573E76427}">
      <dgm:prSet/>
      <dgm:spPr/>
      <dgm:t>
        <a:bodyPr/>
        <a:lstStyle/>
        <a:p>
          <a:endParaRPr lang="pt-PT"/>
        </a:p>
      </dgm:t>
    </dgm:pt>
    <dgm:pt modelId="{DC7B77C3-E95D-475F-89EF-CA6B31F093AE}" type="sibTrans" cxnId="{E7512902-A7BC-4462-BC3D-3DF573E76427}">
      <dgm:prSet/>
      <dgm:spPr/>
      <dgm:t>
        <a:bodyPr/>
        <a:lstStyle/>
        <a:p>
          <a:endParaRPr lang="pt-PT"/>
        </a:p>
      </dgm:t>
    </dgm:pt>
    <dgm:pt modelId="{064628A5-91C3-4702-9BF4-AB5A8AEDEB4B}">
      <dgm:prSet phldrT="[Texto]"/>
      <dgm:spPr/>
      <dgm:t>
        <a:bodyPr/>
        <a:lstStyle/>
        <a:p>
          <a:r>
            <a:rPr lang="es-419" smtClean="0"/>
            <a:t>Electromagnetismo</a:t>
          </a:r>
          <a:endParaRPr lang="pt-PT"/>
        </a:p>
      </dgm:t>
    </dgm:pt>
    <dgm:pt modelId="{D601404C-441D-498B-86D2-B11E5DE9F471}" type="parTrans" cxnId="{67E404FB-94A5-4A45-ACCC-734E536869D8}">
      <dgm:prSet/>
      <dgm:spPr/>
      <dgm:t>
        <a:bodyPr/>
        <a:lstStyle/>
        <a:p>
          <a:endParaRPr lang="pt-PT"/>
        </a:p>
      </dgm:t>
    </dgm:pt>
    <dgm:pt modelId="{458EBACB-6211-4F51-B7C9-C7F6DF2A9F67}" type="sibTrans" cxnId="{67E404FB-94A5-4A45-ACCC-734E536869D8}">
      <dgm:prSet/>
      <dgm:spPr/>
      <dgm:t>
        <a:bodyPr/>
        <a:lstStyle/>
        <a:p>
          <a:endParaRPr lang="pt-PT"/>
        </a:p>
      </dgm:t>
    </dgm:pt>
    <dgm:pt modelId="{D38D085C-3DD0-46F0-949C-D86F3341515B}">
      <dgm:prSet phldrT="[Texto]"/>
      <dgm:spPr/>
      <dgm:t>
        <a:bodyPr/>
        <a:lstStyle/>
        <a:p>
          <a:r>
            <a:rPr lang="es-419" smtClean="0"/>
            <a:t>Óptica.</a:t>
          </a:r>
          <a:endParaRPr lang="pt-PT"/>
        </a:p>
      </dgm:t>
    </dgm:pt>
    <dgm:pt modelId="{00B7B5DC-2C80-4FFE-86CE-285F1B666EA4}" type="parTrans" cxnId="{93910401-A76C-499E-853D-ACF02A36F368}">
      <dgm:prSet/>
      <dgm:spPr/>
      <dgm:t>
        <a:bodyPr/>
        <a:lstStyle/>
        <a:p>
          <a:endParaRPr lang="pt-PT"/>
        </a:p>
      </dgm:t>
    </dgm:pt>
    <dgm:pt modelId="{C524D1B2-2410-4ECA-8223-E64C287E344A}" type="sibTrans" cxnId="{93910401-A76C-499E-853D-ACF02A36F368}">
      <dgm:prSet/>
      <dgm:spPr/>
      <dgm:t>
        <a:bodyPr/>
        <a:lstStyle/>
        <a:p>
          <a:endParaRPr lang="pt-PT"/>
        </a:p>
      </dgm:t>
    </dgm:pt>
    <dgm:pt modelId="{D42F4508-B9F7-4557-ACF4-C6A05E2B2E1C}">
      <dgm:prSet phldrT="[Texto]"/>
      <dgm:spPr/>
      <dgm:t>
        <a:bodyPr/>
        <a:lstStyle/>
        <a:p>
          <a:r>
            <a:rPr lang="es-419" smtClean="0"/>
            <a:t>Física 3</a:t>
          </a:r>
          <a:endParaRPr lang="pt-PT"/>
        </a:p>
      </dgm:t>
    </dgm:pt>
    <dgm:pt modelId="{13F18A98-BD67-4071-8EA8-3B4EEDF5D0D1}" type="parTrans" cxnId="{B6E8C348-6501-46B4-815E-FB5E8DB1A00E}">
      <dgm:prSet/>
      <dgm:spPr/>
      <dgm:t>
        <a:bodyPr/>
        <a:lstStyle/>
        <a:p>
          <a:endParaRPr lang="pt-PT"/>
        </a:p>
      </dgm:t>
    </dgm:pt>
    <dgm:pt modelId="{7C126F1B-8E7F-4226-9631-0149430A9708}" type="sibTrans" cxnId="{B6E8C348-6501-46B4-815E-FB5E8DB1A00E}">
      <dgm:prSet/>
      <dgm:spPr/>
      <dgm:t>
        <a:bodyPr/>
        <a:lstStyle/>
        <a:p>
          <a:endParaRPr lang="pt-PT"/>
        </a:p>
      </dgm:t>
    </dgm:pt>
    <dgm:pt modelId="{5E53BD6B-0B83-4FEB-8673-0EA2EBAC91EA}">
      <dgm:prSet phldrT="[Texto]"/>
      <dgm:spPr/>
      <dgm:t>
        <a:bodyPr/>
        <a:lstStyle/>
        <a:p>
          <a:r>
            <a:rPr lang="es-419" smtClean="0"/>
            <a:t>Física atómica</a:t>
          </a:r>
          <a:endParaRPr lang="pt-PT"/>
        </a:p>
      </dgm:t>
    </dgm:pt>
    <dgm:pt modelId="{4B4A154D-A8BE-4D3C-9B2D-990AD263D26A}" type="parTrans" cxnId="{4AAB231E-3EA0-44B3-98D3-15A6EEC51FF5}">
      <dgm:prSet/>
      <dgm:spPr/>
      <dgm:t>
        <a:bodyPr/>
        <a:lstStyle/>
        <a:p>
          <a:endParaRPr lang="pt-PT"/>
        </a:p>
      </dgm:t>
    </dgm:pt>
    <dgm:pt modelId="{EDD8446D-BE3C-4840-B0EF-F9278564608A}" type="sibTrans" cxnId="{4AAB231E-3EA0-44B3-98D3-15A6EEC51FF5}">
      <dgm:prSet/>
      <dgm:spPr/>
      <dgm:t>
        <a:bodyPr/>
        <a:lstStyle/>
        <a:p>
          <a:endParaRPr lang="pt-PT"/>
        </a:p>
      </dgm:t>
    </dgm:pt>
    <dgm:pt modelId="{BB182E30-2C78-4D24-847E-E434C5F475BE}">
      <dgm:prSet phldrT="[Texto]"/>
      <dgm:spPr/>
      <dgm:t>
        <a:bodyPr/>
        <a:lstStyle/>
        <a:p>
          <a:r>
            <a:rPr lang="es-419" smtClean="0"/>
            <a:t>Física nuclear</a:t>
          </a:r>
          <a:endParaRPr lang="pt-PT"/>
        </a:p>
      </dgm:t>
    </dgm:pt>
    <dgm:pt modelId="{4E69D212-A26E-46F4-8C94-13677395BE45}" type="parTrans" cxnId="{C3AA544E-4DE1-47B8-BFE5-F12E642763A5}">
      <dgm:prSet/>
      <dgm:spPr/>
      <dgm:t>
        <a:bodyPr/>
        <a:lstStyle/>
        <a:p>
          <a:endParaRPr lang="pt-PT"/>
        </a:p>
      </dgm:t>
    </dgm:pt>
    <dgm:pt modelId="{C9C79BF7-9C6F-436D-BA51-BCBA052509FA}" type="sibTrans" cxnId="{C3AA544E-4DE1-47B8-BFE5-F12E642763A5}">
      <dgm:prSet/>
      <dgm:spPr/>
      <dgm:t>
        <a:bodyPr/>
        <a:lstStyle/>
        <a:p>
          <a:endParaRPr lang="pt-PT"/>
        </a:p>
      </dgm:t>
    </dgm:pt>
    <dgm:pt modelId="{B38DE46C-E900-4901-A2DB-677964B441A8}" type="pres">
      <dgm:prSet presAssocID="{8C893315-C4C8-459D-92AC-708C616B3B0B}" presName="Name0" presStyleCnt="0">
        <dgm:presLayoutVars>
          <dgm:chPref val="1"/>
          <dgm:dir/>
          <dgm:animOne val="branch"/>
          <dgm:animLvl val="lvl"/>
          <dgm:resizeHandles val="exact"/>
        </dgm:presLayoutVars>
      </dgm:prSet>
      <dgm:spPr/>
      <dgm:t>
        <a:bodyPr/>
        <a:lstStyle/>
        <a:p>
          <a:endParaRPr lang="pt-PT"/>
        </a:p>
      </dgm:t>
    </dgm:pt>
    <dgm:pt modelId="{C396D7C8-FC9F-475B-9DC7-BF576EA78C36}" type="pres">
      <dgm:prSet presAssocID="{74583603-E4CA-4D1F-9879-A8B3350E75F7}" presName="root1" presStyleCnt="0"/>
      <dgm:spPr/>
    </dgm:pt>
    <dgm:pt modelId="{CDD06CEB-FBE3-473E-9C04-560F03C4CD6D}" type="pres">
      <dgm:prSet presAssocID="{74583603-E4CA-4D1F-9879-A8B3350E75F7}" presName="LevelOneTextNode" presStyleLbl="node0" presStyleIdx="0" presStyleCnt="1">
        <dgm:presLayoutVars>
          <dgm:chPref val="3"/>
        </dgm:presLayoutVars>
      </dgm:prSet>
      <dgm:spPr/>
      <dgm:t>
        <a:bodyPr/>
        <a:lstStyle/>
        <a:p>
          <a:endParaRPr lang="pt-PT"/>
        </a:p>
      </dgm:t>
    </dgm:pt>
    <dgm:pt modelId="{F8E30883-0840-4032-9D19-E1DC4ABD5EA5}" type="pres">
      <dgm:prSet presAssocID="{74583603-E4CA-4D1F-9879-A8B3350E75F7}" presName="level2hierChild" presStyleCnt="0"/>
      <dgm:spPr/>
    </dgm:pt>
    <dgm:pt modelId="{20F4C66D-594B-49E1-AAB3-6AD8D2B30AA1}" type="pres">
      <dgm:prSet presAssocID="{31F105B8-8251-4405-8411-D3A70AEDF0AE}" presName="conn2-1" presStyleLbl="parChTrans1D2" presStyleIdx="0" presStyleCnt="3"/>
      <dgm:spPr/>
      <dgm:t>
        <a:bodyPr/>
        <a:lstStyle/>
        <a:p>
          <a:endParaRPr lang="pt-PT"/>
        </a:p>
      </dgm:t>
    </dgm:pt>
    <dgm:pt modelId="{A3FCBD43-41AF-4786-961A-1D3974E7ED27}" type="pres">
      <dgm:prSet presAssocID="{31F105B8-8251-4405-8411-D3A70AEDF0AE}" presName="connTx" presStyleLbl="parChTrans1D2" presStyleIdx="0" presStyleCnt="3"/>
      <dgm:spPr/>
      <dgm:t>
        <a:bodyPr/>
        <a:lstStyle/>
        <a:p>
          <a:endParaRPr lang="pt-PT"/>
        </a:p>
      </dgm:t>
    </dgm:pt>
    <dgm:pt modelId="{991EEB57-03CF-4BDE-81B0-82EACA5B73B0}" type="pres">
      <dgm:prSet presAssocID="{09071B61-D2F7-4837-AF3E-03DD2456EE1A}" presName="root2" presStyleCnt="0"/>
      <dgm:spPr/>
    </dgm:pt>
    <dgm:pt modelId="{B3639F24-5CEB-45DD-8694-28B231A1347C}" type="pres">
      <dgm:prSet presAssocID="{09071B61-D2F7-4837-AF3E-03DD2456EE1A}" presName="LevelTwoTextNode" presStyleLbl="node2" presStyleIdx="0" presStyleCnt="3">
        <dgm:presLayoutVars>
          <dgm:chPref val="3"/>
        </dgm:presLayoutVars>
      </dgm:prSet>
      <dgm:spPr/>
      <dgm:t>
        <a:bodyPr/>
        <a:lstStyle/>
        <a:p>
          <a:endParaRPr lang="pt-PT"/>
        </a:p>
      </dgm:t>
    </dgm:pt>
    <dgm:pt modelId="{3E396A01-24C4-425E-8C5C-B9C3B77323E8}" type="pres">
      <dgm:prSet presAssocID="{09071B61-D2F7-4837-AF3E-03DD2456EE1A}" presName="level3hierChild" presStyleCnt="0"/>
      <dgm:spPr/>
    </dgm:pt>
    <dgm:pt modelId="{BA40EB79-E99E-49B5-897E-70D3FDE6A7EB}" type="pres">
      <dgm:prSet presAssocID="{A3A51792-8B18-429D-BE0B-AC06563F9AA3}" presName="conn2-1" presStyleLbl="parChTrans1D3" presStyleIdx="0" presStyleCnt="6"/>
      <dgm:spPr/>
      <dgm:t>
        <a:bodyPr/>
        <a:lstStyle/>
        <a:p>
          <a:endParaRPr lang="pt-PT"/>
        </a:p>
      </dgm:t>
    </dgm:pt>
    <dgm:pt modelId="{940F0E2C-C80E-40F7-83CC-6052642F10CC}" type="pres">
      <dgm:prSet presAssocID="{A3A51792-8B18-429D-BE0B-AC06563F9AA3}" presName="connTx" presStyleLbl="parChTrans1D3" presStyleIdx="0" presStyleCnt="6"/>
      <dgm:spPr/>
      <dgm:t>
        <a:bodyPr/>
        <a:lstStyle/>
        <a:p>
          <a:endParaRPr lang="pt-PT"/>
        </a:p>
      </dgm:t>
    </dgm:pt>
    <dgm:pt modelId="{A49B2340-A501-4C4B-9DBE-1A0E81155B1C}" type="pres">
      <dgm:prSet presAssocID="{28A72CAB-031B-498C-9FC4-2D5282A5F61D}" presName="root2" presStyleCnt="0"/>
      <dgm:spPr/>
    </dgm:pt>
    <dgm:pt modelId="{ED40A1C2-E789-489D-97D8-4AF48FDC1179}" type="pres">
      <dgm:prSet presAssocID="{28A72CAB-031B-498C-9FC4-2D5282A5F61D}" presName="LevelTwoTextNode" presStyleLbl="node3" presStyleIdx="0" presStyleCnt="6">
        <dgm:presLayoutVars>
          <dgm:chPref val="3"/>
        </dgm:presLayoutVars>
      </dgm:prSet>
      <dgm:spPr/>
      <dgm:t>
        <a:bodyPr/>
        <a:lstStyle/>
        <a:p>
          <a:endParaRPr lang="pt-PT"/>
        </a:p>
      </dgm:t>
    </dgm:pt>
    <dgm:pt modelId="{841FBF19-7EFB-415D-8415-B4BF8162DB67}" type="pres">
      <dgm:prSet presAssocID="{28A72CAB-031B-498C-9FC4-2D5282A5F61D}" presName="level3hierChild" presStyleCnt="0"/>
      <dgm:spPr/>
    </dgm:pt>
    <dgm:pt modelId="{9C00ABC2-387D-4862-83F5-7F956E93DFD5}" type="pres">
      <dgm:prSet presAssocID="{D8F53A16-9AF1-4315-A0EE-F59ED640DF2C}" presName="conn2-1" presStyleLbl="parChTrans1D3" presStyleIdx="1" presStyleCnt="6"/>
      <dgm:spPr/>
      <dgm:t>
        <a:bodyPr/>
        <a:lstStyle/>
        <a:p>
          <a:endParaRPr lang="pt-PT"/>
        </a:p>
      </dgm:t>
    </dgm:pt>
    <dgm:pt modelId="{C472B0B3-4B22-4BE6-8BFD-C252D68C4A75}" type="pres">
      <dgm:prSet presAssocID="{D8F53A16-9AF1-4315-A0EE-F59ED640DF2C}" presName="connTx" presStyleLbl="parChTrans1D3" presStyleIdx="1" presStyleCnt="6"/>
      <dgm:spPr/>
      <dgm:t>
        <a:bodyPr/>
        <a:lstStyle/>
        <a:p>
          <a:endParaRPr lang="pt-PT"/>
        </a:p>
      </dgm:t>
    </dgm:pt>
    <dgm:pt modelId="{665700C0-D5EC-43AD-BCD4-90FF296D7023}" type="pres">
      <dgm:prSet presAssocID="{4924EFAA-29EC-4DEB-BD57-33EF431A3051}" presName="root2" presStyleCnt="0"/>
      <dgm:spPr/>
    </dgm:pt>
    <dgm:pt modelId="{C264B2EA-39F3-4BC9-AEBC-AC1B286EB418}" type="pres">
      <dgm:prSet presAssocID="{4924EFAA-29EC-4DEB-BD57-33EF431A3051}" presName="LevelTwoTextNode" presStyleLbl="node3" presStyleIdx="1" presStyleCnt="6">
        <dgm:presLayoutVars>
          <dgm:chPref val="3"/>
        </dgm:presLayoutVars>
      </dgm:prSet>
      <dgm:spPr/>
      <dgm:t>
        <a:bodyPr/>
        <a:lstStyle/>
        <a:p>
          <a:endParaRPr lang="pt-PT"/>
        </a:p>
      </dgm:t>
    </dgm:pt>
    <dgm:pt modelId="{72844D3C-2776-4A77-B7C2-B4D628B14EDC}" type="pres">
      <dgm:prSet presAssocID="{4924EFAA-29EC-4DEB-BD57-33EF431A3051}" presName="level3hierChild" presStyleCnt="0"/>
      <dgm:spPr/>
    </dgm:pt>
    <dgm:pt modelId="{30E5AB83-B649-478C-AD4B-A9A0BEEF0065}" type="pres">
      <dgm:prSet presAssocID="{FEFF590D-0974-4611-8088-2C6C156E67AE}" presName="conn2-1" presStyleLbl="parChTrans1D2" presStyleIdx="1" presStyleCnt="3"/>
      <dgm:spPr/>
      <dgm:t>
        <a:bodyPr/>
        <a:lstStyle/>
        <a:p>
          <a:endParaRPr lang="pt-PT"/>
        </a:p>
      </dgm:t>
    </dgm:pt>
    <dgm:pt modelId="{C6E61BB7-1BA5-4D7A-80CA-8A57D5A414FA}" type="pres">
      <dgm:prSet presAssocID="{FEFF590D-0974-4611-8088-2C6C156E67AE}" presName="connTx" presStyleLbl="parChTrans1D2" presStyleIdx="1" presStyleCnt="3"/>
      <dgm:spPr/>
      <dgm:t>
        <a:bodyPr/>
        <a:lstStyle/>
        <a:p>
          <a:endParaRPr lang="pt-PT"/>
        </a:p>
      </dgm:t>
    </dgm:pt>
    <dgm:pt modelId="{BA50EDC7-C105-48C7-98FA-0B42B75E7FD7}" type="pres">
      <dgm:prSet presAssocID="{416DC9CF-58F7-4B25-9A08-9B3A50109193}" presName="root2" presStyleCnt="0"/>
      <dgm:spPr/>
    </dgm:pt>
    <dgm:pt modelId="{6909D360-E868-4A0F-AE5A-DC30C2663AB8}" type="pres">
      <dgm:prSet presAssocID="{416DC9CF-58F7-4B25-9A08-9B3A50109193}" presName="LevelTwoTextNode" presStyleLbl="node2" presStyleIdx="1" presStyleCnt="3">
        <dgm:presLayoutVars>
          <dgm:chPref val="3"/>
        </dgm:presLayoutVars>
      </dgm:prSet>
      <dgm:spPr/>
      <dgm:t>
        <a:bodyPr/>
        <a:lstStyle/>
        <a:p>
          <a:endParaRPr lang="pt-PT"/>
        </a:p>
      </dgm:t>
    </dgm:pt>
    <dgm:pt modelId="{E561D1B4-1918-4055-9D0D-0BF8DB9A6FDF}" type="pres">
      <dgm:prSet presAssocID="{416DC9CF-58F7-4B25-9A08-9B3A50109193}" presName="level3hierChild" presStyleCnt="0"/>
      <dgm:spPr/>
    </dgm:pt>
    <dgm:pt modelId="{1EF09832-EC57-4D4C-8A0C-6524F5710225}" type="pres">
      <dgm:prSet presAssocID="{D601404C-441D-498B-86D2-B11E5DE9F471}" presName="conn2-1" presStyleLbl="parChTrans1D3" presStyleIdx="2" presStyleCnt="6"/>
      <dgm:spPr/>
      <dgm:t>
        <a:bodyPr/>
        <a:lstStyle/>
        <a:p>
          <a:endParaRPr lang="pt-PT"/>
        </a:p>
      </dgm:t>
    </dgm:pt>
    <dgm:pt modelId="{FAA52901-D0BA-42B7-8541-F0DB7FF4DCC7}" type="pres">
      <dgm:prSet presAssocID="{D601404C-441D-498B-86D2-B11E5DE9F471}" presName="connTx" presStyleLbl="parChTrans1D3" presStyleIdx="2" presStyleCnt="6"/>
      <dgm:spPr/>
      <dgm:t>
        <a:bodyPr/>
        <a:lstStyle/>
        <a:p>
          <a:endParaRPr lang="pt-PT"/>
        </a:p>
      </dgm:t>
    </dgm:pt>
    <dgm:pt modelId="{25896144-AB4D-4B89-8E24-05E4D5472BF0}" type="pres">
      <dgm:prSet presAssocID="{064628A5-91C3-4702-9BF4-AB5A8AEDEB4B}" presName="root2" presStyleCnt="0"/>
      <dgm:spPr/>
    </dgm:pt>
    <dgm:pt modelId="{6F400106-C6A8-4BC4-BEB8-C86A087D1C55}" type="pres">
      <dgm:prSet presAssocID="{064628A5-91C3-4702-9BF4-AB5A8AEDEB4B}" presName="LevelTwoTextNode" presStyleLbl="node3" presStyleIdx="2" presStyleCnt="6">
        <dgm:presLayoutVars>
          <dgm:chPref val="3"/>
        </dgm:presLayoutVars>
      </dgm:prSet>
      <dgm:spPr/>
      <dgm:t>
        <a:bodyPr/>
        <a:lstStyle/>
        <a:p>
          <a:endParaRPr lang="pt-PT"/>
        </a:p>
      </dgm:t>
    </dgm:pt>
    <dgm:pt modelId="{02C3D714-2D2A-4156-A458-229196E11B40}" type="pres">
      <dgm:prSet presAssocID="{064628A5-91C3-4702-9BF4-AB5A8AEDEB4B}" presName="level3hierChild" presStyleCnt="0"/>
      <dgm:spPr/>
    </dgm:pt>
    <dgm:pt modelId="{D5212D06-B93F-4818-82A3-BEADDD0AB539}" type="pres">
      <dgm:prSet presAssocID="{00B7B5DC-2C80-4FFE-86CE-285F1B666EA4}" presName="conn2-1" presStyleLbl="parChTrans1D3" presStyleIdx="3" presStyleCnt="6"/>
      <dgm:spPr/>
      <dgm:t>
        <a:bodyPr/>
        <a:lstStyle/>
        <a:p>
          <a:endParaRPr lang="pt-PT"/>
        </a:p>
      </dgm:t>
    </dgm:pt>
    <dgm:pt modelId="{19B3EADA-6672-4BC5-AB27-14E0E3E43B53}" type="pres">
      <dgm:prSet presAssocID="{00B7B5DC-2C80-4FFE-86CE-285F1B666EA4}" presName="connTx" presStyleLbl="parChTrans1D3" presStyleIdx="3" presStyleCnt="6"/>
      <dgm:spPr/>
      <dgm:t>
        <a:bodyPr/>
        <a:lstStyle/>
        <a:p>
          <a:endParaRPr lang="pt-PT"/>
        </a:p>
      </dgm:t>
    </dgm:pt>
    <dgm:pt modelId="{262F74EF-F675-4E89-B951-CE8FBDA66731}" type="pres">
      <dgm:prSet presAssocID="{D38D085C-3DD0-46F0-949C-D86F3341515B}" presName="root2" presStyleCnt="0"/>
      <dgm:spPr/>
    </dgm:pt>
    <dgm:pt modelId="{B80DE071-D9CD-4561-9AA9-DE0C065AF605}" type="pres">
      <dgm:prSet presAssocID="{D38D085C-3DD0-46F0-949C-D86F3341515B}" presName="LevelTwoTextNode" presStyleLbl="node3" presStyleIdx="3" presStyleCnt="6">
        <dgm:presLayoutVars>
          <dgm:chPref val="3"/>
        </dgm:presLayoutVars>
      </dgm:prSet>
      <dgm:spPr/>
      <dgm:t>
        <a:bodyPr/>
        <a:lstStyle/>
        <a:p>
          <a:endParaRPr lang="pt-PT"/>
        </a:p>
      </dgm:t>
    </dgm:pt>
    <dgm:pt modelId="{FE6EC2B8-63EA-4FE1-ABF0-DD5C6061110F}" type="pres">
      <dgm:prSet presAssocID="{D38D085C-3DD0-46F0-949C-D86F3341515B}" presName="level3hierChild" presStyleCnt="0"/>
      <dgm:spPr/>
    </dgm:pt>
    <dgm:pt modelId="{7D439C8C-DB23-4330-A508-76BB648349F0}" type="pres">
      <dgm:prSet presAssocID="{13F18A98-BD67-4071-8EA8-3B4EEDF5D0D1}" presName="conn2-1" presStyleLbl="parChTrans1D2" presStyleIdx="2" presStyleCnt="3"/>
      <dgm:spPr/>
      <dgm:t>
        <a:bodyPr/>
        <a:lstStyle/>
        <a:p>
          <a:endParaRPr lang="pt-PT"/>
        </a:p>
      </dgm:t>
    </dgm:pt>
    <dgm:pt modelId="{E31F3886-AA5D-4E89-BF44-F801F9D1A5DF}" type="pres">
      <dgm:prSet presAssocID="{13F18A98-BD67-4071-8EA8-3B4EEDF5D0D1}" presName="connTx" presStyleLbl="parChTrans1D2" presStyleIdx="2" presStyleCnt="3"/>
      <dgm:spPr/>
      <dgm:t>
        <a:bodyPr/>
        <a:lstStyle/>
        <a:p>
          <a:endParaRPr lang="pt-PT"/>
        </a:p>
      </dgm:t>
    </dgm:pt>
    <dgm:pt modelId="{5D0FDDB4-0D31-434F-A5FD-E64F0B499E5F}" type="pres">
      <dgm:prSet presAssocID="{D42F4508-B9F7-4557-ACF4-C6A05E2B2E1C}" presName="root2" presStyleCnt="0"/>
      <dgm:spPr/>
    </dgm:pt>
    <dgm:pt modelId="{7434D8E4-7AB1-405A-9614-D10214F2BF87}" type="pres">
      <dgm:prSet presAssocID="{D42F4508-B9F7-4557-ACF4-C6A05E2B2E1C}" presName="LevelTwoTextNode" presStyleLbl="node2" presStyleIdx="2" presStyleCnt="3">
        <dgm:presLayoutVars>
          <dgm:chPref val="3"/>
        </dgm:presLayoutVars>
      </dgm:prSet>
      <dgm:spPr/>
      <dgm:t>
        <a:bodyPr/>
        <a:lstStyle/>
        <a:p>
          <a:endParaRPr lang="pt-PT"/>
        </a:p>
      </dgm:t>
    </dgm:pt>
    <dgm:pt modelId="{AD2F79BD-03D9-4E41-8ADA-CCE808E8ADA2}" type="pres">
      <dgm:prSet presAssocID="{D42F4508-B9F7-4557-ACF4-C6A05E2B2E1C}" presName="level3hierChild" presStyleCnt="0"/>
      <dgm:spPr/>
    </dgm:pt>
    <dgm:pt modelId="{60C17D8D-4FC3-4D1C-A457-D66FFAA01A25}" type="pres">
      <dgm:prSet presAssocID="{4B4A154D-A8BE-4D3C-9B2D-990AD263D26A}" presName="conn2-1" presStyleLbl="parChTrans1D3" presStyleIdx="4" presStyleCnt="6"/>
      <dgm:spPr/>
      <dgm:t>
        <a:bodyPr/>
        <a:lstStyle/>
        <a:p>
          <a:endParaRPr lang="pt-PT"/>
        </a:p>
      </dgm:t>
    </dgm:pt>
    <dgm:pt modelId="{EA7D16D9-1139-434C-9231-58F79963369F}" type="pres">
      <dgm:prSet presAssocID="{4B4A154D-A8BE-4D3C-9B2D-990AD263D26A}" presName="connTx" presStyleLbl="parChTrans1D3" presStyleIdx="4" presStyleCnt="6"/>
      <dgm:spPr/>
      <dgm:t>
        <a:bodyPr/>
        <a:lstStyle/>
        <a:p>
          <a:endParaRPr lang="pt-PT"/>
        </a:p>
      </dgm:t>
    </dgm:pt>
    <dgm:pt modelId="{605AED14-335D-482E-AD2C-19EA951B15EC}" type="pres">
      <dgm:prSet presAssocID="{5E53BD6B-0B83-4FEB-8673-0EA2EBAC91EA}" presName="root2" presStyleCnt="0"/>
      <dgm:spPr/>
    </dgm:pt>
    <dgm:pt modelId="{ECD5EB7A-FB18-4162-9555-A9FD50201524}" type="pres">
      <dgm:prSet presAssocID="{5E53BD6B-0B83-4FEB-8673-0EA2EBAC91EA}" presName="LevelTwoTextNode" presStyleLbl="node3" presStyleIdx="4" presStyleCnt="6">
        <dgm:presLayoutVars>
          <dgm:chPref val="3"/>
        </dgm:presLayoutVars>
      </dgm:prSet>
      <dgm:spPr/>
      <dgm:t>
        <a:bodyPr/>
        <a:lstStyle/>
        <a:p>
          <a:endParaRPr lang="pt-PT"/>
        </a:p>
      </dgm:t>
    </dgm:pt>
    <dgm:pt modelId="{364E1E3F-398D-4D83-983C-E9EB89E1F06B}" type="pres">
      <dgm:prSet presAssocID="{5E53BD6B-0B83-4FEB-8673-0EA2EBAC91EA}" presName="level3hierChild" presStyleCnt="0"/>
      <dgm:spPr/>
    </dgm:pt>
    <dgm:pt modelId="{86F7EE21-FE33-4DE0-9809-107DE3294D2F}" type="pres">
      <dgm:prSet presAssocID="{4E69D212-A26E-46F4-8C94-13677395BE45}" presName="conn2-1" presStyleLbl="parChTrans1D3" presStyleIdx="5" presStyleCnt="6"/>
      <dgm:spPr/>
      <dgm:t>
        <a:bodyPr/>
        <a:lstStyle/>
        <a:p>
          <a:endParaRPr lang="pt-PT"/>
        </a:p>
      </dgm:t>
    </dgm:pt>
    <dgm:pt modelId="{AF0F8C85-FBB3-436F-9E9C-6DB8BE65155D}" type="pres">
      <dgm:prSet presAssocID="{4E69D212-A26E-46F4-8C94-13677395BE45}" presName="connTx" presStyleLbl="parChTrans1D3" presStyleIdx="5" presStyleCnt="6"/>
      <dgm:spPr/>
      <dgm:t>
        <a:bodyPr/>
        <a:lstStyle/>
        <a:p>
          <a:endParaRPr lang="pt-PT"/>
        </a:p>
      </dgm:t>
    </dgm:pt>
    <dgm:pt modelId="{F9C5CE6E-A7EE-4F4B-A19A-2BF36EADDDDB}" type="pres">
      <dgm:prSet presAssocID="{BB182E30-2C78-4D24-847E-E434C5F475BE}" presName="root2" presStyleCnt="0"/>
      <dgm:spPr/>
    </dgm:pt>
    <dgm:pt modelId="{EEF98B55-0C38-499D-9DDE-D878B7B5C5F3}" type="pres">
      <dgm:prSet presAssocID="{BB182E30-2C78-4D24-847E-E434C5F475BE}" presName="LevelTwoTextNode" presStyleLbl="node3" presStyleIdx="5" presStyleCnt="6">
        <dgm:presLayoutVars>
          <dgm:chPref val="3"/>
        </dgm:presLayoutVars>
      </dgm:prSet>
      <dgm:spPr/>
      <dgm:t>
        <a:bodyPr/>
        <a:lstStyle/>
        <a:p>
          <a:endParaRPr lang="pt-PT"/>
        </a:p>
      </dgm:t>
    </dgm:pt>
    <dgm:pt modelId="{9E7B7E9A-3637-4308-AA64-9E9D5186A6F9}" type="pres">
      <dgm:prSet presAssocID="{BB182E30-2C78-4D24-847E-E434C5F475BE}" presName="level3hierChild" presStyleCnt="0"/>
      <dgm:spPr/>
    </dgm:pt>
  </dgm:ptLst>
  <dgm:cxnLst>
    <dgm:cxn modelId="{DE13A763-57E5-4159-B31A-B1524B992D29}" type="presOf" srcId="{D601404C-441D-498B-86D2-B11E5DE9F471}" destId="{FAA52901-D0BA-42B7-8541-F0DB7FF4DCC7}" srcOrd="1" destOrd="0" presId="urn:microsoft.com/office/officeart/2008/layout/HorizontalMultiLevelHierarchy"/>
    <dgm:cxn modelId="{41371739-2AA9-4D3D-A28E-63090B422566}" type="presOf" srcId="{4924EFAA-29EC-4DEB-BD57-33EF431A3051}" destId="{C264B2EA-39F3-4BC9-AEBC-AC1B286EB418}" srcOrd="0" destOrd="0" presId="urn:microsoft.com/office/officeart/2008/layout/HorizontalMultiLevelHierarchy"/>
    <dgm:cxn modelId="{08B48006-87BB-427F-AA50-B1CDFDEA6168}" type="presOf" srcId="{4B4A154D-A8BE-4D3C-9B2D-990AD263D26A}" destId="{EA7D16D9-1139-434C-9231-58F79963369F}" srcOrd="1" destOrd="0" presId="urn:microsoft.com/office/officeart/2008/layout/HorizontalMultiLevelHierarchy"/>
    <dgm:cxn modelId="{67E404FB-94A5-4A45-ACCC-734E536869D8}" srcId="{416DC9CF-58F7-4B25-9A08-9B3A50109193}" destId="{064628A5-91C3-4702-9BF4-AB5A8AEDEB4B}" srcOrd="0" destOrd="0" parTransId="{D601404C-441D-498B-86D2-B11E5DE9F471}" sibTransId="{458EBACB-6211-4F51-B7C9-C7F6DF2A9F67}"/>
    <dgm:cxn modelId="{FC06DB3F-C66E-4A8B-8EF3-F40E14E2089B}" type="presOf" srcId="{00B7B5DC-2C80-4FFE-86CE-285F1B666EA4}" destId="{19B3EADA-6672-4BC5-AB27-14E0E3E43B53}" srcOrd="1" destOrd="0" presId="urn:microsoft.com/office/officeart/2008/layout/HorizontalMultiLevelHierarchy"/>
    <dgm:cxn modelId="{D287DF43-4A66-4960-B8A3-33F1EE8E13EE}" type="presOf" srcId="{31F105B8-8251-4405-8411-D3A70AEDF0AE}" destId="{A3FCBD43-41AF-4786-961A-1D3974E7ED27}" srcOrd="1" destOrd="0" presId="urn:microsoft.com/office/officeart/2008/layout/HorizontalMultiLevelHierarchy"/>
    <dgm:cxn modelId="{251FB848-4194-4F02-853C-B2BCA239DC7D}" type="presOf" srcId="{BB182E30-2C78-4D24-847E-E434C5F475BE}" destId="{EEF98B55-0C38-499D-9DDE-D878B7B5C5F3}" srcOrd="0" destOrd="0" presId="urn:microsoft.com/office/officeart/2008/layout/HorizontalMultiLevelHierarchy"/>
    <dgm:cxn modelId="{337E0644-CEA5-49BB-8E87-782790B2CDA0}" srcId="{09071B61-D2F7-4837-AF3E-03DD2456EE1A}" destId="{4924EFAA-29EC-4DEB-BD57-33EF431A3051}" srcOrd="1" destOrd="0" parTransId="{D8F53A16-9AF1-4315-A0EE-F59ED640DF2C}" sibTransId="{A2360AB2-2967-4CE2-8942-AE4E4D53F74A}"/>
    <dgm:cxn modelId="{AB58BB54-4EC2-4A4C-9454-9028B03FA2F4}" type="presOf" srcId="{064628A5-91C3-4702-9BF4-AB5A8AEDEB4B}" destId="{6F400106-C6A8-4BC4-BEB8-C86A087D1C55}" srcOrd="0" destOrd="0" presId="urn:microsoft.com/office/officeart/2008/layout/HorizontalMultiLevelHierarchy"/>
    <dgm:cxn modelId="{A5671512-0503-48E7-B57C-C4414FF892E6}" type="presOf" srcId="{A3A51792-8B18-429D-BE0B-AC06563F9AA3}" destId="{940F0E2C-C80E-40F7-83CC-6052642F10CC}" srcOrd="1" destOrd="0" presId="urn:microsoft.com/office/officeart/2008/layout/HorizontalMultiLevelHierarchy"/>
    <dgm:cxn modelId="{3C6E127D-DC40-4F37-BDEF-DE1AAEB6C259}" type="presOf" srcId="{FEFF590D-0974-4611-8088-2C6C156E67AE}" destId="{C6E61BB7-1BA5-4D7A-80CA-8A57D5A414FA}" srcOrd="1" destOrd="0" presId="urn:microsoft.com/office/officeart/2008/layout/HorizontalMultiLevelHierarchy"/>
    <dgm:cxn modelId="{24EBC933-7E54-4E65-B420-31C8D58F5C1E}" type="presOf" srcId="{4B4A154D-A8BE-4D3C-9B2D-990AD263D26A}" destId="{60C17D8D-4FC3-4D1C-A457-D66FFAA01A25}" srcOrd="0" destOrd="0" presId="urn:microsoft.com/office/officeart/2008/layout/HorizontalMultiLevelHierarchy"/>
    <dgm:cxn modelId="{26834214-CAB7-4652-B231-36C96C6FB65C}" type="presOf" srcId="{28A72CAB-031B-498C-9FC4-2D5282A5F61D}" destId="{ED40A1C2-E789-489D-97D8-4AF48FDC1179}" srcOrd="0" destOrd="0" presId="urn:microsoft.com/office/officeart/2008/layout/HorizontalMultiLevelHierarchy"/>
    <dgm:cxn modelId="{47E0D40D-5C57-4243-AC1E-C1A83D98E0F7}" type="presOf" srcId="{4E69D212-A26E-46F4-8C94-13677395BE45}" destId="{86F7EE21-FE33-4DE0-9809-107DE3294D2F}" srcOrd="0" destOrd="0" presId="urn:microsoft.com/office/officeart/2008/layout/HorizontalMultiLevelHierarchy"/>
    <dgm:cxn modelId="{AD6C11E0-B319-4913-A013-618CA4C20F47}" srcId="{8C893315-C4C8-459D-92AC-708C616B3B0B}" destId="{74583603-E4CA-4D1F-9879-A8B3350E75F7}" srcOrd="0" destOrd="0" parTransId="{0BDE4671-EAE5-4DB5-B17B-0E2FC67335CC}" sibTransId="{77E7A72A-7344-4840-B62E-0EA9F5B8448A}"/>
    <dgm:cxn modelId="{2F7D4F25-7973-48F5-828B-DBA147242217}" type="presOf" srcId="{74583603-E4CA-4D1F-9879-A8B3350E75F7}" destId="{CDD06CEB-FBE3-473E-9C04-560F03C4CD6D}" srcOrd="0" destOrd="0" presId="urn:microsoft.com/office/officeart/2008/layout/HorizontalMultiLevelHierarchy"/>
    <dgm:cxn modelId="{5FB18077-F49E-4226-AAED-D38209745E21}" type="presOf" srcId="{5E53BD6B-0B83-4FEB-8673-0EA2EBAC91EA}" destId="{ECD5EB7A-FB18-4162-9555-A9FD50201524}" srcOrd="0" destOrd="0" presId="urn:microsoft.com/office/officeart/2008/layout/HorizontalMultiLevelHierarchy"/>
    <dgm:cxn modelId="{2A7204EC-3198-44A9-9D02-DD6A1739B4DB}" type="presOf" srcId="{D8F53A16-9AF1-4315-A0EE-F59ED640DF2C}" destId="{9C00ABC2-387D-4862-83F5-7F956E93DFD5}" srcOrd="0" destOrd="0" presId="urn:microsoft.com/office/officeart/2008/layout/HorizontalMultiLevelHierarchy"/>
    <dgm:cxn modelId="{97DAAB21-73A5-4F14-8EFF-B76994A47B71}" type="presOf" srcId="{D601404C-441D-498B-86D2-B11E5DE9F471}" destId="{1EF09832-EC57-4D4C-8A0C-6524F5710225}" srcOrd="0" destOrd="0" presId="urn:microsoft.com/office/officeart/2008/layout/HorizontalMultiLevelHierarchy"/>
    <dgm:cxn modelId="{E7512902-A7BC-4462-BC3D-3DF573E76427}" srcId="{74583603-E4CA-4D1F-9879-A8B3350E75F7}" destId="{416DC9CF-58F7-4B25-9A08-9B3A50109193}" srcOrd="1" destOrd="0" parTransId="{FEFF590D-0974-4611-8088-2C6C156E67AE}" sibTransId="{DC7B77C3-E95D-475F-89EF-CA6B31F093AE}"/>
    <dgm:cxn modelId="{9A0D8CCA-E227-4792-9EFC-197D3322A74A}" type="presOf" srcId="{416DC9CF-58F7-4B25-9A08-9B3A50109193}" destId="{6909D360-E868-4A0F-AE5A-DC30C2663AB8}" srcOrd="0" destOrd="0" presId="urn:microsoft.com/office/officeart/2008/layout/HorizontalMultiLevelHierarchy"/>
    <dgm:cxn modelId="{93910401-A76C-499E-853D-ACF02A36F368}" srcId="{416DC9CF-58F7-4B25-9A08-9B3A50109193}" destId="{D38D085C-3DD0-46F0-949C-D86F3341515B}" srcOrd="1" destOrd="0" parTransId="{00B7B5DC-2C80-4FFE-86CE-285F1B666EA4}" sibTransId="{C524D1B2-2410-4ECA-8223-E64C287E344A}"/>
    <dgm:cxn modelId="{C3AA544E-4DE1-47B8-BFE5-F12E642763A5}" srcId="{D42F4508-B9F7-4557-ACF4-C6A05E2B2E1C}" destId="{BB182E30-2C78-4D24-847E-E434C5F475BE}" srcOrd="1" destOrd="0" parTransId="{4E69D212-A26E-46F4-8C94-13677395BE45}" sibTransId="{C9C79BF7-9C6F-436D-BA51-BCBA052509FA}"/>
    <dgm:cxn modelId="{719F9BD3-9B2C-444C-AA56-5428EC5A639A}" type="presOf" srcId="{D38D085C-3DD0-46F0-949C-D86F3341515B}" destId="{B80DE071-D9CD-4561-9AA9-DE0C065AF605}" srcOrd="0" destOrd="0" presId="urn:microsoft.com/office/officeart/2008/layout/HorizontalMultiLevelHierarchy"/>
    <dgm:cxn modelId="{C5BCF718-819A-44CA-89D2-7181D7EB23A9}" type="presOf" srcId="{D8F53A16-9AF1-4315-A0EE-F59ED640DF2C}" destId="{C472B0B3-4B22-4BE6-8BFD-C252D68C4A75}" srcOrd="1" destOrd="0" presId="urn:microsoft.com/office/officeart/2008/layout/HorizontalMultiLevelHierarchy"/>
    <dgm:cxn modelId="{4AAB231E-3EA0-44B3-98D3-15A6EEC51FF5}" srcId="{D42F4508-B9F7-4557-ACF4-C6A05E2B2E1C}" destId="{5E53BD6B-0B83-4FEB-8673-0EA2EBAC91EA}" srcOrd="0" destOrd="0" parTransId="{4B4A154D-A8BE-4D3C-9B2D-990AD263D26A}" sibTransId="{EDD8446D-BE3C-4840-B0EF-F9278564608A}"/>
    <dgm:cxn modelId="{62D51BE9-481C-4C20-B2C3-EE27EE806989}" srcId="{74583603-E4CA-4D1F-9879-A8B3350E75F7}" destId="{09071B61-D2F7-4837-AF3E-03DD2456EE1A}" srcOrd="0" destOrd="0" parTransId="{31F105B8-8251-4405-8411-D3A70AEDF0AE}" sibTransId="{9DD5FFA0-9FDC-4189-BF7F-B8AC1395078F}"/>
    <dgm:cxn modelId="{C8C127F2-A443-42DA-89CE-B82AB5750036}" type="presOf" srcId="{FEFF590D-0974-4611-8088-2C6C156E67AE}" destId="{30E5AB83-B649-478C-AD4B-A9A0BEEF0065}" srcOrd="0" destOrd="0" presId="urn:microsoft.com/office/officeart/2008/layout/HorizontalMultiLevelHierarchy"/>
    <dgm:cxn modelId="{6A24DF03-5612-4D15-B636-E2CAF31002B4}" type="presOf" srcId="{A3A51792-8B18-429D-BE0B-AC06563F9AA3}" destId="{BA40EB79-E99E-49B5-897E-70D3FDE6A7EB}" srcOrd="0" destOrd="0" presId="urn:microsoft.com/office/officeart/2008/layout/HorizontalMultiLevelHierarchy"/>
    <dgm:cxn modelId="{B243BC75-A4F4-4431-B6B9-229A4456FDF1}" type="presOf" srcId="{8C893315-C4C8-459D-92AC-708C616B3B0B}" destId="{B38DE46C-E900-4901-A2DB-677964B441A8}" srcOrd="0" destOrd="0" presId="urn:microsoft.com/office/officeart/2008/layout/HorizontalMultiLevelHierarchy"/>
    <dgm:cxn modelId="{929DA1F0-44AE-4251-97ED-F9C617ABF7D7}" type="presOf" srcId="{4E69D212-A26E-46F4-8C94-13677395BE45}" destId="{AF0F8C85-FBB3-436F-9E9C-6DB8BE65155D}" srcOrd="1" destOrd="0" presId="urn:microsoft.com/office/officeart/2008/layout/HorizontalMultiLevelHierarchy"/>
    <dgm:cxn modelId="{3C53A27F-F90A-41FF-93C6-187909F8B76B}" type="presOf" srcId="{13F18A98-BD67-4071-8EA8-3B4EEDF5D0D1}" destId="{E31F3886-AA5D-4E89-BF44-F801F9D1A5DF}" srcOrd="1" destOrd="0" presId="urn:microsoft.com/office/officeart/2008/layout/HorizontalMultiLevelHierarchy"/>
    <dgm:cxn modelId="{F865733E-FF87-46DA-93BC-452CEE2B93FC}" type="presOf" srcId="{13F18A98-BD67-4071-8EA8-3B4EEDF5D0D1}" destId="{7D439C8C-DB23-4330-A508-76BB648349F0}" srcOrd="0" destOrd="0" presId="urn:microsoft.com/office/officeart/2008/layout/HorizontalMultiLevelHierarchy"/>
    <dgm:cxn modelId="{143CA32E-A9E8-4820-AD56-5C58A55DF5C4}" srcId="{09071B61-D2F7-4837-AF3E-03DD2456EE1A}" destId="{28A72CAB-031B-498C-9FC4-2D5282A5F61D}" srcOrd="0" destOrd="0" parTransId="{A3A51792-8B18-429D-BE0B-AC06563F9AA3}" sibTransId="{49D79830-B5F1-4ECF-AA37-7FB83E93536C}"/>
    <dgm:cxn modelId="{55209C71-1975-4C84-B84A-2695B59588EA}" type="presOf" srcId="{31F105B8-8251-4405-8411-D3A70AEDF0AE}" destId="{20F4C66D-594B-49E1-AAB3-6AD8D2B30AA1}" srcOrd="0" destOrd="0" presId="urn:microsoft.com/office/officeart/2008/layout/HorizontalMultiLevelHierarchy"/>
    <dgm:cxn modelId="{3443DC36-51D6-47A5-A75C-0AEDB883C70D}" type="presOf" srcId="{D42F4508-B9F7-4557-ACF4-C6A05E2B2E1C}" destId="{7434D8E4-7AB1-405A-9614-D10214F2BF87}" srcOrd="0" destOrd="0" presId="urn:microsoft.com/office/officeart/2008/layout/HorizontalMultiLevelHierarchy"/>
    <dgm:cxn modelId="{B6E8C348-6501-46B4-815E-FB5E8DB1A00E}" srcId="{74583603-E4CA-4D1F-9879-A8B3350E75F7}" destId="{D42F4508-B9F7-4557-ACF4-C6A05E2B2E1C}" srcOrd="2" destOrd="0" parTransId="{13F18A98-BD67-4071-8EA8-3B4EEDF5D0D1}" sibTransId="{7C126F1B-8E7F-4226-9631-0149430A9708}"/>
    <dgm:cxn modelId="{DD25ED6D-E7A2-466B-8B22-92C6BC6630AC}" type="presOf" srcId="{00B7B5DC-2C80-4FFE-86CE-285F1B666EA4}" destId="{D5212D06-B93F-4818-82A3-BEADDD0AB539}" srcOrd="0" destOrd="0" presId="urn:microsoft.com/office/officeart/2008/layout/HorizontalMultiLevelHierarchy"/>
    <dgm:cxn modelId="{965EBED5-FC3C-485A-8A9A-D91C6CA05AF1}" type="presOf" srcId="{09071B61-D2F7-4837-AF3E-03DD2456EE1A}" destId="{B3639F24-5CEB-45DD-8694-28B231A1347C}" srcOrd="0" destOrd="0" presId="urn:microsoft.com/office/officeart/2008/layout/HorizontalMultiLevelHierarchy"/>
    <dgm:cxn modelId="{0CEF09EF-D121-493A-B0A7-B876FED42740}" type="presParOf" srcId="{B38DE46C-E900-4901-A2DB-677964B441A8}" destId="{C396D7C8-FC9F-475B-9DC7-BF576EA78C36}" srcOrd="0" destOrd="0" presId="urn:microsoft.com/office/officeart/2008/layout/HorizontalMultiLevelHierarchy"/>
    <dgm:cxn modelId="{FE5BAAC8-46C3-4E2D-BB07-F9167BE57D6B}" type="presParOf" srcId="{C396D7C8-FC9F-475B-9DC7-BF576EA78C36}" destId="{CDD06CEB-FBE3-473E-9C04-560F03C4CD6D}" srcOrd="0" destOrd="0" presId="urn:microsoft.com/office/officeart/2008/layout/HorizontalMultiLevelHierarchy"/>
    <dgm:cxn modelId="{8B9B9097-74A8-49DC-BE08-8D0FAA77652C}" type="presParOf" srcId="{C396D7C8-FC9F-475B-9DC7-BF576EA78C36}" destId="{F8E30883-0840-4032-9D19-E1DC4ABD5EA5}" srcOrd="1" destOrd="0" presId="urn:microsoft.com/office/officeart/2008/layout/HorizontalMultiLevelHierarchy"/>
    <dgm:cxn modelId="{CB83D346-B9AD-45F5-97F6-C35D8DAA5C6F}" type="presParOf" srcId="{F8E30883-0840-4032-9D19-E1DC4ABD5EA5}" destId="{20F4C66D-594B-49E1-AAB3-6AD8D2B30AA1}" srcOrd="0" destOrd="0" presId="urn:microsoft.com/office/officeart/2008/layout/HorizontalMultiLevelHierarchy"/>
    <dgm:cxn modelId="{E5A84B27-B52E-4257-9DB3-381B32DAB741}" type="presParOf" srcId="{20F4C66D-594B-49E1-AAB3-6AD8D2B30AA1}" destId="{A3FCBD43-41AF-4786-961A-1D3974E7ED27}" srcOrd="0" destOrd="0" presId="urn:microsoft.com/office/officeart/2008/layout/HorizontalMultiLevelHierarchy"/>
    <dgm:cxn modelId="{D3CCA0AF-6873-4ECC-93C3-3EB5FE294004}" type="presParOf" srcId="{F8E30883-0840-4032-9D19-E1DC4ABD5EA5}" destId="{991EEB57-03CF-4BDE-81B0-82EACA5B73B0}" srcOrd="1" destOrd="0" presId="urn:microsoft.com/office/officeart/2008/layout/HorizontalMultiLevelHierarchy"/>
    <dgm:cxn modelId="{3982772F-92FF-487A-BF47-DE7FDC0EE495}" type="presParOf" srcId="{991EEB57-03CF-4BDE-81B0-82EACA5B73B0}" destId="{B3639F24-5CEB-45DD-8694-28B231A1347C}" srcOrd="0" destOrd="0" presId="urn:microsoft.com/office/officeart/2008/layout/HorizontalMultiLevelHierarchy"/>
    <dgm:cxn modelId="{0EADA018-14F9-4470-A60A-43171BD60FC5}" type="presParOf" srcId="{991EEB57-03CF-4BDE-81B0-82EACA5B73B0}" destId="{3E396A01-24C4-425E-8C5C-B9C3B77323E8}" srcOrd="1" destOrd="0" presId="urn:microsoft.com/office/officeart/2008/layout/HorizontalMultiLevelHierarchy"/>
    <dgm:cxn modelId="{C4D7F986-E703-40BB-A150-22424674C32B}" type="presParOf" srcId="{3E396A01-24C4-425E-8C5C-B9C3B77323E8}" destId="{BA40EB79-E99E-49B5-897E-70D3FDE6A7EB}" srcOrd="0" destOrd="0" presId="urn:microsoft.com/office/officeart/2008/layout/HorizontalMultiLevelHierarchy"/>
    <dgm:cxn modelId="{6D85A601-7BD1-4574-9FE3-042932F34D68}" type="presParOf" srcId="{BA40EB79-E99E-49B5-897E-70D3FDE6A7EB}" destId="{940F0E2C-C80E-40F7-83CC-6052642F10CC}" srcOrd="0" destOrd="0" presId="urn:microsoft.com/office/officeart/2008/layout/HorizontalMultiLevelHierarchy"/>
    <dgm:cxn modelId="{A0D08163-E8F5-46EF-95F1-A4B60F8E83D7}" type="presParOf" srcId="{3E396A01-24C4-425E-8C5C-B9C3B77323E8}" destId="{A49B2340-A501-4C4B-9DBE-1A0E81155B1C}" srcOrd="1" destOrd="0" presId="urn:microsoft.com/office/officeart/2008/layout/HorizontalMultiLevelHierarchy"/>
    <dgm:cxn modelId="{1CF05DCC-C246-4DE6-A699-7ABD3240CEE8}" type="presParOf" srcId="{A49B2340-A501-4C4B-9DBE-1A0E81155B1C}" destId="{ED40A1C2-E789-489D-97D8-4AF48FDC1179}" srcOrd="0" destOrd="0" presId="urn:microsoft.com/office/officeart/2008/layout/HorizontalMultiLevelHierarchy"/>
    <dgm:cxn modelId="{58AB3677-41FF-486E-930E-F76CC485139B}" type="presParOf" srcId="{A49B2340-A501-4C4B-9DBE-1A0E81155B1C}" destId="{841FBF19-7EFB-415D-8415-B4BF8162DB67}" srcOrd="1" destOrd="0" presId="urn:microsoft.com/office/officeart/2008/layout/HorizontalMultiLevelHierarchy"/>
    <dgm:cxn modelId="{84752A85-A1A3-4ED6-A66B-FAB75566BB39}" type="presParOf" srcId="{3E396A01-24C4-425E-8C5C-B9C3B77323E8}" destId="{9C00ABC2-387D-4862-83F5-7F956E93DFD5}" srcOrd="2" destOrd="0" presId="urn:microsoft.com/office/officeart/2008/layout/HorizontalMultiLevelHierarchy"/>
    <dgm:cxn modelId="{C1AB4300-8411-4D17-B845-54E13EE39FB2}" type="presParOf" srcId="{9C00ABC2-387D-4862-83F5-7F956E93DFD5}" destId="{C472B0B3-4B22-4BE6-8BFD-C252D68C4A75}" srcOrd="0" destOrd="0" presId="urn:microsoft.com/office/officeart/2008/layout/HorizontalMultiLevelHierarchy"/>
    <dgm:cxn modelId="{5F99F9F2-0A9A-42A0-A238-158DEE1FC9DA}" type="presParOf" srcId="{3E396A01-24C4-425E-8C5C-B9C3B77323E8}" destId="{665700C0-D5EC-43AD-BCD4-90FF296D7023}" srcOrd="3" destOrd="0" presId="urn:microsoft.com/office/officeart/2008/layout/HorizontalMultiLevelHierarchy"/>
    <dgm:cxn modelId="{1A34CE2A-6FB2-4BC2-80B6-3DCEBF813771}" type="presParOf" srcId="{665700C0-D5EC-43AD-BCD4-90FF296D7023}" destId="{C264B2EA-39F3-4BC9-AEBC-AC1B286EB418}" srcOrd="0" destOrd="0" presId="urn:microsoft.com/office/officeart/2008/layout/HorizontalMultiLevelHierarchy"/>
    <dgm:cxn modelId="{7D06EBDA-4201-4C88-A291-3CAAFAF2A54F}" type="presParOf" srcId="{665700C0-D5EC-43AD-BCD4-90FF296D7023}" destId="{72844D3C-2776-4A77-B7C2-B4D628B14EDC}" srcOrd="1" destOrd="0" presId="urn:microsoft.com/office/officeart/2008/layout/HorizontalMultiLevelHierarchy"/>
    <dgm:cxn modelId="{9E90AF2D-FA49-40B5-BE76-FEAEC3C35F63}" type="presParOf" srcId="{F8E30883-0840-4032-9D19-E1DC4ABD5EA5}" destId="{30E5AB83-B649-478C-AD4B-A9A0BEEF0065}" srcOrd="2" destOrd="0" presId="urn:microsoft.com/office/officeart/2008/layout/HorizontalMultiLevelHierarchy"/>
    <dgm:cxn modelId="{363740DA-6E15-4655-8A7D-42BBD85EF764}" type="presParOf" srcId="{30E5AB83-B649-478C-AD4B-A9A0BEEF0065}" destId="{C6E61BB7-1BA5-4D7A-80CA-8A57D5A414FA}" srcOrd="0" destOrd="0" presId="urn:microsoft.com/office/officeart/2008/layout/HorizontalMultiLevelHierarchy"/>
    <dgm:cxn modelId="{D1A16456-D973-4D17-A926-61A83759C4F8}" type="presParOf" srcId="{F8E30883-0840-4032-9D19-E1DC4ABD5EA5}" destId="{BA50EDC7-C105-48C7-98FA-0B42B75E7FD7}" srcOrd="3" destOrd="0" presId="urn:microsoft.com/office/officeart/2008/layout/HorizontalMultiLevelHierarchy"/>
    <dgm:cxn modelId="{0FB2EB1E-3059-4895-968E-CDCEE1E0DC10}" type="presParOf" srcId="{BA50EDC7-C105-48C7-98FA-0B42B75E7FD7}" destId="{6909D360-E868-4A0F-AE5A-DC30C2663AB8}" srcOrd="0" destOrd="0" presId="urn:microsoft.com/office/officeart/2008/layout/HorizontalMultiLevelHierarchy"/>
    <dgm:cxn modelId="{24527C5D-4338-43ED-8A58-C447A4947BBA}" type="presParOf" srcId="{BA50EDC7-C105-48C7-98FA-0B42B75E7FD7}" destId="{E561D1B4-1918-4055-9D0D-0BF8DB9A6FDF}" srcOrd="1" destOrd="0" presId="urn:microsoft.com/office/officeart/2008/layout/HorizontalMultiLevelHierarchy"/>
    <dgm:cxn modelId="{F582A60A-EF09-448C-9E49-679F67F7986B}" type="presParOf" srcId="{E561D1B4-1918-4055-9D0D-0BF8DB9A6FDF}" destId="{1EF09832-EC57-4D4C-8A0C-6524F5710225}" srcOrd="0" destOrd="0" presId="urn:microsoft.com/office/officeart/2008/layout/HorizontalMultiLevelHierarchy"/>
    <dgm:cxn modelId="{F89DB9CA-7AA6-4947-A0B5-7AAD01E36714}" type="presParOf" srcId="{1EF09832-EC57-4D4C-8A0C-6524F5710225}" destId="{FAA52901-D0BA-42B7-8541-F0DB7FF4DCC7}" srcOrd="0" destOrd="0" presId="urn:microsoft.com/office/officeart/2008/layout/HorizontalMultiLevelHierarchy"/>
    <dgm:cxn modelId="{B5712A4D-9BC0-479A-AF9F-6FCC17A21D34}" type="presParOf" srcId="{E561D1B4-1918-4055-9D0D-0BF8DB9A6FDF}" destId="{25896144-AB4D-4B89-8E24-05E4D5472BF0}" srcOrd="1" destOrd="0" presId="urn:microsoft.com/office/officeart/2008/layout/HorizontalMultiLevelHierarchy"/>
    <dgm:cxn modelId="{99ED9578-D268-43DF-A15F-5B9C7020828F}" type="presParOf" srcId="{25896144-AB4D-4B89-8E24-05E4D5472BF0}" destId="{6F400106-C6A8-4BC4-BEB8-C86A087D1C55}" srcOrd="0" destOrd="0" presId="urn:microsoft.com/office/officeart/2008/layout/HorizontalMultiLevelHierarchy"/>
    <dgm:cxn modelId="{9261CFC6-4571-4932-9550-4718EFB033B5}" type="presParOf" srcId="{25896144-AB4D-4B89-8E24-05E4D5472BF0}" destId="{02C3D714-2D2A-4156-A458-229196E11B40}" srcOrd="1" destOrd="0" presId="urn:microsoft.com/office/officeart/2008/layout/HorizontalMultiLevelHierarchy"/>
    <dgm:cxn modelId="{53703EDD-4873-4146-B1C7-983E2CA8E045}" type="presParOf" srcId="{E561D1B4-1918-4055-9D0D-0BF8DB9A6FDF}" destId="{D5212D06-B93F-4818-82A3-BEADDD0AB539}" srcOrd="2" destOrd="0" presId="urn:microsoft.com/office/officeart/2008/layout/HorizontalMultiLevelHierarchy"/>
    <dgm:cxn modelId="{29ACDFC7-B37F-484F-A152-F8B8E740ADEF}" type="presParOf" srcId="{D5212D06-B93F-4818-82A3-BEADDD0AB539}" destId="{19B3EADA-6672-4BC5-AB27-14E0E3E43B53}" srcOrd="0" destOrd="0" presId="urn:microsoft.com/office/officeart/2008/layout/HorizontalMultiLevelHierarchy"/>
    <dgm:cxn modelId="{377D1955-6C7D-441D-8E04-AE3768486EEA}" type="presParOf" srcId="{E561D1B4-1918-4055-9D0D-0BF8DB9A6FDF}" destId="{262F74EF-F675-4E89-B951-CE8FBDA66731}" srcOrd="3" destOrd="0" presId="urn:microsoft.com/office/officeart/2008/layout/HorizontalMultiLevelHierarchy"/>
    <dgm:cxn modelId="{E47934A9-237A-4344-B544-43D788242ECA}" type="presParOf" srcId="{262F74EF-F675-4E89-B951-CE8FBDA66731}" destId="{B80DE071-D9CD-4561-9AA9-DE0C065AF605}" srcOrd="0" destOrd="0" presId="urn:microsoft.com/office/officeart/2008/layout/HorizontalMultiLevelHierarchy"/>
    <dgm:cxn modelId="{8AB59580-535E-49D3-9AB3-C089F0F0662F}" type="presParOf" srcId="{262F74EF-F675-4E89-B951-CE8FBDA66731}" destId="{FE6EC2B8-63EA-4FE1-ABF0-DD5C6061110F}" srcOrd="1" destOrd="0" presId="urn:microsoft.com/office/officeart/2008/layout/HorizontalMultiLevelHierarchy"/>
    <dgm:cxn modelId="{7CDB67E3-F69F-44BD-B291-07D4835B4510}" type="presParOf" srcId="{F8E30883-0840-4032-9D19-E1DC4ABD5EA5}" destId="{7D439C8C-DB23-4330-A508-76BB648349F0}" srcOrd="4" destOrd="0" presId="urn:microsoft.com/office/officeart/2008/layout/HorizontalMultiLevelHierarchy"/>
    <dgm:cxn modelId="{C210B524-84E3-4A4C-8D2A-E47D70952757}" type="presParOf" srcId="{7D439C8C-DB23-4330-A508-76BB648349F0}" destId="{E31F3886-AA5D-4E89-BF44-F801F9D1A5DF}" srcOrd="0" destOrd="0" presId="urn:microsoft.com/office/officeart/2008/layout/HorizontalMultiLevelHierarchy"/>
    <dgm:cxn modelId="{FC76BDDD-FA49-4791-9F14-60CDFFA136F0}" type="presParOf" srcId="{F8E30883-0840-4032-9D19-E1DC4ABD5EA5}" destId="{5D0FDDB4-0D31-434F-A5FD-E64F0B499E5F}" srcOrd="5" destOrd="0" presId="urn:microsoft.com/office/officeart/2008/layout/HorizontalMultiLevelHierarchy"/>
    <dgm:cxn modelId="{91334214-6AC0-4DA8-9AB2-E53F5F7BDE97}" type="presParOf" srcId="{5D0FDDB4-0D31-434F-A5FD-E64F0B499E5F}" destId="{7434D8E4-7AB1-405A-9614-D10214F2BF87}" srcOrd="0" destOrd="0" presId="urn:microsoft.com/office/officeart/2008/layout/HorizontalMultiLevelHierarchy"/>
    <dgm:cxn modelId="{BBCBA522-3F9F-48DA-801C-5C2D456E2622}" type="presParOf" srcId="{5D0FDDB4-0D31-434F-A5FD-E64F0B499E5F}" destId="{AD2F79BD-03D9-4E41-8ADA-CCE808E8ADA2}" srcOrd="1" destOrd="0" presId="urn:microsoft.com/office/officeart/2008/layout/HorizontalMultiLevelHierarchy"/>
    <dgm:cxn modelId="{8CCDB6E4-7669-4877-ADAD-40146B80151B}" type="presParOf" srcId="{AD2F79BD-03D9-4E41-8ADA-CCE808E8ADA2}" destId="{60C17D8D-4FC3-4D1C-A457-D66FFAA01A25}" srcOrd="0" destOrd="0" presId="urn:microsoft.com/office/officeart/2008/layout/HorizontalMultiLevelHierarchy"/>
    <dgm:cxn modelId="{4B7CF322-141F-4613-90E5-FD038C4356D6}" type="presParOf" srcId="{60C17D8D-4FC3-4D1C-A457-D66FFAA01A25}" destId="{EA7D16D9-1139-434C-9231-58F79963369F}" srcOrd="0" destOrd="0" presId="urn:microsoft.com/office/officeart/2008/layout/HorizontalMultiLevelHierarchy"/>
    <dgm:cxn modelId="{0C31C7E9-4C2C-483F-811D-921FF5A664D4}" type="presParOf" srcId="{AD2F79BD-03D9-4E41-8ADA-CCE808E8ADA2}" destId="{605AED14-335D-482E-AD2C-19EA951B15EC}" srcOrd="1" destOrd="0" presId="urn:microsoft.com/office/officeart/2008/layout/HorizontalMultiLevelHierarchy"/>
    <dgm:cxn modelId="{B2065152-0B49-4395-920A-01640E8E8E8A}" type="presParOf" srcId="{605AED14-335D-482E-AD2C-19EA951B15EC}" destId="{ECD5EB7A-FB18-4162-9555-A9FD50201524}" srcOrd="0" destOrd="0" presId="urn:microsoft.com/office/officeart/2008/layout/HorizontalMultiLevelHierarchy"/>
    <dgm:cxn modelId="{3CC31BBE-3B52-4AE1-8CAC-E656BE009294}" type="presParOf" srcId="{605AED14-335D-482E-AD2C-19EA951B15EC}" destId="{364E1E3F-398D-4D83-983C-E9EB89E1F06B}" srcOrd="1" destOrd="0" presId="urn:microsoft.com/office/officeart/2008/layout/HorizontalMultiLevelHierarchy"/>
    <dgm:cxn modelId="{9990C30E-D79D-48DE-AAC9-ACDEA0B4F102}" type="presParOf" srcId="{AD2F79BD-03D9-4E41-8ADA-CCE808E8ADA2}" destId="{86F7EE21-FE33-4DE0-9809-107DE3294D2F}" srcOrd="2" destOrd="0" presId="urn:microsoft.com/office/officeart/2008/layout/HorizontalMultiLevelHierarchy"/>
    <dgm:cxn modelId="{1D96258D-4814-4BC3-B1E9-1F0D9F9B4A07}" type="presParOf" srcId="{86F7EE21-FE33-4DE0-9809-107DE3294D2F}" destId="{AF0F8C85-FBB3-436F-9E9C-6DB8BE65155D}" srcOrd="0" destOrd="0" presId="urn:microsoft.com/office/officeart/2008/layout/HorizontalMultiLevelHierarchy"/>
    <dgm:cxn modelId="{487D1B19-D7F8-49BF-A8AD-50D917043DBC}" type="presParOf" srcId="{AD2F79BD-03D9-4E41-8ADA-CCE808E8ADA2}" destId="{F9C5CE6E-A7EE-4F4B-A19A-2BF36EADDDDB}" srcOrd="3" destOrd="0" presId="urn:microsoft.com/office/officeart/2008/layout/HorizontalMultiLevelHierarchy"/>
    <dgm:cxn modelId="{6EC74BDF-7607-4463-B191-9F6B7C5A6AF8}" type="presParOf" srcId="{F9C5CE6E-A7EE-4F4B-A19A-2BF36EADDDDB}" destId="{EEF98B55-0C38-499D-9DDE-D878B7B5C5F3}" srcOrd="0" destOrd="0" presId="urn:microsoft.com/office/officeart/2008/layout/HorizontalMultiLevelHierarchy"/>
    <dgm:cxn modelId="{C65D7BFF-7331-4EE7-922B-5DC3617DD1DE}" type="presParOf" srcId="{F9C5CE6E-A7EE-4F4B-A19A-2BF36EADDDDB}" destId="{9E7B7E9A-3637-4308-AA64-9E9D5186A6F9}"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F7EE21-FE33-4DE0-9809-107DE3294D2F}">
      <dsp:nvSpPr>
        <dsp:cNvPr id="0" name=""/>
        <dsp:cNvSpPr/>
      </dsp:nvSpPr>
      <dsp:spPr>
        <a:xfrm>
          <a:off x="5836329" y="5281883"/>
          <a:ext cx="565531" cy="538806"/>
        </a:xfrm>
        <a:custGeom>
          <a:avLst/>
          <a:gdLst/>
          <a:ahLst/>
          <a:cxnLst/>
          <a:rect l="0" t="0" r="0" b="0"/>
          <a:pathLst>
            <a:path>
              <a:moveTo>
                <a:pt x="0" y="0"/>
              </a:moveTo>
              <a:lnTo>
                <a:pt x="282765" y="0"/>
              </a:lnTo>
              <a:lnTo>
                <a:pt x="282765" y="538806"/>
              </a:lnTo>
              <a:lnTo>
                <a:pt x="565531" y="538806"/>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099566" y="5531758"/>
        <a:ext cx="39055" cy="39055"/>
      </dsp:txXfrm>
    </dsp:sp>
    <dsp:sp modelId="{60C17D8D-4FC3-4D1C-A457-D66FFAA01A25}">
      <dsp:nvSpPr>
        <dsp:cNvPr id="0" name=""/>
        <dsp:cNvSpPr/>
      </dsp:nvSpPr>
      <dsp:spPr>
        <a:xfrm>
          <a:off x="5836329" y="4743076"/>
          <a:ext cx="565531" cy="538806"/>
        </a:xfrm>
        <a:custGeom>
          <a:avLst/>
          <a:gdLst/>
          <a:ahLst/>
          <a:cxnLst/>
          <a:rect l="0" t="0" r="0" b="0"/>
          <a:pathLst>
            <a:path>
              <a:moveTo>
                <a:pt x="0" y="538806"/>
              </a:moveTo>
              <a:lnTo>
                <a:pt x="282765" y="538806"/>
              </a:lnTo>
              <a:lnTo>
                <a:pt x="282765" y="0"/>
              </a:lnTo>
              <a:lnTo>
                <a:pt x="565531"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099566" y="4992952"/>
        <a:ext cx="39055" cy="39055"/>
      </dsp:txXfrm>
    </dsp:sp>
    <dsp:sp modelId="{7D439C8C-DB23-4330-A508-76BB648349F0}">
      <dsp:nvSpPr>
        <dsp:cNvPr id="0" name=""/>
        <dsp:cNvSpPr/>
      </dsp:nvSpPr>
      <dsp:spPr>
        <a:xfrm>
          <a:off x="2443141" y="3126657"/>
          <a:ext cx="565531" cy="2155225"/>
        </a:xfrm>
        <a:custGeom>
          <a:avLst/>
          <a:gdLst/>
          <a:ahLst/>
          <a:cxnLst/>
          <a:rect l="0" t="0" r="0" b="0"/>
          <a:pathLst>
            <a:path>
              <a:moveTo>
                <a:pt x="0" y="0"/>
              </a:moveTo>
              <a:lnTo>
                <a:pt x="282765" y="0"/>
              </a:lnTo>
              <a:lnTo>
                <a:pt x="282765" y="2155225"/>
              </a:lnTo>
              <a:lnTo>
                <a:pt x="565531" y="2155225"/>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pt-PT" sz="800" kern="1200"/>
        </a:p>
      </dsp:txBody>
      <dsp:txXfrm>
        <a:off x="2670202" y="4148565"/>
        <a:ext cx="111409" cy="111409"/>
      </dsp:txXfrm>
    </dsp:sp>
    <dsp:sp modelId="{D5212D06-B93F-4818-82A3-BEADDD0AB539}">
      <dsp:nvSpPr>
        <dsp:cNvPr id="0" name=""/>
        <dsp:cNvSpPr/>
      </dsp:nvSpPr>
      <dsp:spPr>
        <a:xfrm>
          <a:off x="5836329" y="3126657"/>
          <a:ext cx="565531" cy="538806"/>
        </a:xfrm>
        <a:custGeom>
          <a:avLst/>
          <a:gdLst/>
          <a:ahLst/>
          <a:cxnLst/>
          <a:rect l="0" t="0" r="0" b="0"/>
          <a:pathLst>
            <a:path>
              <a:moveTo>
                <a:pt x="0" y="0"/>
              </a:moveTo>
              <a:lnTo>
                <a:pt x="282765" y="0"/>
              </a:lnTo>
              <a:lnTo>
                <a:pt x="282765" y="538806"/>
              </a:lnTo>
              <a:lnTo>
                <a:pt x="565531" y="538806"/>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099566" y="3376532"/>
        <a:ext cx="39055" cy="39055"/>
      </dsp:txXfrm>
    </dsp:sp>
    <dsp:sp modelId="{1EF09832-EC57-4D4C-8A0C-6524F5710225}">
      <dsp:nvSpPr>
        <dsp:cNvPr id="0" name=""/>
        <dsp:cNvSpPr/>
      </dsp:nvSpPr>
      <dsp:spPr>
        <a:xfrm>
          <a:off x="5836329" y="2587851"/>
          <a:ext cx="565531" cy="538806"/>
        </a:xfrm>
        <a:custGeom>
          <a:avLst/>
          <a:gdLst/>
          <a:ahLst/>
          <a:cxnLst/>
          <a:rect l="0" t="0" r="0" b="0"/>
          <a:pathLst>
            <a:path>
              <a:moveTo>
                <a:pt x="0" y="538806"/>
              </a:moveTo>
              <a:lnTo>
                <a:pt x="282765" y="538806"/>
              </a:lnTo>
              <a:lnTo>
                <a:pt x="282765" y="0"/>
              </a:lnTo>
              <a:lnTo>
                <a:pt x="565531"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099566" y="2837726"/>
        <a:ext cx="39055" cy="39055"/>
      </dsp:txXfrm>
    </dsp:sp>
    <dsp:sp modelId="{30E5AB83-B649-478C-AD4B-A9A0BEEF0065}">
      <dsp:nvSpPr>
        <dsp:cNvPr id="0" name=""/>
        <dsp:cNvSpPr/>
      </dsp:nvSpPr>
      <dsp:spPr>
        <a:xfrm>
          <a:off x="2443141" y="3080937"/>
          <a:ext cx="565531" cy="91440"/>
        </a:xfrm>
        <a:custGeom>
          <a:avLst/>
          <a:gdLst/>
          <a:ahLst/>
          <a:cxnLst/>
          <a:rect l="0" t="0" r="0" b="0"/>
          <a:pathLst>
            <a:path>
              <a:moveTo>
                <a:pt x="0" y="45720"/>
              </a:moveTo>
              <a:lnTo>
                <a:pt x="565531" y="4572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711769" y="3112519"/>
        <a:ext cx="28276" cy="28276"/>
      </dsp:txXfrm>
    </dsp:sp>
    <dsp:sp modelId="{9C00ABC2-387D-4862-83F5-7F956E93DFD5}">
      <dsp:nvSpPr>
        <dsp:cNvPr id="0" name=""/>
        <dsp:cNvSpPr/>
      </dsp:nvSpPr>
      <dsp:spPr>
        <a:xfrm>
          <a:off x="5836329" y="971431"/>
          <a:ext cx="565531" cy="538806"/>
        </a:xfrm>
        <a:custGeom>
          <a:avLst/>
          <a:gdLst/>
          <a:ahLst/>
          <a:cxnLst/>
          <a:rect l="0" t="0" r="0" b="0"/>
          <a:pathLst>
            <a:path>
              <a:moveTo>
                <a:pt x="0" y="0"/>
              </a:moveTo>
              <a:lnTo>
                <a:pt x="282765" y="0"/>
              </a:lnTo>
              <a:lnTo>
                <a:pt x="282765" y="538806"/>
              </a:lnTo>
              <a:lnTo>
                <a:pt x="565531" y="538806"/>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099566" y="1221307"/>
        <a:ext cx="39055" cy="39055"/>
      </dsp:txXfrm>
    </dsp:sp>
    <dsp:sp modelId="{BA40EB79-E99E-49B5-897E-70D3FDE6A7EB}">
      <dsp:nvSpPr>
        <dsp:cNvPr id="0" name=""/>
        <dsp:cNvSpPr/>
      </dsp:nvSpPr>
      <dsp:spPr>
        <a:xfrm>
          <a:off x="5836329" y="432625"/>
          <a:ext cx="565531" cy="538806"/>
        </a:xfrm>
        <a:custGeom>
          <a:avLst/>
          <a:gdLst/>
          <a:ahLst/>
          <a:cxnLst/>
          <a:rect l="0" t="0" r="0" b="0"/>
          <a:pathLst>
            <a:path>
              <a:moveTo>
                <a:pt x="0" y="538806"/>
              </a:moveTo>
              <a:lnTo>
                <a:pt x="282765" y="538806"/>
              </a:lnTo>
              <a:lnTo>
                <a:pt x="282765" y="0"/>
              </a:lnTo>
              <a:lnTo>
                <a:pt x="565531"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099566" y="682500"/>
        <a:ext cx="39055" cy="39055"/>
      </dsp:txXfrm>
    </dsp:sp>
    <dsp:sp modelId="{20F4C66D-594B-49E1-AAB3-6AD8D2B30AA1}">
      <dsp:nvSpPr>
        <dsp:cNvPr id="0" name=""/>
        <dsp:cNvSpPr/>
      </dsp:nvSpPr>
      <dsp:spPr>
        <a:xfrm>
          <a:off x="2443141" y="971431"/>
          <a:ext cx="565531" cy="2155225"/>
        </a:xfrm>
        <a:custGeom>
          <a:avLst/>
          <a:gdLst/>
          <a:ahLst/>
          <a:cxnLst/>
          <a:rect l="0" t="0" r="0" b="0"/>
          <a:pathLst>
            <a:path>
              <a:moveTo>
                <a:pt x="0" y="2155225"/>
              </a:moveTo>
              <a:lnTo>
                <a:pt x="282765" y="2155225"/>
              </a:lnTo>
              <a:lnTo>
                <a:pt x="282765" y="0"/>
              </a:lnTo>
              <a:lnTo>
                <a:pt x="565531"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pt-PT" sz="800" kern="1200"/>
        </a:p>
      </dsp:txBody>
      <dsp:txXfrm>
        <a:off x="2670202" y="1993339"/>
        <a:ext cx="111409" cy="111409"/>
      </dsp:txXfrm>
    </dsp:sp>
    <dsp:sp modelId="{CDD06CEB-FBE3-473E-9C04-560F03C4CD6D}">
      <dsp:nvSpPr>
        <dsp:cNvPr id="0" name=""/>
        <dsp:cNvSpPr/>
      </dsp:nvSpPr>
      <dsp:spPr>
        <a:xfrm rot="16200000">
          <a:off x="-256562" y="2695612"/>
          <a:ext cx="4537317"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2400300">
            <a:lnSpc>
              <a:spcPct val="90000"/>
            </a:lnSpc>
            <a:spcBef>
              <a:spcPct val="0"/>
            </a:spcBef>
            <a:spcAft>
              <a:spcPct val="35000"/>
            </a:spcAft>
          </a:pPr>
          <a:r>
            <a:rPr lang="es-419" sz="5400" kern="1200" smtClean="0"/>
            <a:t>Física General</a:t>
          </a:r>
          <a:endParaRPr lang="pt-PT" sz="5400" kern="1200"/>
        </a:p>
      </dsp:txBody>
      <dsp:txXfrm>
        <a:off x="-256562" y="2695612"/>
        <a:ext cx="4537317" cy="862090"/>
      </dsp:txXfrm>
    </dsp:sp>
    <dsp:sp modelId="{B3639F24-5CEB-45DD-8694-28B231A1347C}">
      <dsp:nvSpPr>
        <dsp:cNvPr id="0" name=""/>
        <dsp:cNvSpPr/>
      </dsp:nvSpPr>
      <dsp:spPr>
        <a:xfrm>
          <a:off x="3008672" y="540386"/>
          <a:ext cx="2827656"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419" sz="2500" kern="1200" smtClean="0"/>
            <a:t>Física 1</a:t>
          </a:r>
          <a:endParaRPr lang="pt-PT" sz="2500" kern="1200"/>
        </a:p>
      </dsp:txBody>
      <dsp:txXfrm>
        <a:off x="3008672" y="540386"/>
        <a:ext cx="2827656" cy="862090"/>
      </dsp:txXfrm>
    </dsp:sp>
    <dsp:sp modelId="{ED40A1C2-E789-489D-97D8-4AF48FDC1179}">
      <dsp:nvSpPr>
        <dsp:cNvPr id="0" name=""/>
        <dsp:cNvSpPr/>
      </dsp:nvSpPr>
      <dsp:spPr>
        <a:xfrm>
          <a:off x="6401860" y="1580"/>
          <a:ext cx="2827656"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419" sz="2500" kern="1200" smtClean="0"/>
            <a:t>Mecánica</a:t>
          </a:r>
          <a:endParaRPr lang="pt-PT" sz="2500" kern="1200"/>
        </a:p>
      </dsp:txBody>
      <dsp:txXfrm>
        <a:off x="6401860" y="1580"/>
        <a:ext cx="2827656" cy="862090"/>
      </dsp:txXfrm>
    </dsp:sp>
    <dsp:sp modelId="{C264B2EA-39F3-4BC9-AEBC-AC1B286EB418}">
      <dsp:nvSpPr>
        <dsp:cNvPr id="0" name=""/>
        <dsp:cNvSpPr/>
      </dsp:nvSpPr>
      <dsp:spPr>
        <a:xfrm>
          <a:off x="6401860" y="1079193"/>
          <a:ext cx="2827656"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419" sz="2500" kern="1200" smtClean="0"/>
            <a:t>Termodinámica</a:t>
          </a:r>
          <a:endParaRPr lang="pt-PT" sz="2500" kern="1200"/>
        </a:p>
      </dsp:txBody>
      <dsp:txXfrm>
        <a:off x="6401860" y="1079193"/>
        <a:ext cx="2827656" cy="862090"/>
      </dsp:txXfrm>
    </dsp:sp>
    <dsp:sp modelId="{6909D360-E868-4A0F-AE5A-DC30C2663AB8}">
      <dsp:nvSpPr>
        <dsp:cNvPr id="0" name=""/>
        <dsp:cNvSpPr/>
      </dsp:nvSpPr>
      <dsp:spPr>
        <a:xfrm>
          <a:off x="3008672" y="2695612"/>
          <a:ext cx="2827656"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419" sz="2500" kern="1200" smtClean="0"/>
            <a:t>Física 2</a:t>
          </a:r>
          <a:endParaRPr lang="pt-PT" sz="2500" kern="1200"/>
        </a:p>
      </dsp:txBody>
      <dsp:txXfrm>
        <a:off x="3008672" y="2695612"/>
        <a:ext cx="2827656" cy="862090"/>
      </dsp:txXfrm>
    </dsp:sp>
    <dsp:sp modelId="{6F400106-C6A8-4BC4-BEB8-C86A087D1C55}">
      <dsp:nvSpPr>
        <dsp:cNvPr id="0" name=""/>
        <dsp:cNvSpPr/>
      </dsp:nvSpPr>
      <dsp:spPr>
        <a:xfrm>
          <a:off x="6401860" y="2156805"/>
          <a:ext cx="2827656"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419" sz="2500" kern="1200" smtClean="0"/>
            <a:t>Electromagnetismo</a:t>
          </a:r>
          <a:endParaRPr lang="pt-PT" sz="2500" kern="1200"/>
        </a:p>
      </dsp:txBody>
      <dsp:txXfrm>
        <a:off x="6401860" y="2156805"/>
        <a:ext cx="2827656" cy="862090"/>
      </dsp:txXfrm>
    </dsp:sp>
    <dsp:sp modelId="{B80DE071-D9CD-4561-9AA9-DE0C065AF605}">
      <dsp:nvSpPr>
        <dsp:cNvPr id="0" name=""/>
        <dsp:cNvSpPr/>
      </dsp:nvSpPr>
      <dsp:spPr>
        <a:xfrm>
          <a:off x="6401860" y="3234418"/>
          <a:ext cx="2827656"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419" sz="2500" kern="1200" smtClean="0"/>
            <a:t>Óptica.</a:t>
          </a:r>
          <a:endParaRPr lang="pt-PT" sz="2500" kern="1200"/>
        </a:p>
      </dsp:txBody>
      <dsp:txXfrm>
        <a:off x="6401860" y="3234418"/>
        <a:ext cx="2827656" cy="862090"/>
      </dsp:txXfrm>
    </dsp:sp>
    <dsp:sp modelId="{7434D8E4-7AB1-405A-9614-D10214F2BF87}">
      <dsp:nvSpPr>
        <dsp:cNvPr id="0" name=""/>
        <dsp:cNvSpPr/>
      </dsp:nvSpPr>
      <dsp:spPr>
        <a:xfrm>
          <a:off x="3008672" y="4850838"/>
          <a:ext cx="2827656"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419" sz="2500" kern="1200" smtClean="0"/>
            <a:t>Física 3</a:t>
          </a:r>
          <a:endParaRPr lang="pt-PT" sz="2500" kern="1200"/>
        </a:p>
      </dsp:txBody>
      <dsp:txXfrm>
        <a:off x="3008672" y="4850838"/>
        <a:ext cx="2827656" cy="862090"/>
      </dsp:txXfrm>
    </dsp:sp>
    <dsp:sp modelId="{ECD5EB7A-FB18-4162-9555-A9FD50201524}">
      <dsp:nvSpPr>
        <dsp:cNvPr id="0" name=""/>
        <dsp:cNvSpPr/>
      </dsp:nvSpPr>
      <dsp:spPr>
        <a:xfrm>
          <a:off x="6401860" y="4312031"/>
          <a:ext cx="2827656"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419" sz="2500" kern="1200" smtClean="0"/>
            <a:t>Física atómica</a:t>
          </a:r>
          <a:endParaRPr lang="pt-PT" sz="2500" kern="1200"/>
        </a:p>
      </dsp:txBody>
      <dsp:txXfrm>
        <a:off x="6401860" y="4312031"/>
        <a:ext cx="2827656" cy="862090"/>
      </dsp:txXfrm>
    </dsp:sp>
    <dsp:sp modelId="{EEF98B55-0C38-499D-9DDE-D878B7B5C5F3}">
      <dsp:nvSpPr>
        <dsp:cNvPr id="0" name=""/>
        <dsp:cNvSpPr/>
      </dsp:nvSpPr>
      <dsp:spPr>
        <a:xfrm>
          <a:off x="6401860" y="5389644"/>
          <a:ext cx="2827656" cy="862090"/>
        </a:xfrm>
        <a:prstGeom prst="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419" sz="2500" kern="1200" smtClean="0"/>
            <a:t>Física nuclear</a:t>
          </a:r>
          <a:endParaRPr lang="pt-PT" sz="2500" kern="1200"/>
        </a:p>
      </dsp:txBody>
      <dsp:txXfrm>
        <a:off x="6401860" y="5389644"/>
        <a:ext cx="2827656" cy="86209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pt-PT"/>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pt-PT"/>
          </a:p>
        </p:txBody>
      </p:sp>
      <p:sp>
        <p:nvSpPr>
          <p:cNvPr id="4" name="Marcador de fecha 3"/>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5" name="Marcador de pie de página 4"/>
          <p:cNvSpPr>
            <a:spLocks noGrp="1"/>
          </p:cNvSpPr>
          <p:nvPr>
            <p:ph type="ftr" sz="quarter" idx="11"/>
          </p:nvPr>
        </p:nvSpPr>
        <p:spPr/>
        <p:txBody>
          <a:bodyPr/>
          <a:lstStyle>
            <a:lvl1pPr>
              <a:defRPr/>
            </a:lvl1pPr>
          </a:lstStyle>
          <a:p>
            <a:endParaRPr lang="pt-PT"/>
          </a:p>
        </p:txBody>
      </p:sp>
      <p:sp>
        <p:nvSpPr>
          <p:cNvPr id="6" name="Marcador de número de diapositiva 5"/>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345008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pt-PT"/>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pt-PT"/>
          </a:p>
        </p:txBody>
      </p:sp>
      <p:sp>
        <p:nvSpPr>
          <p:cNvPr id="4" name="Marcador de fecha 3"/>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5" name="Marcador de pie de página 4"/>
          <p:cNvSpPr>
            <a:spLocks noGrp="1"/>
          </p:cNvSpPr>
          <p:nvPr>
            <p:ph type="ftr" sz="quarter" idx="11"/>
          </p:nvPr>
        </p:nvSpPr>
        <p:spPr/>
        <p:txBody>
          <a:bodyPr/>
          <a:lstStyle>
            <a:lvl1pPr>
              <a:defRPr/>
            </a:lvl1pPr>
          </a:lstStyle>
          <a:p>
            <a:endParaRPr lang="pt-PT"/>
          </a:p>
        </p:txBody>
      </p:sp>
      <p:sp>
        <p:nvSpPr>
          <p:cNvPr id="6" name="Marcador de número de diapositiva 5"/>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186254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839200" y="274639"/>
            <a:ext cx="2743200" cy="5851525"/>
          </a:xfrm>
        </p:spPr>
        <p:txBody>
          <a:bodyPr vert="eaVert"/>
          <a:lstStyle/>
          <a:p>
            <a:r>
              <a:rPr lang="es-ES" smtClean="0"/>
              <a:t>Haga clic para modificar el estilo de título del patrón</a:t>
            </a:r>
            <a:endParaRPr lang="pt-PT"/>
          </a:p>
        </p:txBody>
      </p:sp>
      <p:sp>
        <p:nvSpPr>
          <p:cNvPr id="3" name="Marcador de texto vertical 2"/>
          <p:cNvSpPr>
            <a:spLocks noGrp="1"/>
          </p:cNvSpPr>
          <p:nvPr>
            <p:ph type="body" orient="vert" idx="1"/>
          </p:nvPr>
        </p:nvSpPr>
        <p:spPr>
          <a:xfrm>
            <a:off x="609600" y="274639"/>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pt-PT"/>
          </a:p>
        </p:txBody>
      </p:sp>
      <p:sp>
        <p:nvSpPr>
          <p:cNvPr id="4" name="Marcador de fecha 3"/>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5" name="Marcador de pie de página 4"/>
          <p:cNvSpPr>
            <a:spLocks noGrp="1"/>
          </p:cNvSpPr>
          <p:nvPr>
            <p:ph type="ftr" sz="quarter" idx="11"/>
          </p:nvPr>
        </p:nvSpPr>
        <p:spPr/>
        <p:txBody>
          <a:bodyPr/>
          <a:lstStyle>
            <a:lvl1pPr>
              <a:defRPr/>
            </a:lvl1pPr>
          </a:lstStyle>
          <a:p>
            <a:endParaRPr lang="pt-PT"/>
          </a:p>
        </p:txBody>
      </p:sp>
      <p:sp>
        <p:nvSpPr>
          <p:cNvPr id="6" name="Marcador de número de diapositiva 5"/>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3751803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pt-PT"/>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pt-PT"/>
          </a:p>
        </p:txBody>
      </p:sp>
      <p:sp>
        <p:nvSpPr>
          <p:cNvPr id="4" name="Marcador de fecha 3"/>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5" name="Marcador de pie de página 4"/>
          <p:cNvSpPr>
            <a:spLocks noGrp="1"/>
          </p:cNvSpPr>
          <p:nvPr>
            <p:ph type="ftr" sz="quarter" idx="11"/>
          </p:nvPr>
        </p:nvSpPr>
        <p:spPr/>
        <p:txBody>
          <a:bodyPr/>
          <a:lstStyle>
            <a:lvl1pPr>
              <a:defRPr/>
            </a:lvl1pPr>
          </a:lstStyle>
          <a:p>
            <a:endParaRPr lang="pt-PT"/>
          </a:p>
        </p:txBody>
      </p:sp>
      <p:sp>
        <p:nvSpPr>
          <p:cNvPr id="6" name="Marcador de número de diapositiva 5"/>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1475811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1" y="1709739"/>
            <a:ext cx="10515600" cy="2852737"/>
          </a:xfrm>
        </p:spPr>
        <p:txBody>
          <a:bodyPr anchor="b"/>
          <a:lstStyle>
            <a:lvl1pPr>
              <a:defRPr sz="6000"/>
            </a:lvl1pPr>
          </a:lstStyle>
          <a:p>
            <a:r>
              <a:rPr lang="es-ES" smtClean="0"/>
              <a:t>Haga clic para modificar el estilo de título del patrón</a:t>
            </a:r>
            <a:endParaRPr lang="pt-PT"/>
          </a:p>
        </p:txBody>
      </p:sp>
      <p:sp>
        <p:nvSpPr>
          <p:cNvPr id="3" name="Marcador de texto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5" name="Marcador de pie de página 4"/>
          <p:cNvSpPr>
            <a:spLocks noGrp="1"/>
          </p:cNvSpPr>
          <p:nvPr>
            <p:ph type="ftr" sz="quarter" idx="11"/>
          </p:nvPr>
        </p:nvSpPr>
        <p:spPr/>
        <p:txBody>
          <a:bodyPr/>
          <a:lstStyle>
            <a:lvl1pPr>
              <a:defRPr/>
            </a:lvl1pPr>
          </a:lstStyle>
          <a:p>
            <a:endParaRPr lang="pt-PT"/>
          </a:p>
        </p:txBody>
      </p:sp>
      <p:sp>
        <p:nvSpPr>
          <p:cNvPr id="6" name="Marcador de número de diapositiva 5"/>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2362667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pt-PT"/>
          </a:p>
        </p:txBody>
      </p:sp>
      <p:sp>
        <p:nvSpPr>
          <p:cNvPr id="3" name="Marcador de contenido 2"/>
          <p:cNvSpPr>
            <a:spLocks noGrp="1"/>
          </p:cNvSpPr>
          <p:nvPr>
            <p:ph sz="half" idx="1"/>
          </p:nvPr>
        </p:nvSpPr>
        <p:spPr>
          <a:xfrm>
            <a:off x="609600" y="1600201"/>
            <a:ext cx="53848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pt-PT"/>
          </a:p>
        </p:txBody>
      </p:sp>
      <p:sp>
        <p:nvSpPr>
          <p:cNvPr id="4" name="Marcador de contenido 3"/>
          <p:cNvSpPr>
            <a:spLocks noGrp="1"/>
          </p:cNvSpPr>
          <p:nvPr>
            <p:ph sz="half" idx="2"/>
          </p:nvPr>
        </p:nvSpPr>
        <p:spPr>
          <a:xfrm>
            <a:off x="6197600" y="1600201"/>
            <a:ext cx="53848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pt-PT"/>
          </a:p>
        </p:txBody>
      </p:sp>
      <p:sp>
        <p:nvSpPr>
          <p:cNvPr id="5" name="Marcador de fecha 4"/>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6" name="Marcador de pie de página 5"/>
          <p:cNvSpPr>
            <a:spLocks noGrp="1"/>
          </p:cNvSpPr>
          <p:nvPr>
            <p:ph type="ftr" sz="quarter" idx="11"/>
          </p:nvPr>
        </p:nvSpPr>
        <p:spPr/>
        <p:txBody>
          <a:bodyPr/>
          <a:lstStyle>
            <a:lvl1pPr>
              <a:defRPr/>
            </a:lvl1pPr>
          </a:lstStyle>
          <a:p>
            <a:endParaRPr lang="pt-PT"/>
          </a:p>
        </p:txBody>
      </p:sp>
      <p:sp>
        <p:nvSpPr>
          <p:cNvPr id="7" name="Marcador de número de diapositiva 6"/>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2724418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40317" y="365126"/>
            <a:ext cx="10515600" cy="1325563"/>
          </a:xfrm>
        </p:spPr>
        <p:txBody>
          <a:bodyPr/>
          <a:lstStyle/>
          <a:p>
            <a:r>
              <a:rPr lang="es-ES" smtClean="0"/>
              <a:t>Haga clic para modificar el estilo de título del patrón</a:t>
            </a:r>
            <a:endParaRPr lang="pt-PT"/>
          </a:p>
        </p:txBody>
      </p:sp>
      <p:sp>
        <p:nvSpPr>
          <p:cNvPr id="3" name="Marcador de texto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40318" y="2505075"/>
            <a:ext cx="5158316"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pt-PT"/>
          </a:p>
        </p:txBody>
      </p:sp>
      <p:sp>
        <p:nvSpPr>
          <p:cNvPr id="5" name="Marcador de texto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71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pt-PT"/>
          </a:p>
        </p:txBody>
      </p:sp>
      <p:sp>
        <p:nvSpPr>
          <p:cNvPr id="7" name="Marcador de fecha 6"/>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8" name="Marcador de pie de página 7"/>
          <p:cNvSpPr>
            <a:spLocks noGrp="1"/>
          </p:cNvSpPr>
          <p:nvPr>
            <p:ph type="ftr" sz="quarter" idx="11"/>
          </p:nvPr>
        </p:nvSpPr>
        <p:spPr/>
        <p:txBody>
          <a:bodyPr/>
          <a:lstStyle>
            <a:lvl1pPr>
              <a:defRPr/>
            </a:lvl1pPr>
          </a:lstStyle>
          <a:p>
            <a:endParaRPr lang="pt-PT"/>
          </a:p>
        </p:txBody>
      </p:sp>
      <p:sp>
        <p:nvSpPr>
          <p:cNvPr id="9" name="Marcador de número de diapositiva 8"/>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1567716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pt-PT"/>
          </a:p>
        </p:txBody>
      </p:sp>
      <p:sp>
        <p:nvSpPr>
          <p:cNvPr id="3" name="Marcador de fecha 2"/>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4" name="Marcador de pie de página 3"/>
          <p:cNvSpPr>
            <a:spLocks noGrp="1"/>
          </p:cNvSpPr>
          <p:nvPr>
            <p:ph type="ftr" sz="quarter" idx="11"/>
          </p:nvPr>
        </p:nvSpPr>
        <p:spPr/>
        <p:txBody>
          <a:bodyPr/>
          <a:lstStyle>
            <a:lvl1pPr>
              <a:defRPr/>
            </a:lvl1pPr>
          </a:lstStyle>
          <a:p>
            <a:endParaRPr lang="pt-PT"/>
          </a:p>
        </p:txBody>
      </p:sp>
      <p:sp>
        <p:nvSpPr>
          <p:cNvPr id="5" name="Marcador de número de diapositiva 4"/>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46686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3" name="Marcador de pie de página 2"/>
          <p:cNvSpPr>
            <a:spLocks noGrp="1"/>
          </p:cNvSpPr>
          <p:nvPr>
            <p:ph type="ftr" sz="quarter" idx="11"/>
          </p:nvPr>
        </p:nvSpPr>
        <p:spPr/>
        <p:txBody>
          <a:bodyPr/>
          <a:lstStyle>
            <a:lvl1pPr>
              <a:defRPr/>
            </a:lvl1pPr>
          </a:lstStyle>
          <a:p>
            <a:endParaRPr lang="pt-PT"/>
          </a:p>
        </p:txBody>
      </p:sp>
      <p:sp>
        <p:nvSpPr>
          <p:cNvPr id="4" name="Marcador de número de diapositiva 3"/>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61415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40318" y="457200"/>
            <a:ext cx="3932767" cy="1600200"/>
          </a:xfrm>
        </p:spPr>
        <p:txBody>
          <a:bodyPr anchor="b"/>
          <a:lstStyle>
            <a:lvl1pPr>
              <a:defRPr sz="3200"/>
            </a:lvl1pPr>
          </a:lstStyle>
          <a:p>
            <a:r>
              <a:rPr lang="es-ES" smtClean="0"/>
              <a:t>Haga clic para modificar el estilo de título del patrón</a:t>
            </a:r>
            <a:endParaRPr lang="pt-PT"/>
          </a:p>
        </p:txBody>
      </p:sp>
      <p:sp>
        <p:nvSpPr>
          <p:cNvPr id="3" name="Marcador de contenido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pt-PT"/>
          </a:p>
        </p:txBody>
      </p:sp>
      <p:sp>
        <p:nvSpPr>
          <p:cNvPr id="4" name="Marcador de texto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6" name="Marcador de pie de página 5"/>
          <p:cNvSpPr>
            <a:spLocks noGrp="1"/>
          </p:cNvSpPr>
          <p:nvPr>
            <p:ph type="ftr" sz="quarter" idx="11"/>
          </p:nvPr>
        </p:nvSpPr>
        <p:spPr/>
        <p:txBody>
          <a:bodyPr/>
          <a:lstStyle>
            <a:lvl1pPr>
              <a:defRPr/>
            </a:lvl1pPr>
          </a:lstStyle>
          <a:p>
            <a:endParaRPr lang="pt-PT"/>
          </a:p>
        </p:txBody>
      </p:sp>
      <p:sp>
        <p:nvSpPr>
          <p:cNvPr id="7" name="Marcador de número de diapositiva 6"/>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752166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40318" y="457200"/>
            <a:ext cx="3932767" cy="1600200"/>
          </a:xfrm>
        </p:spPr>
        <p:txBody>
          <a:bodyPr anchor="b"/>
          <a:lstStyle>
            <a:lvl1pPr>
              <a:defRPr sz="3200"/>
            </a:lvl1pPr>
          </a:lstStyle>
          <a:p>
            <a:r>
              <a:rPr lang="es-ES" smtClean="0"/>
              <a:t>Haga clic para modificar el estilo de título del patrón</a:t>
            </a:r>
            <a:endParaRPr lang="pt-PT"/>
          </a:p>
        </p:txBody>
      </p:sp>
      <p:sp>
        <p:nvSpPr>
          <p:cNvPr id="3" name="Marcador de posición de imagen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pt-PT"/>
          </a:p>
        </p:txBody>
      </p:sp>
      <p:sp>
        <p:nvSpPr>
          <p:cNvPr id="4" name="Marcador de texto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lvl1pPr>
              <a:defRPr/>
            </a:lvl1pPr>
          </a:lstStyle>
          <a:p>
            <a:fld id="{0948AF21-772E-4B77-BE31-0C8E54E4F918}" type="datetimeFigureOut">
              <a:rPr lang="pt-PT" smtClean="0"/>
              <a:t>09/02/2018</a:t>
            </a:fld>
            <a:endParaRPr lang="pt-PT"/>
          </a:p>
        </p:txBody>
      </p:sp>
      <p:sp>
        <p:nvSpPr>
          <p:cNvPr id="6" name="Marcador de pie de página 5"/>
          <p:cNvSpPr>
            <a:spLocks noGrp="1"/>
          </p:cNvSpPr>
          <p:nvPr>
            <p:ph type="ftr" sz="quarter" idx="11"/>
          </p:nvPr>
        </p:nvSpPr>
        <p:spPr/>
        <p:txBody>
          <a:bodyPr/>
          <a:lstStyle>
            <a:lvl1pPr>
              <a:defRPr/>
            </a:lvl1pPr>
          </a:lstStyle>
          <a:p>
            <a:endParaRPr lang="pt-PT"/>
          </a:p>
        </p:txBody>
      </p:sp>
      <p:sp>
        <p:nvSpPr>
          <p:cNvPr id="7" name="Marcador de número de diapositiva 6"/>
          <p:cNvSpPr>
            <a:spLocks noGrp="1"/>
          </p:cNvSpPr>
          <p:nvPr>
            <p:ph type="sldNum" sz="quarter" idx="12"/>
          </p:nvPr>
        </p:nvSpPr>
        <p:spPr/>
        <p:txBody>
          <a:bodyPr/>
          <a:lstStyle>
            <a:lvl1pPr>
              <a:defRPr/>
            </a:lvl1pPr>
          </a:lstStyle>
          <a:p>
            <a:fld id="{EAA18E9D-C089-4886-9BBA-971373532218}" type="slidenum">
              <a:rPr lang="pt-PT" smtClean="0"/>
              <a:t>‹Nº›</a:t>
            </a:fld>
            <a:endParaRPr lang="pt-PT"/>
          </a:p>
        </p:txBody>
      </p:sp>
    </p:spTree>
    <p:extLst>
      <p:ext uri="{BB962C8B-B14F-4D97-AF65-F5344CB8AC3E}">
        <p14:creationId xmlns:p14="http://schemas.microsoft.com/office/powerpoint/2010/main" val="1824901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pt-PT" smtClean="0"/>
              <a:t>Haga clic para cambiar el estilo de título	</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pt-PT" smtClean="0"/>
              <a:t>Haga clic para modificar el estilo de texto del patrón</a:t>
            </a:r>
          </a:p>
          <a:p>
            <a:pPr lvl="1"/>
            <a:r>
              <a:rPr lang="es-ES" altLang="pt-PT" smtClean="0"/>
              <a:t>Segundo nivel</a:t>
            </a:r>
          </a:p>
          <a:p>
            <a:pPr lvl="2"/>
            <a:r>
              <a:rPr lang="es-ES" altLang="pt-PT" smtClean="0"/>
              <a:t>Tercer nivel</a:t>
            </a:r>
          </a:p>
          <a:p>
            <a:pPr lvl="3"/>
            <a:r>
              <a:rPr lang="es-ES" altLang="pt-PT" smtClean="0"/>
              <a:t>Cuarto nivel</a:t>
            </a:r>
          </a:p>
          <a:p>
            <a:pPr lvl="4"/>
            <a:r>
              <a:rPr lang="es-ES" altLang="pt-PT" smtClean="0"/>
              <a:t>Quinto nivel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0948AF21-772E-4B77-BE31-0C8E54E4F918}" type="datetimeFigureOut">
              <a:rPr lang="pt-PT" smtClean="0"/>
              <a:t>09/02/2018</a:t>
            </a:fld>
            <a:endParaRPr lang="pt-PT"/>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pt-PT"/>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EAA18E9D-C089-4886-9BBA-971373532218}" type="slidenum">
              <a:rPr lang="pt-PT" smtClean="0"/>
              <a:t>‹Nº›</a:t>
            </a:fld>
            <a:endParaRPr lang="pt-PT"/>
          </a:p>
        </p:txBody>
      </p:sp>
    </p:spTree>
    <p:extLst>
      <p:ext uri="{BB962C8B-B14F-4D97-AF65-F5344CB8AC3E}">
        <p14:creationId xmlns:p14="http://schemas.microsoft.com/office/powerpoint/2010/main" val="8610813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610.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4.png"/><Relationship Id="rId5" Type="http://schemas.microsoft.com/office/2007/relationships/hdphoto" Target="../media/hdphoto4.wdp"/><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4.png"/><Relationship Id="rId5" Type="http://schemas.openxmlformats.org/officeDocument/2006/relationships/image" Target="../media/image30.png"/><Relationship Id="rId10" Type="http://schemas.microsoft.com/office/2007/relationships/hdphoto" Target="../media/hdphoto7.wdp"/><Relationship Id="rId4" Type="http://schemas.microsoft.com/office/2007/relationships/hdphoto" Target="../media/hdphoto5.wdp"/><Relationship Id="rId9"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5.png"/><Relationship Id="rId1" Type="http://schemas.openxmlformats.org/officeDocument/2006/relationships/slideLayout" Target="../slideLayouts/slideLayout2.xml"/><Relationship Id="rId5" Type="http://schemas.microsoft.com/office/2007/relationships/hdphoto" Target="../media/hdphoto9.wdp"/><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microsoft.com/office/2007/relationships/hdphoto" Target="../media/hdphoto10.wdp"/><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8" Type="http://schemas.openxmlformats.org/officeDocument/2006/relationships/image" Target="../media/image43.png"/><Relationship Id="rId3" Type="http://schemas.microsoft.com/office/2007/relationships/hdphoto" Target="../media/hdphoto11.wdp"/><Relationship Id="rId7" Type="http://schemas.microsoft.com/office/2007/relationships/hdphoto" Target="../media/hdphoto13.wdp"/><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2.png"/><Relationship Id="rId5" Type="http://schemas.microsoft.com/office/2007/relationships/hdphoto" Target="../media/hdphoto12.wdp"/><Relationship Id="rId4" Type="http://schemas.openxmlformats.org/officeDocument/2006/relationships/image" Target="../media/image41.png"/><Relationship Id="rId9" Type="http://schemas.microsoft.com/office/2007/relationships/hdphoto" Target="../media/hdphoto14.wdp"/></Relationships>
</file>

<file path=ppt/slides/_rels/slide2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microsoft.com/office/2007/relationships/hdphoto" Target="../media/hdphoto16.wdp"/><Relationship Id="rId7" Type="http://schemas.microsoft.com/office/2007/relationships/hdphoto" Target="../media/hdphoto18.wdp"/><Relationship Id="rId2"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67.png"/><Relationship Id="rId5" Type="http://schemas.microsoft.com/office/2007/relationships/hdphoto" Target="../media/hdphoto17.wdp"/><Relationship Id="rId4" Type="http://schemas.openxmlformats.org/officeDocument/2006/relationships/image" Target="../media/image66.png"/></Relationships>
</file>

<file path=ppt/slides/_rels/slide29.xml.rels><?xml version="1.0" encoding="UTF-8" standalone="yes"?>
<Relationships xmlns="http://schemas.openxmlformats.org/package/2006/relationships"><Relationship Id="rId3" Type="http://schemas.microsoft.com/office/2007/relationships/hdphoto" Target="../media/hdphoto19.wdp"/><Relationship Id="rId7" Type="http://schemas.microsoft.com/office/2007/relationships/hdphoto" Target="../media/hdphoto21.wdp"/><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0.png"/><Relationship Id="rId5" Type="http://schemas.microsoft.com/office/2007/relationships/hdphoto" Target="../media/hdphoto20.wdp"/><Relationship Id="rId4" Type="http://schemas.openxmlformats.org/officeDocument/2006/relationships/image" Target="../media/image6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90.png"/><Relationship Id="rId7" Type="http://schemas.openxmlformats.org/officeDocument/2006/relationships/image" Target="../media/image73.png"/><Relationship Id="rId2" Type="http://schemas.openxmlformats.org/officeDocument/2006/relationships/image" Target="../media/image680.png"/><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0.png"/></Relationships>
</file>

<file path=ppt/slides/_rels/slide31.xml.rels><?xml version="1.0" encoding="UTF-8" standalone="yes"?>
<Relationships xmlns="http://schemas.openxmlformats.org/package/2006/relationships"><Relationship Id="rId8" Type="http://schemas.openxmlformats.org/officeDocument/2006/relationships/image" Target="../media/image78.png"/><Relationship Id="rId3" Type="http://schemas.microsoft.com/office/2007/relationships/hdphoto" Target="../media/hdphoto22.wdp"/><Relationship Id="rId7" Type="http://schemas.microsoft.com/office/2007/relationships/hdphoto" Target="../media/hdphoto23.wdp"/><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7.png"/><Relationship Id="rId11" Type="http://schemas.microsoft.com/office/2007/relationships/hdphoto" Target="../media/hdphoto25.wdp"/><Relationship Id="rId5" Type="http://schemas.openxmlformats.org/officeDocument/2006/relationships/image" Target="../media/image76.png"/><Relationship Id="rId10" Type="http://schemas.openxmlformats.org/officeDocument/2006/relationships/image" Target="../media/image79.png"/><Relationship Id="rId4" Type="http://schemas.openxmlformats.org/officeDocument/2006/relationships/image" Target="../media/image75.png"/><Relationship Id="rId9" Type="http://schemas.microsoft.com/office/2007/relationships/hdphoto" Target="../media/hdphoto24.wdp"/></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n-US" smtClean="0"/>
              <a:t>CONFERENCIA #1</a:t>
            </a:r>
            <a:endParaRPr lang="pt-PT"/>
          </a:p>
        </p:txBody>
      </p:sp>
      <p:sp>
        <p:nvSpPr>
          <p:cNvPr id="3" name="Subtítulo 2"/>
          <p:cNvSpPr>
            <a:spLocks noGrp="1"/>
          </p:cNvSpPr>
          <p:nvPr>
            <p:ph type="subTitle" idx="1"/>
          </p:nvPr>
        </p:nvSpPr>
        <p:spPr>
          <a:xfrm>
            <a:off x="1524000" y="4343400"/>
            <a:ext cx="9144000" cy="1714500"/>
          </a:xfrm>
        </p:spPr>
        <p:txBody>
          <a:bodyPr/>
          <a:lstStyle/>
          <a:p>
            <a:pPr algn="l"/>
            <a:r>
              <a:rPr lang="en-US" smtClean="0"/>
              <a:t>Prof: Alejandro </a:t>
            </a:r>
            <a:r>
              <a:rPr lang="es-419" smtClean="0"/>
              <a:t>González González</a:t>
            </a:r>
          </a:p>
          <a:p>
            <a:pPr algn="l"/>
            <a:r>
              <a:rPr lang="pt-PT" smtClean="0"/>
              <a:t>        </a:t>
            </a:r>
            <a:r>
              <a:rPr lang="es-419" smtClean="0"/>
              <a:t>Profesor Auxiliar</a:t>
            </a:r>
          </a:p>
          <a:p>
            <a:pPr algn="l"/>
            <a:r>
              <a:rPr lang="es-419" smtClean="0"/>
              <a:t>email: alejandro.glez</a:t>
            </a:r>
            <a:r>
              <a:rPr lang="pt-PT" smtClean="0"/>
              <a:t>@umcc.cu</a:t>
            </a:r>
            <a:r>
              <a:rPr lang="es-419" smtClean="0"/>
              <a:t> </a:t>
            </a:r>
            <a:endParaRPr lang="pt-PT"/>
          </a:p>
        </p:txBody>
      </p:sp>
    </p:spTree>
    <p:extLst>
      <p:ext uri="{BB962C8B-B14F-4D97-AF65-F5344CB8AC3E}">
        <p14:creationId xmlns:p14="http://schemas.microsoft.com/office/powerpoint/2010/main" val="945535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Sistema de Referencia</a:t>
            </a:r>
            <a:endParaRPr lang="pt-PT"/>
          </a:p>
        </p:txBody>
      </p:sp>
      <p:sp>
        <p:nvSpPr>
          <p:cNvPr id="3" name="Marcador de contenido 2"/>
          <p:cNvSpPr>
            <a:spLocks noGrp="1"/>
          </p:cNvSpPr>
          <p:nvPr>
            <p:ph idx="1"/>
          </p:nvPr>
        </p:nvSpPr>
        <p:spPr>
          <a:xfrm>
            <a:off x="716280" y="1737361"/>
            <a:ext cx="11216640" cy="2773680"/>
          </a:xfrm>
        </p:spPr>
        <p:txBody>
          <a:bodyPr/>
          <a:lstStyle/>
          <a:p>
            <a:pPr marL="0" indent="0" algn="just">
              <a:buNone/>
            </a:pPr>
            <a:r>
              <a:rPr lang="es-419" smtClean="0"/>
              <a:t>Es un conjunto de cuerpos físicos respecto a los cuales se describe el movimiento de las partículas unido a un Sistema de Coordenadas (para medir las distancias relativas) y un sistema de cronómetros sincronizados entre sí (para medir el tiempo).</a:t>
            </a:r>
            <a:endParaRPr lang="pt-PT"/>
          </a:p>
        </p:txBody>
      </p:sp>
      <p:sp>
        <p:nvSpPr>
          <p:cNvPr id="4" name="CuadroTexto 3"/>
          <p:cNvSpPr txBox="1"/>
          <p:nvPr/>
        </p:nvSpPr>
        <p:spPr>
          <a:xfrm>
            <a:off x="716280" y="4511041"/>
            <a:ext cx="10744200" cy="1384995"/>
          </a:xfrm>
          <a:prstGeom prst="rect">
            <a:avLst/>
          </a:prstGeom>
          <a:noFill/>
        </p:spPr>
        <p:txBody>
          <a:bodyPr wrap="square" rtlCol="0">
            <a:spAutoFit/>
          </a:bodyPr>
          <a:lstStyle/>
          <a:p>
            <a:pPr algn="just"/>
            <a:r>
              <a:rPr lang="es-419" sz="2800" i="1" smtClean="0">
                <a:solidFill>
                  <a:srgbClr val="FF0000"/>
                </a:solidFill>
              </a:rPr>
              <a:t>Matemáticamente representaremos el SR con un sistema de coordenadas, casi siempre cartesianas, en el espacio tridimensional.</a:t>
            </a:r>
            <a:endParaRPr lang="pt-PT" sz="2800" i="1">
              <a:solidFill>
                <a:srgbClr val="FF0000"/>
              </a:solidFill>
            </a:endParaRPr>
          </a:p>
        </p:txBody>
      </p:sp>
    </p:spTree>
    <p:extLst>
      <p:ext uri="{BB962C8B-B14F-4D97-AF65-F5344CB8AC3E}">
        <p14:creationId xmlns:p14="http://schemas.microsoft.com/office/powerpoint/2010/main" val="4884900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ítulo 1"/>
              <p:cNvSpPr>
                <a:spLocks noGrp="1"/>
              </p:cNvSpPr>
              <p:nvPr>
                <p:ph type="title"/>
              </p:nvPr>
            </p:nvSpPr>
            <p:spPr/>
            <p:txBody>
              <a:bodyPr/>
              <a:lstStyle/>
              <a:p>
                <a:r>
                  <a:rPr lang="es-419" smtClean="0"/>
                  <a:t>Posición: </a:t>
                </a:r>
                <a14:m>
                  <m:oMath xmlns:m="http://schemas.openxmlformats.org/officeDocument/2006/math">
                    <m:acc>
                      <m:accPr>
                        <m:chr m:val="⃗"/>
                        <m:ctrlPr>
                          <a:rPr lang="es-419" b="0" i="1" smtClean="0">
                            <a:latin typeface="Cambria Math" panose="02040503050406030204" pitchFamily="18" charset="0"/>
                          </a:rPr>
                        </m:ctrlPr>
                      </m:accPr>
                      <m:e>
                        <m:r>
                          <a:rPr lang="es-419" i="1">
                            <a:latin typeface="Cambria Math" panose="02040503050406030204" pitchFamily="18" charset="0"/>
                          </a:rPr>
                          <m:t>𝑟</m:t>
                        </m:r>
                      </m:e>
                    </m:acc>
                    <m:r>
                      <a:rPr lang="es-419" b="0" i="1" smtClean="0">
                        <a:latin typeface="Cambria Math" panose="02040503050406030204" pitchFamily="18" charset="0"/>
                      </a:rPr>
                      <m:t> (</m:t>
                    </m:r>
                    <m:r>
                      <a:rPr lang="es-419" b="0" i="1" smtClean="0">
                        <a:latin typeface="Cambria Math" panose="02040503050406030204" pitchFamily="18" charset="0"/>
                      </a:rPr>
                      <m:t>𝑡</m:t>
                    </m:r>
                    <m:r>
                      <a:rPr lang="es-419" b="0" i="1" smtClean="0">
                        <a:latin typeface="Cambria Math" panose="02040503050406030204" pitchFamily="18" charset="0"/>
                      </a:rPr>
                      <m:t>)</m:t>
                    </m:r>
                  </m:oMath>
                </a14:m>
                <a:endParaRPr lang="pt-PT"/>
              </a:p>
            </p:txBody>
          </p:sp>
        </mc:Choice>
        <mc:Fallback xmlns="">
          <p:sp>
            <p:nvSpPr>
              <p:cNvPr id="2" name="Título 1"/>
              <p:cNvSpPr>
                <a:spLocks noGrp="1" noRot="1" noChangeAspect="1" noMove="1" noResize="1" noEditPoints="1" noAdjustHandles="1" noChangeArrowheads="1" noChangeShapeType="1" noTextEdit="1"/>
              </p:cNvSpPr>
              <p:nvPr>
                <p:ph type="title"/>
              </p:nvPr>
            </p:nvSpPr>
            <p:spPr>
              <a:blipFill rotWithShape="0">
                <a:blip r:embed="rId2"/>
                <a:stretch>
                  <a:fillRect b="-7979"/>
                </a:stretch>
              </a:blipFill>
            </p:spPr>
            <p:txBody>
              <a:bodyPr/>
              <a:lstStyle/>
              <a:p>
                <a:r>
                  <a:rPr lang="pt-PT">
                    <a:noFill/>
                  </a:rPr>
                  <a:t> </a:t>
                </a:r>
              </a:p>
            </p:txBody>
          </p:sp>
        </mc:Fallback>
      </mc:AlternateContent>
      <p:pic>
        <p:nvPicPr>
          <p:cNvPr id="17" name="Imagen 16"/>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contrast="40000"/>
                    </a14:imgEffect>
                  </a14:imgLayer>
                </a14:imgProps>
              </a:ext>
            </a:extLst>
          </a:blip>
          <a:stretch>
            <a:fillRect/>
          </a:stretch>
        </p:blipFill>
        <p:spPr>
          <a:xfrm>
            <a:off x="0" y="1630680"/>
            <a:ext cx="5318760" cy="5225733"/>
          </a:xfrm>
          <a:prstGeom prst="rect">
            <a:avLst/>
          </a:prstGeom>
        </p:spPr>
      </p:pic>
      <mc:AlternateContent xmlns:mc="http://schemas.openxmlformats.org/markup-compatibility/2006" xmlns:a14="http://schemas.microsoft.com/office/drawing/2010/main">
        <mc:Choice Requires="a14">
          <p:sp>
            <p:nvSpPr>
              <p:cNvPr id="18" name="Rectángulo 17"/>
              <p:cNvSpPr/>
              <p:nvPr/>
            </p:nvSpPr>
            <p:spPr>
              <a:xfrm>
                <a:off x="5029200" y="1417638"/>
                <a:ext cx="7162800" cy="74078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s-419" sz="4000" b="0" i="1" smtClean="0">
                              <a:latin typeface="Cambria Math" panose="02040503050406030204" pitchFamily="18" charset="0"/>
                            </a:rPr>
                          </m:ctrlPr>
                        </m:accPr>
                        <m:e>
                          <m:r>
                            <a:rPr lang="es-419" sz="4000" i="1">
                              <a:latin typeface="Cambria Math" panose="02040503050406030204" pitchFamily="18" charset="0"/>
                            </a:rPr>
                            <m:t>𝑟</m:t>
                          </m:r>
                        </m:e>
                      </m:acc>
                      <m:r>
                        <a:rPr lang="es-419" sz="4000" b="0" i="1" smtClean="0">
                          <a:latin typeface="Cambria Math" panose="02040503050406030204" pitchFamily="18" charset="0"/>
                        </a:rPr>
                        <m:t> </m:t>
                      </m:r>
                      <m:d>
                        <m:dPr>
                          <m:ctrlPr>
                            <a:rPr lang="es-419" sz="4000" b="0" i="1" smtClean="0">
                              <a:latin typeface="Cambria Math" panose="02040503050406030204" pitchFamily="18" charset="0"/>
                            </a:rPr>
                          </m:ctrlPr>
                        </m:dPr>
                        <m:e>
                          <m:r>
                            <a:rPr lang="es-419" sz="4000" b="0" i="1" smtClean="0">
                              <a:latin typeface="Cambria Math" panose="02040503050406030204" pitchFamily="18" charset="0"/>
                            </a:rPr>
                            <m:t>𝑡</m:t>
                          </m:r>
                        </m:e>
                      </m:d>
                      <m:r>
                        <a:rPr lang="es-419" sz="4000" b="0" i="1" smtClean="0">
                          <a:latin typeface="Cambria Math" panose="02040503050406030204" pitchFamily="18" charset="0"/>
                        </a:rPr>
                        <m:t>=</m:t>
                      </m:r>
                      <m:r>
                        <a:rPr lang="es-419" sz="4000" b="0" i="1" smtClean="0">
                          <a:latin typeface="Cambria Math" panose="02040503050406030204" pitchFamily="18" charset="0"/>
                        </a:rPr>
                        <m:t>𝑥</m:t>
                      </m:r>
                      <m:d>
                        <m:dPr>
                          <m:ctrlPr>
                            <a:rPr lang="es-419" sz="4000" b="0" i="1" smtClean="0">
                              <a:latin typeface="Cambria Math" panose="02040503050406030204" pitchFamily="18" charset="0"/>
                            </a:rPr>
                          </m:ctrlPr>
                        </m:dPr>
                        <m:e>
                          <m:r>
                            <a:rPr lang="es-419" sz="4000" b="0" i="1" smtClean="0">
                              <a:latin typeface="Cambria Math" panose="02040503050406030204" pitchFamily="18" charset="0"/>
                            </a:rPr>
                            <m:t>𝑡</m:t>
                          </m:r>
                        </m:e>
                      </m:d>
                      <m:acc>
                        <m:accPr>
                          <m:chr m:val="̂"/>
                          <m:ctrlPr>
                            <a:rPr lang="es-419" sz="4000" b="0" i="1" smtClean="0">
                              <a:latin typeface="Cambria Math" panose="02040503050406030204" pitchFamily="18" charset="0"/>
                            </a:rPr>
                          </m:ctrlPr>
                        </m:accPr>
                        <m:e>
                          <m:r>
                            <a:rPr lang="es-419" sz="4000" b="0" i="1" smtClean="0">
                              <a:latin typeface="Cambria Math" panose="02040503050406030204" pitchFamily="18" charset="0"/>
                            </a:rPr>
                            <m:t>𝑖</m:t>
                          </m:r>
                        </m:e>
                      </m:acc>
                      <m:r>
                        <a:rPr lang="es-419" sz="4000" b="0" i="1" smtClean="0">
                          <a:latin typeface="Cambria Math" panose="02040503050406030204" pitchFamily="18" charset="0"/>
                        </a:rPr>
                        <m:t>+</m:t>
                      </m:r>
                      <m:r>
                        <a:rPr lang="es-419" sz="4000" b="0" i="1" smtClean="0">
                          <a:latin typeface="Cambria Math" panose="02040503050406030204" pitchFamily="18" charset="0"/>
                        </a:rPr>
                        <m:t>𝑦</m:t>
                      </m:r>
                      <m:d>
                        <m:dPr>
                          <m:ctrlPr>
                            <a:rPr lang="es-419" sz="4000" b="0" i="1" smtClean="0">
                              <a:latin typeface="Cambria Math" panose="02040503050406030204" pitchFamily="18" charset="0"/>
                            </a:rPr>
                          </m:ctrlPr>
                        </m:dPr>
                        <m:e>
                          <m:r>
                            <a:rPr lang="es-419" sz="4000" b="0" i="1" smtClean="0">
                              <a:latin typeface="Cambria Math" panose="02040503050406030204" pitchFamily="18" charset="0"/>
                            </a:rPr>
                            <m:t>𝑡</m:t>
                          </m:r>
                        </m:e>
                      </m:d>
                      <m:acc>
                        <m:accPr>
                          <m:chr m:val="̂"/>
                          <m:ctrlPr>
                            <a:rPr lang="es-419" sz="4000" b="0" i="1" smtClean="0">
                              <a:latin typeface="Cambria Math" panose="02040503050406030204" pitchFamily="18" charset="0"/>
                            </a:rPr>
                          </m:ctrlPr>
                        </m:accPr>
                        <m:e>
                          <m:r>
                            <a:rPr lang="es-419" sz="4000" b="0" i="1" smtClean="0">
                              <a:latin typeface="Cambria Math" panose="02040503050406030204" pitchFamily="18" charset="0"/>
                            </a:rPr>
                            <m:t>𝑗</m:t>
                          </m:r>
                        </m:e>
                      </m:acc>
                      <m:r>
                        <a:rPr lang="es-419" sz="4000" b="0" i="1" smtClean="0">
                          <a:latin typeface="Cambria Math" panose="02040503050406030204" pitchFamily="18" charset="0"/>
                        </a:rPr>
                        <m:t>+</m:t>
                      </m:r>
                      <m:r>
                        <a:rPr lang="es-419" sz="4000" b="0" i="1" smtClean="0">
                          <a:latin typeface="Cambria Math" panose="02040503050406030204" pitchFamily="18" charset="0"/>
                        </a:rPr>
                        <m:t>𝑧</m:t>
                      </m:r>
                      <m:d>
                        <m:dPr>
                          <m:ctrlPr>
                            <a:rPr lang="es-419" sz="4000" b="0" i="1" smtClean="0">
                              <a:latin typeface="Cambria Math" panose="02040503050406030204" pitchFamily="18" charset="0"/>
                            </a:rPr>
                          </m:ctrlPr>
                        </m:dPr>
                        <m:e>
                          <m:r>
                            <a:rPr lang="es-419" sz="4000" b="0" i="1" smtClean="0">
                              <a:latin typeface="Cambria Math" panose="02040503050406030204" pitchFamily="18" charset="0"/>
                            </a:rPr>
                            <m:t>𝑡</m:t>
                          </m:r>
                        </m:e>
                      </m:d>
                      <m:acc>
                        <m:accPr>
                          <m:chr m:val="̂"/>
                          <m:ctrlPr>
                            <a:rPr lang="es-419" sz="4000" b="0" i="1" smtClean="0">
                              <a:latin typeface="Cambria Math" panose="02040503050406030204" pitchFamily="18" charset="0"/>
                            </a:rPr>
                          </m:ctrlPr>
                        </m:accPr>
                        <m:e>
                          <m:r>
                            <a:rPr lang="es-419" sz="4000" b="0" i="1" smtClean="0">
                              <a:latin typeface="Cambria Math" panose="02040503050406030204" pitchFamily="18" charset="0"/>
                            </a:rPr>
                            <m:t>𝑘</m:t>
                          </m:r>
                        </m:e>
                      </m:acc>
                    </m:oMath>
                  </m:oMathPara>
                </a14:m>
                <a:endParaRPr lang="pt-PT" sz="4000"/>
              </a:p>
            </p:txBody>
          </p:sp>
        </mc:Choice>
        <mc:Fallback xmlns="">
          <p:sp>
            <p:nvSpPr>
              <p:cNvPr id="18" name="Rectángulo 17"/>
              <p:cNvSpPr>
                <a:spLocks noRot="1" noChangeAspect="1" noMove="1" noResize="1" noEditPoints="1" noAdjustHandles="1" noChangeArrowheads="1" noChangeShapeType="1" noTextEdit="1"/>
              </p:cNvSpPr>
              <p:nvPr/>
            </p:nvSpPr>
            <p:spPr>
              <a:xfrm>
                <a:off x="5029200" y="1417638"/>
                <a:ext cx="7162800" cy="740780"/>
              </a:xfrm>
              <a:prstGeom prst="rect">
                <a:avLst/>
              </a:prstGeom>
              <a:blipFill rotWithShape="0">
                <a:blip r:embed="rId5"/>
                <a:stretch>
                  <a:fillRect/>
                </a:stretch>
              </a:blipFill>
            </p:spPr>
            <p:txBody>
              <a:bodyPr/>
              <a:lstStyle/>
              <a:p>
                <a:r>
                  <a:rPr lang="pt-PT">
                    <a:noFill/>
                  </a:rPr>
                  <a:t> </a:t>
                </a:r>
              </a:p>
            </p:txBody>
          </p:sp>
        </mc:Fallback>
      </mc:AlternateContent>
      <p:sp>
        <p:nvSpPr>
          <p:cNvPr id="19" name="CuadroTexto 18"/>
          <p:cNvSpPr txBox="1"/>
          <p:nvPr/>
        </p:nvSpPr>
        <p:spPr>
          <a:xfrm>
            <a:off x="5288280" y="3353253"/>
            <a:ext cx="6644640" cy="2308324"/>
          </a:xfrm>
          <a:prstGeom prst="rect">
            <a:avLst/>
          </a:prstGeom>
          <a:noFill/>
        </p:spPr>
        <p:txBody>
          <a:bodyPr wrap="square" rtlCol="0">
            <a:spAutoFit/>
          </a:bodyPr>
          <a:lstStyle/>
          <a:p>
            <a:pPr marL="342900" indent="-342900" algn="just">
              <a:buFont typeface="Arial" panose="020B0604020202020204" pitchFamily="34" charset="0"/>
              <a:buChar char="•"/>
            </a:pPr>
            <a:r>
              <a:rPr lang="es-419" sz="2400" smtClean="0"/>
              <a:t>Es una magnitud vectorial.</a:t>
            </a:r>
          </a:p>
          <a:p>
            <a:pPr marL="342900" indent="-342900" algn="just">
              <a:buFont typeface="Arial" panose="020B0604020202020204" pitchFamily="34" charset="0"/>
              <a:buChar char="•"/>
            </a:pPr>
            <a:r>
              <a:rPr lang="es-419" sz="2400" smtClean="0"/>
              <a:t>En cada instante de tiempo la posición de la partícula se puede encontrar por medio del radio vector que va desde el origen del SR hasta el punto donde se encuentra la partícula.</a:t>
            </a:r>
            <a:endParaRPr lang="pt-PT" sz="2400"/>
          </a:p>
        </p:txBody>
      </p:sp>
      <mc:AlternateContent xmlns:mc="http://schemas.openxmlformats.org/markup-compatibility/2006">
        <mc:Choice xmlns:a14="http://schemas.microsoft.com/office/drawing/2010/main" Requires="a14">
          <p:sp>
            <p:nvSpPr>
              <p:cNvPr id="3" name="CuadroTexto 2"/>
              <p:cNvSpPr txBox="1"/>
              <p:nvPr/>
            </p:nvSpPr>
            <p:spPr>
              <a:xfrm>
                <a:off x="5670755" y="2252861"/>
                <a:ext cx="2333011" cy="615553"/>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acc>
                        <m:accPr>
                          <m:chr m:val="⃗"/>
                          <m:ctrlPr>
                            <a:rPr lang="pt-PT" sz="4000" i="1" smtClean="0">
                              <a:latin typeface="Cambria Math" panose="02040503050406030204" pitchFamily="18" charset="0"/>
                            </a:rPr>
                          </m:ctrlPr>
                        </m:accPr>
                        <m:e>
                          <m:r>
                            <a:rPr lang="en-US" sz="4000" b="0" i="1" smtClean="0">
                              <a:latin typeface="Cambria Math" panose="02040503050406030204" pitchFamily="18" charset="0"/>
                            </a:rPr>
                            <m:t>𝑟</m:t>
                          </m:r>
                        </m:e>
                      </m:acc>
                      <m:r>
                        <a:rPr lang="en-US" sz="4000" b="0" i="1" smtClean="0">
                          <a:latin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ℝ</m:t>
                      </m:r>
                      <m:sSup>
                        <m:sSupPr>
                          <m:ctrlPr>
                            <a:rPr lang="en-US" sz="4000" b="0" i="1" smtClean="0">
                              <a:latin typeface="Cambria Math" panose="02040503050406030204" pitchFamily="18" charset="0"/>
                              <a:ea typeface="Cambria Math" panose="02040503050406030204" pitchFamily="18" charset="0"/>
                            </a:rPr>
                          </m:ctrlPr>
                        </m:sSupPr>
                        <m:e>
                          <m:r>
                            <a:rPr lang="en-US" sz="4000" b="0" i="1" smtClean="0">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ℝ</m:t>
                          </m:r>
                        </m:e>
                        <m:sup>
                          <m:r>
                            <a:rPr lang="en-US" sz="4000" b="0" i="1" smtClean="0">
                              <a:latin typeface="Cambria Math" panose="02040503050406030204" pitchFamily="18" charset="0"/>
                              <a:ea typeface="Cambria Math" panose="02040503050406030204" pitchFamily="18" charset="0"/>
                            </a:rPr>
                            <m:t>3</m:t>
                          </m:r>
                        </m:sup>
                      </m:sSup>
                    </m:oMath>
                  </m:oMathPara>
                </a14:m>
                <a:endParaRPr lang="pt-PT" sz="4000"/>
              </a:p>
            </p:txBody>
          </p:sp>
        </mc:Choice>
        <mc:Fallback>
          <p:sp>
            <p:nvSpPr>
              <p:cNvPr id="3" name="CuadroTexto 2"/>
              <p:cNvSpPr txBox="1">
                <a:spLocks noRot="1" noChangeAspect="1" noMove="1" noResize="1" noEditPoints="1" noAdjustHandles="1" noChangeArrowheads="1" noChangeShapeType="1" noTextEdit="1"/>
              </p:cNvSpPr>
              <p:nvPr/>
            </p:nvSpPr>
            <p:spPr>
              <a:xfrm>
                <a:off x="5670755" y="2252861"/>
                <a:ext cx="2333011" cy="615553"/>
              </a:xfrm>
              <a:prstGeom prst="rect">
                <a:avLst/>
              </a:prstGeom>
              <a:blipFill rotWithShape="0">
                <a:blip r:embed="rId6"/>
                <a:stretch>
                  <a:fillRect/>
                </a:stretch>
              </a:blipFill>
            </p:spPr>
            <p:txBody>
              <a:bodyPr/>
              <a:lstStyle/>
              <a:p>
                <a:r>
                  <a:rPr lang="pt-PT">
                    <a:noFill/>
                  </a:rPr>
                  <a:t> </a:t>
                </a:r>
              </a:p>
            </p:txBody>
          </p:sp>
        </mc:Fallback>
      </mc:AlternateContent>
      <p:sp>
        <p:nvSpPr>
          <p:cNvPr id="4" name="CuadroTexto 3"/>
          <p:cNvSpPr txBox="1"/>
          <p:nvPr/>
        </p:nvSpPr>
        <p:spPr>
          <a:xfrm>
            <a:off x="8260080" y="2341552"/>
            <a:ext cx="3322320" cy="523220"/>
          </a:xfrm>
          <a:prstGeom prst="rect">
            <a:avLst/>
          </a:prstGeom>
          <a:noFill/>
        </p:spPr>
        <p:txBody>
          <a:bodyPr wrap="square" rtlCol="0">
            <a:spAutoFit/>
          </a:bodyPr>
          <a:lstStyle/>
          <a:p>
            <a:r>
              <a:rPr lang="en-US" sz="2800" smtClean="0"/>
              <a:t>(Funci</a:t>
            </a:r>
            <a:r>
              <a:rPr lang="es-419" sz="2800" smtClean="0"/>
              <a:t>ón Vectorial</a:t>
            </a:r>
            <a:r>
              <a:rPr lang="en-US" sz="2800" smtClean="0"/>
              <a:t>)</a:t>
            </a:r>
            <a:endParaRPr lang="pt-PT" sz="2800"/>
          </a:p>
        </p:txBody>
      </p:sp>
    </p:spTree>
    <p:extLst>
      <p:ext uri="{BB962C8B-B14F-4D97-AF65-F5344CB8AC3E}">
        <p14:creationId xmlns:p14="http://schemas.microsoft.com/office/powerpoint/2010/main" val="26079095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Desplazamiento y velocidad media</a:t>
            </a:r>
            <a:endParaRPr lang="pt-PT"/>
          </a:p>
        </p:txBody>
      </p:sp>
      <p:pic>
        <p:nvPicPr>
          <p:cNvPr id="4" name="Imagen 3"/>
          <p:cNvPicPr>
            <a:picLocks noChangeAspect="1"/>
          </p:cNvPicPr>
          <p:nvPr/>
        </p:nvPicPr>
        <p:blipFill>
          <a:blip r:embed="rId2"/>
          <a:stretch>
            <a:fillRect/>
          </a:stretch>
        </p:blipFill>
        <p:spPr>
          <a:xfrm>
            <a:off x="0" y="1658302"/>
            <a:ext cx="5011408" cy="5199698"/>
          </a:xfrm>
          <a:prstGeom prst="rect">
            <a:avLst/>
          </a:prstGeom>
        </p:spPr>
      </p:pic>
      <mc:AlternateContent xmlns:mc="http://schemas.openxmlformats.org/markup-compatibility/2006" xmlns:a14="http://schemas.microsoft.com/office/drawing/2010/main">
        <mc:Choice Requires="a14">
          <p:sp>
            <p:nvSpPr>
              <p:cNvPr id="5" name="CuadroTexto 4"/>
              <p:cNvSpPr txBox="1"/>
              <p:nvPr/>
            </p:nvSpPr>
            <p:spPr>
              <a:xfrm>
                <a:off x="5011408" y="2576258"/>
                <a:ext cx="6961649" cy="1011302"/>
              </a:xfrm>
              <a:prstGeom prst="rect">
                <a:avLst/>
              </a:prstGeom>
              <a:noFill/>
            </p:spPr>
            <p:txBody>
              <a:bodyPr wrap="none" lIns="0" tIns="0" rIns="0" bIns="0" rtlCol="0">
                <a:spAutoFit/>
              </a:bodyPr>
              <a:lstStyle/>
              <a:p>
                <a14:m>
                  <m:oMath xmlns:m="http://schemas.openxmlformats.org/officeDocument/2006/math">
                    <m:r>
                      <a:rPr lang="pt-PT" sz="3200" i="1" smtClean="0">
                        <a:latin typeface="Cambria Math" panose="02040503050406030204" pitchFamily="18" charset="0"/>
                        <a:ea typeface="Cambria Math" panose="02040503050406030204" pitchFamily="18" charset="0"/>
                      </a:rPr>
                      <m:t>∆</m:t>
                    </m:r>
                    <m:acc>
                      <m:accPr>
                        <m:chr m:val="⃗"/>
                        <m:ctrlPr>
                          <a:rPr lang="pt-PT" sz="3200" i="1" smtClean="0">
                            <a:latin typeface="Cambria Math" panose="02040503050406030204" pitchFamily="18" charset="0"/>
                            <a:ea typeface="Cambria Math" panose="02040503050406030204" pitchFamily="18" charset="0"/>
                          </a:rPr>
                        </m:ctrlPr>
                      </m:accPr>
                      <m:e>
                        <m:r>
                          <a:rPr lang="es-419" sz="3200" b="0" i="1" smtClean="0">
                            <a:latin typeface="Cambria Math" panose="02040503050406030204" pitchFamily="18" charset="0"/>
                            <a:ea typeface="Cambria Math" panose="02040503050406030204" pitchFamily="18" charset="0"/>
                          </a:rPr>
                          <m:t>𝑟</m:t>
                        </m:r>
                      </m:e>
                    </m:acc>
                    <m:r>
                      <a:rPr lang="es-419" sz="3200" b="0" i="1" smtClean="0">
                        <a:latin typeface="Cambria Math" panose="02040503050406030204" pitchFamily="18" charset="0"/>
                        <a:ea typeface="Cambria Math" panose="02040503050406030204" pitchFamily="18" charset="0"/>
                      </a:rPr>
                      <m:t>=</m:t>
                    </m:r>
                    <m:acc>
                      <m:accPr>
                        <m:chr m:val="⃗"/>
                        <m:ctrlPr>
                          <a:rPr lang="es-419" sz="3200" b="0" i="1" smtClean="0">
                            <a:latin typeface="Cambria Math" panose="02040503050406030204" pitchFamily="18" charset="0"/>
                            <a:ea typeface="Cambria Math" panose="02040503050406030204" pitchFamily="18" charset="0"/>
                          </a:rPr>
                        </m:ctrlPr>
                      </m:accPr>
                      <m:e>
                        <m:sSub>
                          <m:sSubPr>
                            <m:ctrlPr>
                              <a:rPr lang="es-419" sz="3200" b="0" i="1" smtClean="0">
                                <a:latin typeface="Cambria Math" panose="02040503050406030204" pitchFamily="18" charset="0"/>
                                <a:ea typeface="Cambria Math" panose="02040503050406030204" pitchFamily="18" charset="0"/>
                              </a:rPr>
                            </m:ctrlPr>
                          </m:sSubPr>
                          <m:e>
                            <m:r>
                              <a:rPr lang="es-419" sz="3200" b="0" i="1" smtClean="0">
                                <a:latin typeface="Cambria Math" panose="02040503050406030204" pitchFamily="18" charset="0"/>
                                <a:ea typeface="Cambria Math" panose="02040503050406030204" pitchFamily="18" charset="0"/>
                              </a:rPr>
                              <m:t>𝑟</m:t>
                            </m:r>
                          </m:e>
                          <m:sub>
                            <m:r>
                              <a:rPr lang="es-419" sz="3200" b="0" i="1" smtClean="0">
                                <a:latin typeface="Cambria Math" panose="02040503050406030204" pitchFamily="18" charset="0"/>
                                <a:ea typeface="Cambria Math" panose="02040503050406030204" pitchFamily="18" charset="0"/>
                              </a:rPr>
                              <m:t>2</m:t>
                            </m:r>
                          </m:sub>
                        </m:sSub>
                      </m:e>
                    </m:acc>
                    <m:r>
                      <a:rPr lang="es-419" sz="3200" b="0" i="1" smtClean="0">
                        <a:latin typeface="Cambria Math" panose="02040503050406030204" pitchFamily="18" charset="0"/>
                        <a:ea typeface="Cambria Math" panose="02040503050406030204" pitchFamily="18" charset="0"/>
                      </a:rPr>
                      <m:t>−</m:t>
                    </m:r>
                    <m:acc>
                      <m:accPr>
                        <m:chr m:val="⃗"/>
                        <m:ctrlPr>
                          <a:rPr lang="es-419" sz="3200" b="0" i="1" smtClean="0">
                            <a:latin typeface="Cambria Math" panose="02040503050406030204" pitchFamily="18" charset="0"/>
                            <a:ea typeface="Cambria Math" panose="02040503050406030204" pitchFamily="18" charset="0"/>
                          </a:rPr>
                        </m:ctrlPr>
                      </m:accPr>
                      <m:e>
                        <m:sSub>
                          <m:sSubPr>
                            <m:ctrlPr>
                              <a:rPr lang="es-419" sz="3200" b="0" i="1" smtClean="0">
                                <a:latin typeface="Cambria Math" panose="02040503050406030204" pitchFamily="18" charset="0"/>
                                <a:ea typeface="Cambria Math" panose="02040503050406030204" pitchFamily="18" charset="0"/>
                              </a:rPr>
                            </m:ctrlPr>
                          </m:sSubPr>
                          <m:e>
                            <m:r>
                              <a:rPr lang="es-419" sz="3200" b="0" i="1" smtClean="0">
                                <a:latin typeface="Cambria Math" panose="02040503050406030204" pitchFamily="18" charset="0"/>
                                <a:ea typeface="Cambria Math" panose="02040503050406030204" pitchFamily="18" charset="0"/>
                              </a:rPr>
                              <m:t>𝑟</m:t>
                            </m:r>
                          </m:e>
                          <m:sub>
                            <m:r>
                              <a:rPr lang="es-419" sz="3200" b="0" i="1" smtClean="0">
                                <a:latin typeface="Cambria Math" panose="02040503050406030204" pitchFamily="18" charset="0"/>
                                <a:ea typeface="Cambria Math" panose="02040503050406030204" pitchFamily="18" charset="0"/>
                              </a:rPr>
                              <m:t>1</m:t>
                            </m:r>
                          </m:sub>
                        </m:sSub>
                      </m:e>
                    </m:acc>
                  </m:oMath>
                </a14:m>
                <a:r>
                  <a:rPr lang="es-419" sz="3200" b="0" smtClean="0">
                    <a:ea typeface="Cambria Math" panose="02040503050406030204" pitchFamily="18" charset="0"/>
                  </a:rPr>
                  <a:t> </a:t>
                </a:r>
              </a:p>
              <a:p>
                <a:pPr/>
                <a14:m>
                  <m:oMathPara xmlns:m="http://schemas.openxmlformats.org/officeDocument/2006/math">
                    <m:oMathParaPr>
                      <m:jc m:val="centerGroup"/>
                    </m:oMathParaPr>
                    <m:oMath xmlns:m="http://schemas.openxmlformats.org/officeDocument/2006/math">
                      <m:r>
                        <a:rPr lang="es-419" sz="3200" b="0" i="1" smtClean="0">
                          <a:latin typeface="Cambria Math" panose="02040503050406030204" pitchFamily="18" charset="0"/>
                        </a:rPr>
                        <m:t>=</m:t>
                      </m:r>
                      <m:d>
                        <m:dPr>
                          <m:ctrlPr>
                            <a:rPr lang="es-419" sz="3200" b="0" i="1" smtClean="0">
                              <a:latin typeface="Cambria Math" panose="02040503050406030204" pitchFamily="18" charset="0"/>
                            </a:rPr>
                          </m:ctrlPr>
                        </m:dPr>
                        <m:e>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𝑥</m:t>
                              </m:r>
                            </m:e>
                            <m:sub>
                              <m:r>
                                <a:rPr lang="es-419" sz="3200" b="0" i="1" smtClean="0">
                                  <a:latin typeface="Cambria Math" panose="02040503050406030204" pitchFamily="18" charset="0"/>
                                </a:rPr>
                                <m:t>2</m:t>
                              </m:r>
                            </m:sub>
                          </m:sSub>
                          <m:r>
                            <a:rPr lang="es-419" sz="3200" b="0" i="1" smtClean="0">
                              <a:latin typeface="Cambria Math" panose="02040503050406030204" pitchFamily="18" charset="0"/>
                            </a:rPr>
                            <m:t>−</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𝑥</m:t>
                              </m:r>
                            </m:e>
                            <m:sub>
                              <m:r>
                                <a:rPr lang="es-419" sz="3200" b="0" i="1" smtClean="0">
                                  <a:latin typeface="Cambria Math" panose="02040503050406030204" pitchFamily="18" charset="0"/>
                                </a:rPr>
                                <m:t>1</m:t>
                              </m:r>
                            </m:sub>
                          </m:sSub>
                        </m:e>
                      </m:d>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𝑖</m:t>
                          </m:r>
                        </m:e>
                      </m:acc>
                      <m:r>
                        <a:rPr lang="es-419" sz="3200" b="0" i="1" smtClean="0">
                          <a:latin typeface="Cambria Math" panose="02040503050406030204" pitchFamily="18" charset="0"/>
                        </a:rPr>
                        <m:t>+</m:t>
                      </m:r>
                      <m:d>
                        <m:dPr>
                          <m:ctrlPr>
                            <a:rPr lang="es-419" sz="3200" b="0" i="1" smtClean="0">
                              <a:latin typeface="Cambria Math" panose="02040503050406030204" pitchFamily="18" charset="0"/>
                            </a:rPr>
                          </m:ctrlPr>
                        </m:dPr>
                        <m:e>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𝑦</m:t>
                              </m:r>
                            </m:e>
                            <m:sub>
                              <m:r>
                                <a:rPr lang="es-419" sz="3200" b="0" i="1" smtClean="0">
                                  <a:latin typeface="Cambria Math" panose="02040503050406030204" pitchFamily="18" charset="0"/>
                                </a:rPr>
                                <m:t>2</m:t>
                              </m:r>
                            </m:sub>
                          </m:sSub>
                          <m:r>
                            <a:rPr lang="es-419" sz="3200" b="0" i="1" smtClean="0">
                              <a:latin typeface="Cambria Math" panose="02040503050406030204" pitchFamily="18" charset="0"/>
                            </a:rPr>
                            <m:t>−</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𝑦</m:t>
                              </m:r>
                            </m:e>
                            <m:sub>
                              <m:r>
                                <a:rPr lang="es-419" sz="3200" b="0" i="1" smtClean="0">
                                  <a:latin typeface="Cambria Math" panose="02040503050406030204" pitchFamily="18" charset="0"/>
                                </a:rPr>
                                <m:t>1</m:t>
                              </m:r>
                            </m:sub>
                          </m:sSub>
                        </m:e>
                      </m:d>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𝑗</m:t>
                          </m:r>
                        </m:e>
                      </m:acc>
                      <m:r>
                        <a:rPr lang="es-419" sz="3200" b="0" i="1" smtClean="0">
                          <a:latin typeface="Cambria Math" panose="02040503050406030204" pitchFamily="18" charset="0"/>
                        </a:rPr>
                        <m:t>+</m:t>
                      </m:r>
                      <m:d>
                        <m:dPr>
                          <m:ctrlPr>
                            <a:rPr lang="es-419" sz="3200" b="0" i="1" smtClean="0">
                              <a:latin typeface="Cambria Math" panose="02040503050406030204" pitchFamily="18" charset="0"/>
                            </a:rPr>
                          </m:ctrlPr>
                        </m:dPr>
                        <m:e>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𝑧</m:t>
                              </m:r>
                            </m:e>
                            <m:sub>
                              <m:r>
                                <a:rPr lang="es-419" sz="3200" b="0" i="1" smtClean="0">
                                  <a:latin typeface="Cambria Math" panose="02040503050406030204" pitchFamily="18" charset="0"/>
                                </a:rPr>
                                <m:t>2</m:t>
                              </m:r>
                            </m:sub>
                          </m:sSub>
                          <m:r>
                            <a:rPr lang="es-419" sz="3200" b="0" i="1" smtClean="0">
                              <a:latin typeface="Cambria Math" panose="02040503050406030204" pitchFamily="18" charset="0"/>
                            </a:rPr>
                            <m:t>−</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𝑧</m:t>
                              </m:r>
                            </m:e>
                            <m:sub>
                              <m:r>
                                <a:rPr lang="es-419" sz="3200" b="0" i="1" smtClean="0">
                                  <a:latin typeface="Cambria Math" panose="02040503050406030204" pitchFamily="18" charset="0"/>
                                </a:rPr>
                                <m:t>1</m:t>
                              </m:r>
                            </m:sub>
                          </m:sSub>
                        </m:e>
                      </m:d>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𝑘</m:t>
                          </m:r>
                        </m:e>
                      </m:acc>
                    </m:oMath>
                  </m:oMathPara>
                </a14:m>
                <a:endParaRPr lang="pt-PT" sz="3200"/>
              </a:p>
            </p:txBody>
          </p:sp>
        </mc:Choice>
        <mc:Fallback xmlns="">
          <p:sp>
            <p:nvSpPr>
              <p:cNvPr id="5" name="CuadroTexto 4"/>
              <p:cNvSpPr txBox="1">
                <a:spLocks noRot="1" noChangeAspect="1" noMove="1" noResize="1" noEditPoints="1" noAdjustHandles="1" noChangeArrowheads="1" noChangeShapeType="1" noTextEdit="1"/>
              </p:cNvSpPr>
              <p:nvPr/>
            </p:nvSpPr>
            <p:spPr>
              <a:xfrm>
                <a:off x="5011408" y="2576258"/>
                <a:ext cx="6961649" cy="1011302"/>
              </a:xfrm>
              <a:prstGeom prst="rect">
                <a:avLst/>
              </a:prstGeom>
              <a:blipFill rotWithShape="0">
                <a:blip r:embed="rId3"/>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6" name="CuadroTexto 5"/>
              <p:cNvSpPr txBox="1"/>
              <p:nvPr/>
            </p:nvSpPr>
            <p:spPr>
              <a:xfrm>
                <a:off x="5455920" y="5150704"/>
                <a:ext cx="3774046" cy="1052019"/>
              </a:xfrm>
              <a:prstGeom prst="rect">
                <a:avLst/>
              </a:prstGeom>
              <a:noFill/>
            </p:spPr>
            <p:txBody>
              <a:bodyPr wrap="none" lIns="0" tIns="0" rIns="0" bIns="0" rtlCol="0">
                <a:spAutoFit/>
              </a:bodyPr>
              <a:lstStyle>
                <a:defPPr>
                  <a:defRPr lang="pt-PT"/>
                </a:defPPr>
                <a:lvl1pPr>
                  <a:defRPr sz="3200" i="1">
                    <a:latin typeface="Cambria Math" panose="02040503050406030204" pitchFamily="18" charset="0"/>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pt-PT" i="1" smtClean="0">
                              <a:latin typeface="Cambria Math" panose="02040503050406030204" pitchFamily="18" charset="0"/>
                            </a:rPr>
                          </m:ctrlPr>
                        </m:sSubPr>
                        <m:e>
                          <m:acc>
                            <m:accPr>
                              <m:chr m:val="⃗"/>
                              <m:ctrlPr>
                                <a:rPr lang="pt-PT" i="1">
                                  <a:latin typeface="Cambria Math" panose="02040503050406030204" pitchFamily="18" charset="0"/>
                                </a:rPr>
                              </m:ctrlPr>
                            </m:accPr>
                            <m:e>
                              <m:r>
                                <a:rPr lang="es-419">
                                  <a:latin typeface="Cambria Math" panose="02040503050406030204" pitchFamily="18" charset="0"/>
                                </a:rPr>
                                <m:t>𝑣</m:t>
                              </m:r>
                            </m:e>
                          </m:acc>
                        </m:e>
                        <m:sub>
                          <m:r>
                            <a:rPr lang="es-419">
                              <a:latin typeface="Cambria Math" panose="02040503050406030204" pitchFamily="18" charset="0"/>
                            </a:rPr>
                            <m:t>𝑚𝑒𝑑</m:t>
                          </m:r>
                        </m:sub>
                      </m:sSub>
                      <m:r>
                        <a:rPr lang="es-419" b="0" i="1" smtClean="0">
                          <a:latin typeface="Cambria Math" panose="02040503050406030204" pitchFamily="18" charset="0"/>
                        </a:rPr>
                        <m:t>=</m:t>
                      </m:r>
                      <m:f>
                        <m:fPr>
                          <m:ctrlPr>
                            <a:rPr lang="es-419" b="0" i="1" smtClean="0">
                              <a:latin typeface="Cambria Math" panose="02040503050406030204" pitchFamily="18" charset="0"/>
                            </a:rPr>
                          </m:ctrlPr>
                        </m:fPr>
                        <m:num>
                          <m:r>
                            <a:rPr lang="pt-PT">
                              <a:latin typeface="Cambria Math" panose="02040503050406030204" pitchFamily="18" charset="0"/>
                            </a:rPr>
                            <m:t>∆</m:t>
                          </m:r>
                          <m:acc>
                            <m:accPr>
                              <m:chr m:val="⃗"/>
                              <m:ctrlPr>
                                <a:rPr lang="pt-PT" i="1">
                                  <a:latin typeface="Cambria Math" panose="02040503050406030204" pitchFamily="18" charset="0"/>
                                </a:rPr>
                              </m:ctrlPr>
                            </m:accPr>
                            <m:e>
                              <m:r>
                                <a:rPr lang="es-419">
                                  <a:latin typeface="Cambria Math" panose="02040503050406030204" pitchFamily="18" charset="0"/>
                                </a:rPr>
                                <m:t>𝑟</m:t>
                              </m:r>
                            </m:e>
                          </m:acc>
                        </m:num>
                        <m:den>
                          <m:r>
                            <a:rPr lang="es-419" b="0" i="1" smtClean="0">
                              <a:latin typeface="Cambria Math" panose="02040503050406030204" pitchFamily="18" charset="0"/>
                            </a:rPr>
                            <m:t>∆</m:t>
                          </m:r>
                          <m:r>
                            <a:rPr lang="es-419" b="0" i="1" smtClean="0">
                              <a:latin typeface="Cambria Math" panose="02040503050406030204" pitchFamily="18" charset="0"/>
                            </a:rPr>
                            <m:t>𝑡</m:t>
                          </m:r>
                        </m:den>
                      </m:f>
                      <m:r>
                        <a:rPr lang="es-419" b="0" i="1" smtClean="0">
                          <a:latin typeface="Cambria Math" panose="02040503050406030204" pitchFamily="18" charset="0"/>
                        </a:rPr>
                        <m:t>=</m:t>
                      </m:r>
                      <m:f>
                        <m:fPr>
                          <m:ctrlPr>
                            <a:rPr lang="es-419" b="0" i="1" smtClean="0">
                              <a:latin typeface="Cambria Math" panose="02040503050406030204" pitchFamily="18" charset="0"/>
                            </a:rPr>
                          </m:ctrlPr>
                        </m:fPr>
                        <m:num>
                          <m:acc>
                            <m:accPr>
                              <m:chr m:val="⃗"/>
                              <m:ctrlPr>
                                <a:rPr lang="es-419" i="1">
                                  <a:latin typeface="Cambria Math" panose="02040503050406030204" pitchFamily="18" charset="0"/>
                                </a:rPr>
                              </m:ctrlPr>
                            </m:accPr>
                            <m:e>
                              <m:sSub>
                                <m:sSubPr>
                                  <m:ctrlPr>
                                    <a:rPr lang="es-419" i="1">
                                      <a:latin typeface="Cambria Math" panose="02040503050406030204" pitchFamily="18" charset="0"/>
                                    </a:rPr>
                                  </m:ctrlPr>
                                </m:sSubPr>
                                <m:e>
                                  <m:r>
                                    <a:rPr lang="es-419">
                                      <a:latin typeface="Cambria Math" panose="02040503050406030204" pitchFamily="18" charset="0"/>
                                    </a:rPr>
                                    <m:t>𝑟</m:t>
                                  </m:r>
                                </m:e>
                                <m:sub>
                                  <m:r>
                                    <a:rPr lang="es-419">
                                      <a:latin typeface="Cambria Math" panose="02040503050406030204" pitchFamily="18" charset="0"/>
                                    </a:rPr>
                                    <m:t>2</m:t>
                                  </m:r>
                                </m:sub>
                              </m:sSub>
                            </m:e>
                          </m:acc>
                          <m:r>
                            <a:rPr lang="es-419">
                              <a:latin typeface="Cambria Math" panose="02040503050406030204" pitchFamily="18" charset="0"/>
                            </a:rPr>
                            <m:t>−</m:t>
                          </m:r>
                          <m:acc>
                            <m:accPr>
                              <m:chr m:val="⃗"/>
                              <m:ctrlPr>
                                <a:rPr lang="es-419" i="1">
                                  <a:latin typeface="Cambria Math" panose="02040503050406030204" pitchFamily="18" charset="0"/>
                                </a:rPr>
                              </m:ctrlPr>
                            </m:accPr>
                            <m:e>
                              <m:sSub>
                                <m:sSubPr>
                                  <m:ctrlPr>
                                    <a:rPr lang="es-419" i="1">
                                      <a:latin typeface="Cambria Math" panose="02040503050406030204" pitchFamily="18" charset="0"/>
                                    </a:rPr>
                                  </m:ctrlPr>
                                </m:sSubPr>
                                <m:e>
                                  <m:r>
                                    <a:rPr lang="es-419">
                                      <a:latin typeface="Cambria Math" panose="02040503050406030204" pitchFamily="18" charset="0"/>
                                    </a:rPr>
                                    <m:t>𝑟</m:t>
                                  </m:r>
                                </m:e>
                                <m:sub>
                                  <m:r>
                                    <a:rPr lang="es-419">
                                      <a:latin typeface="Cambria Math" panose="02040503050406030204" pitchFamily="18" charset="0"/>
                                    </a:rPr>
                                    <m:t>1</m:t>
                                  </m:r>
                                </m:sub>
                              </m:sSub>
                            </m:e>
                          </m:acc>
                        </m:num>
                        <m:den>
                          <m:sSub>
                            <m:sSubPr>
                              <m:ctrlPr>
                                <a:rPr lang="es-419" i="1">
                                  <a:latin typeface="Cambria Math" panose="02040503050406030204" pitchFamily="18" charset="0"/>
                                </a:rPr>
                              </m:ctrlPr>
                            </m:sSubPr>
                            <m:e>
                              <m:r>
                                <a:rPr lang="es-419" b="0" i="1" smtClean="0">
                                  <a:latin typeface="Cambria Math" panose="02040503050406030204" pitchFamily="18" charset="0"/>
                                </a:rPr>
                                <m:t>𝑡</m:t>
                              </m:r>
                            </m:e>
                            <m:sub>
                              <m:r>
                                <a:rPr lang="es-419">
                                  <a:latin typeface="Cambria Math" panose="02040503050406030204" pitchFamily="18" charset="0"/>
                                </a:rPr>
                                <m:t>2</m:t>
                              </m:r>
                            </m:sub>
                          </m:sSub>
                          <m:r>
                            <a:rPr lang="es-419">
                              <a:latin typeface="Cambria Math" panose="02040503050406030204" pitchFamily="18" charset="0"/>
                            </a:rPr>
                            <m:t>−</m:t>
                          </m:r>
                          <m:sSub>
                            <m:sSubPr>
                              <m:ctrlPr>
                                <a:rPr lang="es-419" i="1">
                                  <a:latin typeface="Cambria Math" panose="02040503050406030204" pitchFamily="18" charset="0"/>
                                </a:rPr>
                              </m:ctrlPr>
                            </m:sSubPr>
                            <m:e>
                              <m:r>
                                <a:rPr lang="es-419" b="0" i="1" smtClean="0">
                                  <a:latin typeface="Cambria Math" panose="02040503050406030204" pitchFamily="18" charset="0"/>
                                </a:rPr>
                                <m:t>𝑡</m:t>
                              </m:r>
                            </m:e>
                            <m:sub>
                              <m:r>
                                <a:rPr lang="es-419">
                                  <a:latin typeface="Cambria Math" panose="02040503050406030204" pitchFamily="18" charset="0"/>
                                </a:rPr>
                                <m:t>1</m:t>
                              </m:r>
                            </m:sub>
                          </m:sSub>
                        </m:den>
                      </m:f>
                    </m:oMath>
                  </m:oMathPara>
                </a14:m>
                <a:endParaRPr lang="pt-PT"/>
              </a:p>
            </p:txBody>
          </p:sp>
        </mc:Choice>
        <mc:Fallback xmlns="">
          <p:sp>
            <p:nvSpPr>
              <p:cNvPr id="6" name="CuadroTexto 5"/>
              <p:cNvSpPr txBox="1">
                <a:spLocks noRot="1" noChangeAspect="1" noMove="1" noResize="1" noEditPoints="1" noAdjustHandles="1" noChangeArrowheads="1" noChangeShapeType="1" noTextEdit="1"/>
              </p:cNvSpPr>
              <p:nvPr/>
            </p:nvSpPr>
            <p:spPr>
              <a:xfrm>
                <a:off x="5455920" y="5150704"/>
                <a:ext cx="3774046" cy="1052019"/>
              </a:xfrm>
              <a:prstGeom prst="rect">
                <a:avLst/>
              </a:prstGeom>
              <a:blipFill rotWithShape="0">
                <a:blip r:embed="rId4"/>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7" name="CuadroTexto 6"/>
              <p:cNvSpPr txBox="1"/>
              <p:nvPr/>
            </p:nvSpPr>
            <p:spPr>
              <a:xfrm>
                <a:off x="5455920" y="4076744"/>
                <a:ext cx="4343400" cy="584775"/>
              </a:xfrm>
              <a:prstGeom prst="rect">
                <a:avLst/>
              </a:prstGeom>
              <a:noFill/>
            </p:spPr>
            <p:txBody>
              <a:bodyPr wrap="square" rtlCol="0">
                <a:spAutoFit/>
              </a:bodyPr>
              <a:lstStyle/>
              <a:p>
                <a:r>
                  <a:rPr lang="es-419" sz="3200" smtClean="0"/>
                  <a:t>donde </a:t>
                </a:r>
                <a14:m>
                  <m:oMath xmlns:m="http://schemas.openxmlformats.org/officeDocument/2006/math">
                    <m:sSub>
                      <m:sSubPr>
                        <m:ctrlPr>
                          <a:rPr lang="es-419" sz="3200" i="1" smtClean="0">
                            <a:latin typeface="Cambria Math" panose="02040503050406030204" pitchFamily="18" charset="0"/>
                          </a:rPr>
                        </m:ctrlPr>
                      </m:sSubPr>
                      <m:e>
                        <m:r>
                          <a:rPr lang="es-419" sz="3200" b="0" i="1" smtClean="0">
                            <a:latin typeface="Cambria Math" panose="02040503050406030204" pitchFamily="18" charset="0"/>
                          </a:rPr>
                          <m:t>𝑥</m:t>
                        </m:r>
                      </m:e>
                      <m:sub>
                        <m:r>
                          <a:rPr lang="es-419" sz="3200" b="0" i="1" smtClean="0">
                            <a:latin typeface="Cambria Math" panose="02040503050406030204" pitchFamily="18" charset="0"/>
                          </a:rPr>
                          <m:t>𝑖</m:t>
                        </m:r>
                      </m:sub>
                    </m:sSub>
                    <m:r>
                      <a:rPr lang="es-419" sz="3200" b="0" i="1" smtClean="0">
                        <a:latin typeface="Cambria Math" panose="02040503050406030204" pitchFamily="18" charset="0"/>
                      </a:rPr>
                      <m:t>=</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𝑥</m:t>
                        </m:r>
                      </m:e>
                      <m:sub>
                        <m:r>
                          <a:rPr lang="es-419" sz="3200" b="0" i="1" smtClean="0">
                            <a:latin typeface="Cambria Math" panose="02040503050406030204" pitchFamily="18" charset="0"/>
                          </a:rPr>
                          <m:t>𝑖</m:t>
                        </m:r>
                      </m:sub>
                    </m:sSub>
                    <m:r>
                      <a:rPr lang="es-419" sz="3200" b="0" i="1" smtClean="0">
                        <a:latin typeface="Cambria Math" panose="02040503050406030204" pitchFamily="18" charset="0"/>
                      </a:rPr>
                      <m:t>(</m:t>
                    </m:r>
                    <m:r>
                      <a:rPr lang="es-419" sz="3200" b="0" i="1" smtClean="0">
                        <a:latin typeface="Cambria Math" panose="02040503050406030204" pitchFamily="18" charset="0"/>
                      </a:rPr>
                      <m:t>𝑡</m:t>
                    </m:r>
                    <m:r>
                      <a:rPr lang="es-419" sz="3200" b="0" i="1" smtClean="0">
                        <a:latin typeface="Cambria Math" panose="02040503050406030204" pitchFamily="18" charset="0"/>
                      </a:rPr>
                      <m:t>)</m:t>
                    </m:r>
                  </m:oMath>
                </a14:m>
                <a:endParaRPr lang="pt-PT" sz="3200"/>
              </a:p>
            </p:txBody>
          </p:sp>
        </mc:Choice>
        <mc:Fallback xmlns="">
          <p:sp>
            <p:nvSpPr>
              <p:cNvPr id="7" name="CuadroTexto 6"/>
              <p:cNvSpPr txBox="1">
                <a:spLocks noRot="1" noChangeAspect="1" noMove="1" noResize="1" noEditPoints="1" noAdjustHandles="1" noChangeArrowheads="1" noChangeShapeType="1" noTextEdit="1"/>
              </p:cNvSpPr>
              <p:nvPr/>
            </p:nvSpPr>
            <p:spPr>
              <a:xfrm>
                <a:off x="5455920" y="4076744"/>
                <a:ext cx="4343400" cy="584775"/>
              </a:xfrm>
              <a:prstGeom prst="rect">
                <a:avLst/>
              </a:prstGeom>
              <a:blipFill rotWithShape="0">
                <a:blip r:embed="rId5"/>
                <a:stretch>
                  <a:fillRect l="-3506" t="-13542" b="-33333"/>
                </a:stretch>
              </a:blipFill>
            </p:spPr>
            <p:txBody>
              <a:bodyPr/>
              <a:lstStyle/>
              <a:p>
                <a:r>
                  <a:rPr lang="pt-PT">
                    <a:noFill/>
                  </a:rPr>
                  <a:t> </a:t>
                </a:r>
              </a:p>
            </p:txBody>
          </p:sp>
        </mc:Fallback>
      </mc:AlternateContent>
      <p:sp>
        <p:nvSpPr>
          <p:cNvPr id="8" name="CuadroTexto 7"/>
          <p:cNvSpPr txBox="1"/>
          <p:nvPr/>
        </p:nvSpPr>
        <p:spPr>
          <a:xfrm>
            <a:off x="5011408" y="1778441"/>
            <a:ext cx="3751592" cy="584775"/>
          </a:xfrm>
          <a:prstGeom prst="rect">
            <a:avLst/>
          </a:prstGeom>
          <a:noFill/>
        </p:spPr>
        <p:txBody>
          <a:bodyPr wrap="square" rtlCol="0">
            <a:spAutoFit/>
          </a:bodyPr>
          <a:lstStyle/>
          <a:p>
            <a:r>
              <a:rPr lang="es-419" sz="3200" smtClean="0"/>
              <a:t>Desplazamiento:</a:t>
            </a:r>
            <a:endParaRPr lang="pt-PT" sz="3200"/>
          </a:p>
        </p:txBody>
      </p:sp>
    </p:spTree>
    <p:extLst>
      <p:ext uri="{BB962C8B-B14F-4D97-AF65-F5344CB8AC3E}">
        <p14:creationId xmlns:p14="http://schemas.microsoft.com/office/powerpoint/2010/main" val="9547997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Velocidad instantánea</a:t>
            </a:r>
            <a:endParaRPr lang="pt-PT"/>
          </a:p>
        </p:txBody>
      </p:sp>
      <p:pic>
        <p:nvPicPr>
          <p:cNvPr id="5" name="Imagen 4"/>
          <p:cNvPicPr>
            <a:picLocks noChangeAspect="1"/>
          </p:cNvPicPr>
          <p:nvPr/>
        </p:nvPicPr>
        <p:blipFill>
          <a:blip r:embed="rId2"/>
          <a:stretch>
            <a:fillRect/>
          </a:stretch>
        </p:blipFill>
        <p:spPr>
          <a:xfrm>
            <a:off x="0" y="1618297"/>
            <a:ext cx="4632960" cy="5240749"/>
          </a:xfrm>
          <a:prstGeom prst="rect">
            <a:avLst/>
          </a:prstGeom>
        </p:spPr>
      </p:pic>
      <mc:AlternateContent xmlns:mc="http://schemas.openxmlformats.org/markup-compatibility/2006" xmlns:a14="http://schemas.microsoft.com/office/drawing/2010/main">
        <mc:Choice Requires="a14">
          <p:sp>
            <p:nvSpPr>
              <p:cNvPr id="6" name="CuadroTexto 5"/>
              <p:cNvSpPr txBox="1"/>
              <p:nvPr/>
            </p:nvSpPr>
            <p:spPr>
              <a:xfrm>
                <a:off x="5227320" y="1157818"/>
                <a:ext cx="5913478" cy="92095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𝑣</m:t>
                          </m:r>
                        </m:e>
                      </m:acc>
                      <m:r>
                        <a:rPr lang="es-419" sz="2800" b="0" i="1" smtClean="0">
                          <a:latin typeface="Cambria Math" panose="02040503050406030204" pitchFamily="18" charset="0"/>
                        </a:rPr>
                        <m:t>=</m:t>
                      </m:r>
                      <m:func>
                        <m:funcPr>
                          <m:ctrlPr>
                            <a:rPr lang="pt-PT" sz="2800" b="0" i="1" smtClean="0">
                              <a:latin typeface="Cambria Math" panose="02040503050406030204" pitchFamily="18" charset="0"/>
                            </a:rPr>
                          </m:ctrlPr>
                        </m:funcPr>
                        <m:fName>
                          <m:limLow>
                            <m:limLowPr>
                              <m:ctrlPr>
                                <a:rPr lang="pt-PT" sz="2800" b="0" i="1" smtClean="0">
                                  <a:latin typeface="Cambria Math" panose="02040503050406030204" pitchFamily="18" charset="0"/>
                                </a:rPr>
                              </m:ctrlPr>
                            </m:limLowPr>
                            <m:e>
                              <m:r>
                                <m:rPr>
                                  <m:sty m:val="p"/>
                                </m:rPr>
                                <a:rPr lang="pt-PT" sz="2800" b="0" i="0" smtClean="0">
                                  <a:latin typeface="Cambria Math" panose="02040503050406030204" pitchFamily="18" charset="0"/>
                                </a:rPr>
                                <m:t>lim</m:t>
                              </m:r>
                            </m:e>
                            <m:lim>
                              <m:r>
                                <a:rPr lang="pt-PT" sz="2800" b="0" i="1" smtClean="0">
                                  <a:latin typeface="Cambria Math" panose="02040503050406030204" pitchFamily="18" charset="0"/>
                                  <a:ea typeface="Cambria Math" panose="02040503050406030204" pitchFamily="18" charset="0"/>
                                </a:rPr>
                                <m:t>∆</m:t>
                              </m:r>
                              <m:r>
                                <a:rPr lang="es-419" sz="2800" b="0" i="1" smtClean="0">
                                  <a:latin typeface="Cambria Math" panose="02040503050406030204" pitchFamily="18" charset="0"/>
                                  <a:ea typeface="Cambria Math" panose="02040503050406030204" pitchFamily="18" charset="0"/>
                                </a:rPr>
                                <m:t>𝑡</m:t>
                              </m:r>
                              <m:r>
                                <a:rPr lang="es-419" sz="2800" b="0" i="1" smtClean="0">
                                  <a:latin typeface="Cambria Math" panose="02040503050406030204" pitchFamily="18" charset="0"/>
                                  <a:ea typeface="Cambria Math" panose="02040503050406030204" pitchFamily="18" charset="0"/>
                                </a:rPr>
                                <m:t>→0</m:t>
                              </m:r>
                            </m:lim>
                          </m:limLow>
                        </m:fName>
                        <m:e>
                          <m:f>
                            <m:fPr>
                              <m:ctrlPr>
                                <a:rPr lang="pt-PT" sz="2800" b="0" i="1" smtClean="0">
                                  <a:latin typeface="Cambria Math" panose="02040503050406030204" pitchFamily="18" charset="0"/>
                                </a:rPr>
                              </m:ctrlPr>
                            </m:fPr>
                            <m:num>
                              <m:acc>
                                <m:accPr>
                                  <m:chr m:val="⃗"/>
                                  <m:ctrlPr>
                                    <a:rPr lang="pt-PT" sz="2800" b="0" i="1" smtClean="0">
                                      <a:latin typeface="Cambria Math" panose="02040503050406030204" pitchFamily="18" charset="0"/>
                                    </a:rPr>
                                  </m:ctrlPr>
                                </m:accPr>
                                <m:e>
                                  <m:r>
                                    <a:rPr lang="pt-PT" sz="2800" b="0" i="1" smtClean="0">
                                      <a:latin typeface="Cambria Math" panose="02040503050406030204" pitchFamily="18" charset="0"/>
                                      <a:ea typeface="Cambria Math" panose="02040503050406030204" pitchFamily="18" charset="0"/>
                                    </a:rPr>
                                    <m:t>∆</m:t>
                                  </m:r>
                                  <m:r>
                                    <a:rPr lang="es-419" sz="2800" b="0" i="1" smtClean="0">
                                      <a:latin typeface="Cambria Math" panose="02040503050406030204" pitchFamily="18" charset="0"/>
                                      <a:ea typeface="Cambria Math" panose="02040503050406030204" pitchFamily="18" charset="0"/>
                                    </a:rPr>
                                    <m:t>𝑟</m:t>
                                  </m:r>
                                </m:e>
                              </m:acc>
                            </m:num>
                            <m:den>
                              <m:r>
                                <a:rPr lang="pt-PT" sz="2800" b="0" i="1" smtClean="0">
                                  <a:latin typeface="Cambria Math" panose="02040503050406030204" pitchFamily="18" charset="0"/>
                                  <a:ea typeface="Cambria Math" panose="02040503050406030204" pitchFamily="18" charset="0"/>
                                </a:rPr>
                                <m:t>∆</m:t>
                              </m:r>
                              <m:r>
                                <a:rPr lang="es-419" sz="2800" b="0" i="1" smtClean="0">
                                  <a:latin typeface="Cambria Math" panose="02040503050406030204" pitchFamily="18" charset="0"/>
                                  <a:ea typeface="Cambria Math" panose="02040503050406030204" pitchFamily="18" charset="0"/>
                                </a:rPr>
                                <m:t>𝑡</m:t>
                              </m:r>
                            </m:den>
                          </m:f>
                        </m:e>
                      </m:func>
                      <m:r>
                        <a:rPr lang="es-419" sz="2800" b="0" i="1" smtClean="0">
                          <a:latin typeface="Cambria Math" panose="02040503050406030204" pitchFamily="18" charset="0"/>
                        </a:rPr>
                        <m:t>=</m:t>
                      </m:r>
                      <m:f>
                        <m:fPr>
                          <m:ctrlPr>
                            <a:rPr lang="es-419" sz="2800" b="0" i="1" smtClean="0">
                              <a:latin typeface="Cambria Math" panose="02040503050406030204" pitchFamily="18" charset="0"/>
                            </a:rPr>
                          </m:ctrlPr>
                        </m:fPr>
                        <m:num>
                          <m:r>
                            <a:rPr lang="es-419" sz="2800" b="0" i="1" smtClean="0">
                              <a:latin typeface="Cambria Math" panose="02040503050406030204" pitchFamily="18" charset="0"/>
                            </a:rPr>
                            <m:t>𝑑</m:t>
                          </m:r>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𝑟</m:t>
                              </m:r>
                            </m:e>
                          </m:acc>
                        </m:num>
                        <m:den>
                          <m:r>
                            <a:rPr lang="es-419" sz="2800" b="0" i="1" smtClean="0">
                              <a:latin typeface="Cambria Math" panose="02040503050406030204" pitchFamily="18" charset="0"/>
                            </a:rPr>
                            <m:t>𝑑𝑡</m:t>
                          </m:r>
                        </m:den>
                      </m:f>
                      <m:r>
                        <a:rPr lang="es-419" sz="2800" b="0" i="1" smtClean="0">
                          <a:latin typeface="Cambria Math" panose="02040503050406030204" pitchFamily="18" charset="0"/>
                        </a:rPr>
                        <m:t>=</m:t>
                      </m:r>
                      <m:f>
                        <m:fPr>
                          <m:ctrlPr>
                            <a:rPr lang="es-419" sz="2800" b="0" i="1" smtClean="0">
                              <a:latin typeface="Cambria Math" panose="02040503050406030204" pitchFamily="18" charset="0"/>
                            </a:rPr>
                          </m:ctrlPr>
                        </m:fPr>
                        <m:num>
                          <m:r>
                            <a:rPr lang="es-419" sz="2800" b="0" i="1" smtClean="0">
                              <a:latin typeface="Cambria Math" panose="02040503050406030204" pitchFamily="18" charset="0"/>
                            </a:rPr>
                            <m:t>𝑑𝑥</m:t>
                          </m:r>
                        </m:num>
                        <m:den>
                          <m:r>
                            <a:rPr lang="es-419" sz="2800" b="0" i="1" smtClean="0">
                              <a:latin typeface="Cambria Math" panose="02040503050406030204" pitchFamily="18" charset="0"/>
                            </a:rPr>
                            <m:t>𝑑𝑡</m:t>
                          </m:r>
                        </m:den>
                      </m:f>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𝑖</m:t>
                          </m:r>
                        </m:e>
                      </m:acc>
                      <m:r>
                        <a:rPr lang="es-419" sz="2800" b="0" i="1" smtClean="0">
                          <a:latin typeface="Cambria Math" panose="02040503050406030204" pitchFamily="18" charset="0"/>
                        </a:rPr>
                        <m:t>+</m:t>
                      </m:r>
                      <m:f>
                        <m:fPr>
                          <m:ctrlPr>
                            <a:rPr lang="es-419" sz="2800" b="0" i="1" smtClean="0">
                              <a:latin typeface="Cambria Math" panose="02040503050406030204" pitchFamily="18" charset="0"/>
                            </a:rPr>
                          </m:ctrlPr>
                        </m:fPr>
                        <m:num>
                          <m:r>
                            <a:rPr lang="es-419" sz="2800" b="0" i="1" smtClean="0">
                              <a:latin typeface="Cambria Math" panose="02040503050406030204" pitchFamily="18" charset="0"/>
                            </a:rPr>
                            <m:t>𝑑𝑦</m:t>
                          </m:r>
                        </m:num>
                        <m:den>
                          <m:r>
                            <a:rPr lang="es-419" sz="2800" b="0" i="1" smtClean="0">
                              <a:latin typeface="Cambria Math" panose="02040503050406030204" pitchFamily="18" charset="0"/>
                            </a:rPr>
                            <m:t>𝑑𝑡</m:t>
                          </m:r>
                        </m:den>
                      </m:f>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𝑗</m:t>
                          </m:r>
                        </m:e>
                      </m:acc>
                      <m:r>
                        <a:rPr lang="es-419" sz="2800" b="0" i="0" smtClean="0">
                          <a:latin typeface="Cambria Math" panose="02040503050406030204" pitchFamily="18" charset="0"/>
                        </a:rPr>
                        <m:t>+</m:t>
                      </m:r>
                      <m:f>
                        <m:fPr>
                          <m:ctrlPr>
                            <a:rPr lang="es-419" sz="2800" b="0" i="1" smtClean="0">
                              <a:latin typeface="Cambria Math" panose="02040503050406030204" pitchFamily="18" charset="0"/>
                            </a:rPr>
                          </m:ctrlPr>
                        </m:fPr>
                        <m:num>
                          <m:r>
                            <a:rPr lang="es-419" sz="2800" b="0" i="1" smtClean="0">
                              <a:latin typeface="Cambria Math" panose="02040503050406030204" pitchFamily="18" charset="0"/>
                            </a:rPr>
                            <m:t>𝑑𝑧</m:t>
                          </m:r>
                        </m:num>
                        <m:den>
                          <m:r>
                            <a:rPr lang="es-419" sz="2800" b="0" i="1" smtClean="0">
                              <a:latin typeface="Cambria Math" panose="02040503050406030204" pitchFamily="18" charset="0"/>
                            </a:rPr>
                            <m:t>𝑑𝑡</m:t>
                          </m:r>
                        </m:den>
                      </m:f>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𝑘</m:t>
                          </m:r>
                        </m:e>
                      </m:acc>
                    </m:oMath>
                  </m:oMathPara>
                </a14:m>
                <a:endParaRPr lang="pt-PT" sz="2800"/>
              </a:p>
            </p:txBody>
          </p:sp>
        </mc:Choice>
        <mc:Fallback xmlns="">
          <p:sp>
            <p:nvSpPr>
              <p:cNvPr id="6" name="CuadroTexto 5"/>
              <p:cNvSpPr txBox="1">
                <a:spLocks noRot="1" noChangeAspect="1" noMove="1" noResize="1" noEditPoints="1" noAdjustHandles="1" noChangeArrowheads="1" noChangeShapeType="1" noTextEdit="1"/>
              </p:cNvSpPr>
              <p:nvPr/>
            </p:nvSpPr>
            <p:spPr>
              <a:xfrm>
                <a:off x="5227320" y="1157818"/>
                <a:ext cx="5913478" cy="920958"/>
              </a:xfrm>
              <a:prstGeom prst="rect">
                <a:avLst/>
              </a:prstGeom>
              <a:blipFill rotWithShape="0">
                <a:blip r:embed="rId3"/>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7" name="CuadroTexto 6"/>
              <p:cNvSpPr txBox="1"/>
              <p:nvPr/>
            </p:nvSpPr>
            <p:spPr>
              <a:xfrm>
                <a:off x="5227320" y="2423478"/>
                <a:ext cx="5465535" cy="84997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𝑣</m:t>
                          </m:r>
                        </m:e>
                      </m:acc>
                      <m:r>
                        <a:rPr lang="es-419" sz="2800" b="0" i="1" smtClean="0">
                          <a:latin typeface="Cambria Math" panose="02040503050406030204" pitchFamily="18" charset="0"/>
                        </a:rPr>
                        <m:t>=</m:t>
                      </m:r>
                      <m:f>
                        <m:fPr>
                          <m:ctrlPr>
                            <a:rPr lang="es-419" sz="2800" b="0" i="1" smtClean="0">
                              <a:latin typeface="Cambria Math" panose="02040503050406030204" pitchFamily="18" charset="0"/>
                            </a:rPr>
                          </m:ctrlPr>
                        </m:fPr>
                        <m:num>
                          <m:r>
                            <a:rPr lang="es-419" sz="2800" b="0" i="1" smtClean="0">
                              <a:latin typeface="Cambria Math" panose="02040503050406030204" pitchFamily="18" charset="0"/>
                            </a:rPr>
                            <m:t>𝑑</m:t>
                          </m:r>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𝑟</m:t>
                              </m:r>
                            </m:e>
                          </m:acc>
                        </m:num>
                        <m:den>
                          <m:r>
                            <a:rPr lang="es-419" sz="2800" b="0" i="1" smtClean="0">
                              <a:latin typeface="Cambria Math" panose="02040503050406030204" pitchFamily="18" charset="0"/>
                            </a:rPr>
                            <m:t>𝑑𝑡</m:t>
                          </m:r>
                        </m:den>
                      </m:f>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𝑥</m:t>
                          </m:r>
                        </m:sub>
                      </m:sSub>
                      <m:d>
                        <m:dPr>
                          <m:ctrlPr>
                            <a:rPr lang="es-419" sz="2800" b="0" i="1" smtClean="0">
                              <a:latin typeface="Cambria Math" panose="02040503050406030204" pitchFamily="18" charset="0"/>
                            </a:rPr>
                          </m:ctrlPr>
                        </m:dPr>
                        <m:e>
                          <m:r>
                            <a:rPr lang="es-419" sz="2800" b="0" i="1" smtClean="0">
                              <a:latin typeface="Cambria Math" panose="02040503050406030204" pitchFamily="18" charset="0"/>
                            </a:rPr>
                            <m:t>𝑡</m:t>
                          </m:r>
                        </m:e>
                      </m:d>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𝑖</m:t>
                          </m:r>
                        </m:e>
                      </m:acc>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𝑦</m:t>
                          </m:r>
                        </m:sub>
                      </m:sSub>
                      <m:d>
                        <m:dPr>
                          <m:ctrlPr>
                            <a:rPr lang="es-419" sz="2800" b="0" i="1" smtClean="0">
                              <a:latin typeface="Cambria Math" panose="02040503050406030204" pitchFamily="18" charset="0"/>
                            </a:rPr>
                          </m:ctrlPr>
                        </m:dPr>
                        <m:e>
                          <m:r>
                            <a:rPr lang="es-419" sz="2800" b="0" i="1" smtClean="0">
                              <a:latin typeface="Cambria Math" panose="02040503050406030204" pitchFamily="18" charset="0"/>
                            </a:rPr>
                            <m:t>𝑡</m:t>
                          </m:r>
                        </m:e>
                      </m:d>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𝑗</m:t>
                          </m:r>
                        </m:e>
                      </m:acc>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𝑧</m:t>
                          </m:r>
                        </m:sub>
                      </m:sSub>
                      <m:d>
                        <m:dPr>
                          <m:ctrlPr>
                            <a:rPr lang="es-419" sz="2800" b="0" i="1" smtClean="0">
                              <a:latin typeface="Cambria Math" panose="02040503050406030204" pitchFamily="18" charset="0"/>
                            </a:rPr>
                          </m:ctrlPr>
                        </m:dPr>
                        <m:e>
                          <m:r>
                            <a:rPr lang="es-419" sz="2800" b="0" i="1" smtClean="0">
                              <a:latin typeface="Cambria Math" panose="02040503050406030204" pitchFamily="18" charset="0"/>
                            </a:rPr>
                            <m:t>𝑡</m:t>
                          </m:r>
                        </m:e>
                      </m:d>
                      <m:acc>
                        <m:accPr>
                          <m:chr m:val="̂"/>
                          <m:ctrlPr>
                            <a:rPr lang="es-419" sz="2800" b="0" i="1" smtClean="0">
                              <a:latin typeface="Cambria Math" panose="02040503050406030204" pitchFamily="18" charset="0"/>
                            </a:rPr>
                          </m:ctrlPr>
                        </m:accPr>
                        <m:e>
                          <m:r>
                            <a:rPr lang="es-419" sz="2800" b="0" i="1" smtClean="0">
                              <a:latin typeface="Cambria Math" panose="02040503050406030204" pitchFamily="18" charset="0"/>
                            </a:rPr>
                            <m:t>𝑘</m:t>
                          </m:r>
                        </m:e>
                      </m:acc>
                    </m:oMath>
                  </m:oMathPara>
                </a14:m>
                <a:endParaRPr lang="pt-PT" sz="2800"/>
              </a:p>
            </p:txBody>
          </p:sp>
        </mc:Choice>
        <mc:Fallback xmlns="">
          <p:sp>
            <p:nvSpPr>
              <p:cNvPr id="7" name="CuadroTexto 6"/>
              <p:cNvSpPr txBox="1">
                <a:spLocks noRot="1" noChangeAspect="1" noMove="1" noResize="1" noEditPoints="1" noAdjustHandles="1" noChangeArrowheads="1" noChangeShapeType="1" noTextEdit="1"/>
              </p:cNvSpPr>
              <p:nvPr/>
            </p:nvSpPr>
            <p:spPr>
              <a:xfrm>
                <a:off x="5227320" y="2423478"/>
                <a:ext cx="5465535" cy="849976"/>
              </a:xfrm>
              <a:prstGeom prst="rect">
                <a:avLst/>
              </a:prstGeom>
              <a:blipFill rotWithShape="0">
                <a:blip r:embed="rId4"/>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8" name="CuadroTexto 7"/>
              <p:cNvSpPr txBox="1"/>
              <p:nvPr/>
            </p:nvSpPr>
            <p:spPr>
              <a:xfrm>
                <a:off x="4465320" y="4238671"/>
                <a:ext cx="7391400" cy="2308324"/>
              </a:xfrm>
              <a:prstGeom prst="rect">
                <a:avLst/>
              </a:prstGeom>
              <a:noFill/>
            </p:spPr>
            <p:txBody>
              <a:bodyPr wrap="square" rtlCol="0">
                <a:spAutoFit/>
              </a:bodyPr>
              <a:lstStyle/>
              <a:p>
                <a:pPr algn="just"/>
                <a:r>
                  <a:rPr lang="es-419" sz="2400" i="1" smtClean="0"/>
                  <a:t>La velocidad instantánea en cualquier punto es tangente al gráfico de la trayectoria de la partícula. </a:t>
                </a:r>
              </a:p>
              <a:p>
                <a:pPr algn="just"/>
                <a:endParaRPr lang="es-419" sz="2400"/>
              </a:p>
              <a:p>
                <a:pPr algn="just"/>
                <a:r>
                  <a:rPr lang="es-419" sz="2400" smtClean="0"/>
                  <a:t>Visto como una función vectorial, </a:t>
                </a:r>
                <a:r>
                  <a:rPr lang="es-419" sz="2400" b="1" smtClean="0"/>
                  <a:t>r</a:t>
                </a:r>
                <a:r>
                  <a:rPr lang="es-419" sz="2400" smtClean="0"/>
                  <a:t>(t) es la función vectorial de posición (</a:t>
                </a:r>
                <a14:m>
                  <m:oMath xmlns:m="http://schemas.openxmlformats.org/officeDocument/2006/math">
                    <m:acc>
                      <m:accPr>
                        <m:chr m:val="⃗"/>
                        <m:ctrlPr>
                          <a:rPr lang="es-419" sz="2400" i="1" smtClean="0">
                            <a:latin typeface="Cambria Math" panose="02040503050406030204" pitchFamily="18" charset="0"/>
                          </a:rPr>
                        </m:ctrlPr>
                      </m:accPr>
                      <m:e>
                        <m:r>
                          <a:rPr lang="es-419" sz="2400" i="1" smtClean="0">
                            <a:latin typeface="Cambria Math" panose="02040503050406030204" pitchFamily="18" charset="0"/>
                          </a:rPr>
                          <m:t>𝑟</m:t>
                        </m:r>
                      </m:e>
                    </m:acc>
                    <m:r>
                      <a:rPr lang="es-419" sz="2400" i="1" smtClean="0">
                        <a:latin typeface="Cambria Math" panose="02040503050406030204" pitchFamily="18" charset="0"/>
                      </a:rPr>
                      <m:t>:</m:t>
                    </m:r>
                    <m:r>
                      <a:rPr lang="es-419" sz="2400" i="1" smtClean="0">
                        <a:latin typeface="Cambria Math" panose="02040503050406030204" pitchFamily="18" charset="0"/>
                        <a:ea typeface="Cambria Math" panose="02040503050406030204" pitchFamily="18" charset="0"/>
                      </a:rPr>
                      <m:t>ℝ</m:t>
                    </m:r>
                    <m:r>
                      <a:rPr lang="es-419" sz="2400" i="1" smtClean="0">
                        <a:latin typeface="Cambria Math" panose="02040503050406030204" pitchFamily="18" charset="0"/>
                        <a:ea typeface="Cambria Math" panose="02040503050406030204" pitchFamily="18" charset="0"/>
                      </a:rPr>
                      <m:t>→</m:t>
                    </m:r>
                    <m:sSup>
                      <m:sSupPr>
                        <m:ctrlPr>
                          <a:rPr lang="es-419" sz="2400" i="1" smtClean="0">
                            <a:latin typeface="Cambria Math" panose="02040503050406030204" pitchFamily="18" charset="0"/>
                            <a:ea typeface="Cambria Math" panose="02040503050406030204" pitchFamily="18" charset="0"/>
                          </a:rPr>
                        </m:ctrlPr>
                      </m:sSupPr>
                      <m:e>
                        <m:r>
                          <a:rPr lang="es-419" sz="2400" i="1" smtClean="0">
                            <a:latin typeface="Cambria Math" panose="02040503050406030204" pitchFamily="18" charset="0"/>
                            <a:ea typeface="Cambria Math" panose="02040503050406030204" pitchFamily="18" charset="0"/>
                          </a:rPr>
                          <m:t>ℝ</m:t>
                        </m:r>
                      </m:e>
                      <m:sup>
                        <m:r>
                          <a:rPr lang="es-419" sz="2400" b="0" i="1" smtClean="0">
                            <a:latin typeface="Cambria Math" panose="02040503050406030204" pitchFamily="18" charset="0"/>
                            <a:ea typeface="Cambria Math" panose="02040503050406030204" pitchFamily="18" charset="0"/>
                          </a:rPr>
                          <m:t>3</m:t>
                        </m:r>
                      </m:sup>
                    </m:sSup>
                  </m:oMath>
                </a14:m>
                <a:r>
                  <a:rPr lang="es-419" sz="2400" smtClean="0"/>
                  <a:t>) y la velocidad es un vector tangente a la trayectoria en todo punto.</a:t>
                </a:r>
                <a:endParaRPr lang="pt-PT" sz="2400"/>
              </a:p>
            </p:txBody>
          </p:sp>
        </mc:Choice>
        <mc:Fallback xmlns="">
          <p:sp>
            <p:nvSpPr>
              <p:cNvPr id="8" name="CuadroTexto 7"/>
              <p:cNvSpPr txBox="1">
                <a:spLocks noRot="1" noChangeAspect="1" noMove="1" noResize="1" noEditPoints="1" noAdjustHandles="1" noChangeArrowheads="1" noChangeShapeType="1" noTextEdit="1"/>
              </p:cNvSpPr>
              <p:nvPr/>
            </p:nvSpPr>
            <p:spPr>
              <a:xfrm>
                <a:off x="4465320" y="4238671"/>
                <a:ext cx="7391400" cy="2308324"/>
              </a:xfrm>
              <a:prstGeom prst="rect">
                <a:avLst/>
              </a:prstGeom>
              <a:blipFill rotWithShape="0">
                <a:blip r:embed="rId5"/>
                <a:stretch>
                  <a:fillRect l="-1320" t="-1847" r="-1238" b="-5277"/>
                </a:stretch>
              </a:blipFill>
            </p:spPr>
            <p:txBody>
              <a:bodyPr/>
              <a:lstStyle/>
              <a:p>
                <a:r>
                  <a:rPr lang="pt-PT">
                    <a:noFill/>
                  </a:rPr>
                  <a:t> </a:t>
                </a:r>
              </a:p>
            </p:txBody>
          </p:sp>
        </mc:Fallback>
      </mc:AlternateContent>
      <p:pic>
        <p:nvPicPr>
          <p:cNvPr id="9" name="Imagen 8"/>
          <p:cNvPicPr>
            <a:picLocks noChangeAspect="1"/>
          </p:cNvPicPr>
          <p:nvPr/>
        </p:nvPicPr>
        <p:blipFill>
          <a:blip r:embed="rId6"/>
          <a:stretch>
            <a:fillRect/>
          </a:stretch>
        </p:blipFill>
        <p:spPr>
          <a:xfrm>
            <a:off x="5414658" y="3280032"/>
            <a:ext cx="5538801" cy="958639"/>
          </a:xfrm>
          <a:prstGeom prst="rect">
            <a:avLst/>
          </a:prstGeom>
        </p:spPr>
      </p:pic>
    </p:spTree>
    <p:extLst>
      <p:ext uri="{BB962C8B-B14F-4D97-AF65-F5344CB8AC3E}">
        <p14:creationId xmlns:p14="http://schemas.microsoft.com/office/powerpoint/2010/main" val="35410703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6156960" y="167640"/>
            <a:ext cx="5410200" cy="1143000"/>
          </a:xfrm>
        </p:spPr>
        <p:txBody>
          <a:bodyPr/>
          <a:lstStyle/>
          <a:p>
            <a:r>
              <a:rPr lang="es-419" smtClean="0"/>
              <a:t>Aceleración media</a:t>
            </a:r>
            <a:endParaRPr lang="pt-PT"/>
          </a:p>
        </p:txBody>
      </p:sp>
      <p:pic>
        <p:nvPicPr>
          <p:cNvPr id="4" name="Imagen 3"/>
          <p:cNvPicPr>
            <a:picLocks noChangeAspect="1"/>
          </p:cNvPicPr>
          <p:nvPr/>
        </p:nvPicPr>
        <p:blipFill>
          <a:blip r:embed="rId2"/>
          <a:stretch>
            <a:fillRect/>
          </a:stretch>
        </p:blipFill>
        <p:spPr>
          <a:xfrm>
            <a:off x="137160" y="167640"/>
            <a:ext cx="5325100" cy="3215640"/>
          </a:xfrm>
          <a:prstGeom prst="rect">
            <a:avLst/>
          </a:prstGeom>
        </p:spPr>
      </p:pic>
      <p:pic>
        <p:nvPicPr>
          <p:cNvPr id="5" name="Imagen 4"/>
          <p:cNvPicPr>
            <a:picLocks noChangeAspect="1"/>
          </p:cNvPicPr>
          <p:nvPr/>
        </p:nvPicPr>
        <p:blipFill>
          <a:blip r:embed="rId3"/>
          <a:stretch>
            <a:fillRect/>
          </a:stretch>
        </p:blipFill>
        <p:spPr>
          <a:xfrm>
            <a:off x="137160" y="3383280"/>
            <a:ext cx="5325100" cy="3424242"/>
          </a:xfrm>
          <a:prstGeom prst="rect">
            <a:avLst/>
          </a:prstGeom>
        </p:spPr>
      </p:pic>
      <p:pic>
        <p:nvPicPr>
          <p:cNvPr id="6" name="Imagen 5"/>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754052" y="1417638"/>
            <a:ext cx="6102668" cy="4785042"/>
          </a:xfrm>
          <a:prstGeom prst="rect">
            <a:avLst/>
          </a:prstGeom>
        </p:spPr>
      </p:pic>
    </p:spTree>
    <p:extLst>
      <p:ext uri="{BB962C8B-B14F-4D97-AF65-F5344CB8AC3E}">
        <p14:creationId xmlns:p14="http://schemas.microsoft.com/office/powerpoint/2010/main" val="36645058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2987040" y="106998"/>
            <a:ext cx="6263640" cy="624522"/>
          </a:xfrm>
        </p:spPr>
        <p:txBody>
          <a:bodyPr/>
          <a:lstStyle/>
          <a:p>
            <a:r>
              <a:rPr lang="es-419" sz="3600" smtClean="0"/>
              <a:t>Aceleración Instantánea</a:t>
            </a:r>
            <a:endParaRPr lang="pt-PT" sz="3600"/>
          </a:p>
        </p:txBody>
      </p:sp>
      <p:pic>
        <p:nvPicPr>
          <p:cNvPr id="4" name="Imagen 3"/>
          <p:cNvPicPr>
            <a:picLocks noChangeAspect="1"/>
          </p:cNvPicPr>
          <p:nvPr/>
        </p:nvPicPr>
        <p:blipFill>
          <a:blip r:embed="rId2"/>
          <a:stretch>
            <a:fillRect/>
          </a:stretch>
        </p:blipFill>
        <p:spPr>
          <a:xfrm>
            <a:off x="0" y="693420"/>
            <a:ext cx="9555480" cy="3974869"/>
          </a:xfrm>
          <a:prstGeom prst="rect">
            <a:avLst/>
          </a:prstGeom>
        </p:spPr>
      </p:pic>
      <mc:AlternateContent xmlns:mc="http://schemas.openxmlformats.org/markup-compatibility/2006" xmlns:a14="http://schemas.microsoft.com/office/drawing/2010/main">
        <mc:Choice Requires="a14">
          <p:sp>
            <p:nvSpPr>
              <p:cNvPr id="6" name="Rectángulo 5"/>
              <p:cNvSpPr/>
              <p:nvPr/>
            </p:nvSpPr>
            <p:spPr>
              <a:xfrm>
                <a:off x="9250680" y="2583180"/>
                <a:ext cx="2766527" cy="108048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pt-PT" sz="3200" i="1" smtClean="0">
                              <a:latin typeface="Cambria Math" panose="02040503050406030204" pitchFamily="18" charset="0"/>
                            </a:rPr>
                          </m:ctrlPr>
                        </m:accPr>
                        <m:e>
                          <m:r>
                            <a:rPr lang="es-419" sz="3200" b="0" i="1" smtClean="0">
                              <a:latin typeface="Cambria Math" panose="02040503050406030204" pitchFamily="18" charset="0"/>
                            </a:rPr>
                            <m:t>𝑎</m:t>
                          </m:r>
                        </m:e>
                      </m:acc>
                      <m:r>
                        <a:rPr lang="es-419" sz="3200" b="0" i="1" smtClean="0">
                          <a:latin typeface="Cambria Math" panose="02040503050406030204" pitchFamily="18" charset="0"/>
                        </a:rPr>
                        <m:t>=</m:t>
                      </m:r>
                      <m:f>
                        <m:fPr>
                          <m:ctrlPr>
                            <a:rPr lang="es-419" sz="3200" b="0" i="1" smtClean="0">
                              <a:latin typeface="Cambria Math" panose="02040503050406030204" pitchFamily="18" charset="0"/>
                            </a:rPr>
                          </m:ctrlPr>
                        </m:fPr>
                        <m:num>
                          <m:r>
                            <a:rPr lang="es-419" sz="3200" b="0" i="1" smtClean="0">
                              <a:latin typeface="Cambria Math" panose="02040503050406030204" pitchFamily="18" charset="0"/>
                            </a:rPr>
                            <m:t>𝑑</m:t>
                          </m:r>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𝑣</m:t>
                              </m:r>
                            </m:e>
                          </m:acc>
                        </m:num>
                        <m:den>
                          <m:r>
                            <a:rPr lang="es-419" sz="3200" b="0" i="1" smtClean="0">
                              <a:latin typeface="Cambria Math" panose="02040503050406030204" pitchFamily="18" charset="0"/>
                            </a:rPr>
                            <m:t>𝑑𝑡</m:t>
                          </m:r>
                        </m:den>
                      </m:f>
                      <m:r>
                        <a:rPr lang="es-419" sz="3200" b="0" i="1" smtClean="0">
                          <a:latin typeface="Cambria Math" panose="02040503050406030204" pitchFamily="18" charset="0"/>
                        </a:rPr>
                        <m:t>=</m:t>
                      </m:r>
                      <m:f>
                        <m:fPr>
                          <m:ctrlPr>
                            <a:rPr lang="es-419" sz="3200" b="0" i="1" smtClean="0">
                              <a:latin typeface="Cambria Math" panose="02040503050406030204" pitchFamily="18" charset="0"/>
                            </a:rPr>
                          </m:ctrlPr>
                        </m:fPr>
                        <m:num>
                          <m:sSup>
                            <m:sSupPr>
                              <m:ctrlPr>
                                <a:rPr lang="es-419" sz="3200" b="0" i="1" smtClean="0">
                                  <a:latin typeface="Cambria Math" panose="02040503050406030204" pitchFamily="18" charset="0"/>
                                </a:rPr>
                              </m:ctrlPr>
                            </m:sSupPr>
                            <m:e>
                              <m:r>
                                <a:rPr lang="es-419" sz="3200" b="0" i="1" smtClean="0">
                                  <a:latin typeface="Cambria Math" panose="02040503050406030204" pitchFamily="18" charset="0"/>
                                </a:rPr>
                                <m:t>𝑑</m:t>
                              </m:r>
                            </m:e>
                            <m:sup>
                              <m:r>
                                <a:rPr lang="es-419" sz="3200" b="0" i="1" smtClean="0">
                                  <a:latin typeface="Cambria Math" panose="02040503050406030204" pitchFamily="18" charset="0"/>
                                </a:rPr>
                                <m:t>2</m:t>
                              </m:r>
                            </m:sup>
                          </m:sSup>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𝑟</m:t>
                              </m:r>
                            </m:e>
                          </m:acc>
                        </m:num>
                        <m:den>
                          <m:r>
                            <a:rPr lang="es-419" sz="3200" b="0" i="1" smtClean="0">
                              <a:latin typeface="Cambria Math" panose="02040503050406030204" pitchFamily="18" charset="0"/>
                            </a:rPr>
                            <m:t>𝑑</m:t>
                          </m:r>
                          <m:sSup>
                            <m:sSupPr>
                              <m:ctrlPr>
                                <a:rPr lang="es-419" sz="3200" b="0" i="1" smtClean="0">
                                  <a:latin typeface="Cambria Math" panose="02040503050406030204" pitchFamily="18" charset="0"/>
                                </a:rPr>
                              </m:ctrlPr>
                            </m:sSupPr>
                            <m:e>
                              <m:r>
                                <a:rPr lang="es-419" sz="3200" b="0" i="1" smtClean="0">
                                  <a:latin typeface="Cambria Math" panose="02040503050406030204" pitchFamily="18" charset="0"/>
                                </a:rPr>
                                <m:t>𝑡</m:t>
                              </m:r>
                            </m:e>
                            <m:sup>
                              <m:r>
                                <a:rPr lang="es-419" sz="3200" b="0" i="1" smtClean="0">
                                  <a:latin typeface="Cambria Math" panose="02040503050406030204" pitchFamily="18" charset="0"/>
                                </a:rPr>
                                <m:t>2</m:t>
                              </m:r>
                            </m:sup>
                          </m:sSup>
                        </m:den>
                      </m:f>
                    </m:oMath>
                  </m:oMathPara>
                </a14:m>
                <a:endParaRPr lang="pt-PT" sz="3200"/>
              </a:p>
            </p:txBody>
          </p:sp>
        </mc:Choice>
        <mc:Fallback xmlns="">
          <p:sp>
            <p:nvSpPr>
              <p:cNvPr id="6" name="Rectángulo 5"/>
              <p:cNvSpPr>
                <a:spLocks noRot="1" noChangeAspect="1" noMove="1" noResize="1" noEditPoints="1" noAdjustHandles="1" noChangeArrowheads="1" noChangeShapeType="1" noTextEdit="1"/>
              </p:cNvSpPr>
              <p:nvPr/>
            </p:nvSpPr>
            <p:spPr>
              <a:xfrm>
                <a:off x="9250680" y="2583180"/>
                <a:ext cx="2766527" cy="1080489"/>
              </a:xfrm>
              <a:prstGeom prst="rect">
                <a:avLst/>
              </a:prstGeom>
              <a:blipFill rotWithShape="0">
                <a:blip r:embed="rId3"/>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7" name="Rectángulo 6"/>
              <p:cNvSpPr/>
              <p:nvPr/>
            </p:nvSpPr>
            <p:spPr>
              <a:xfrm>
                <a:off x="4602480" y="4451297"/>
                <a:ext cx="5735736" cy="106400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pt-PT" sz="3200" i="1" smtClean="0">
                              <a:latin typeface="Cambria Math" panose="02040503050406030204" pitchFamily="18" charset="0"/>
                            </a:rPr>
                          </m:ctrlPr>
                        </m:accPr>
                        <m:e>
                          <m:r>
                            <a:rPr lang="es-419" sz="3200" b="0" i="1" smtClean="0">
                              <a:latin typeface="Cambria Math" panose="02040503050406030204" pitchFamily="18" charset="0"/>
                            </a:rPr>
                            <m:t>𝑎</m:t>
                          </m:r>
                        </m:e>
                      </m:acc>
                      <m:r>
                        <a:rPr lang="es-419" sz="3200" b="0" i="1" smtClean="0">
                          <a:latin typeface="Cambria Math" panose="02040503050406030204" pitchFamily="18" charset="0"/>
                        </a:rPr>
                        <m:t>=</m:t>
                      </m:r>
                      <m:f>
                        <m:fPr>
                          <m:ctrlPr>
                            <a:rPr lang="es-419" sz="3200" b="0" i="1" smtClean="0">
                              <a:latin typeface="Cambria Math" panose="02040503050406030204" pitchFamily="18" charset="0"/>
                            </a:rPr>
                          </m:ctrlPr>
                        </m:fPr>
                        <m:num>
                          <m:r>
                            <a:rPr lang="es-419" sz="3200" b="0" i="1" smtClean="0">
                              <a:latin typeface="Cambria Math" panose="02040503050406030204" pitchFamily="18" charset="0"/>
                            </a:rPr>
                            <m:t>𝑑</m:t>
                          </m:r>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𝑣</m:t>
                              </m:r>
                            </m:e>
                          </m:acc>
                        </m:num>
                        <m:den>
                          <m:r>
                            <a:rPr lang="es-419" sz="3200" b="0" i="1" smtClean="0">
                              <a:latin typeface="Cambria Math" panose="02040503050406030204" pitchFamily="18" charset="0"/>
                            </a:rPr>
                            <m:t>𝑑𝑡</m:t>
                          </m:r>
                        </m:den>
                      </m:f>
                      <m:r>
                        <a:rPr lang="es-419" sz="3200" b="0" i="1" smtClean="0">
                          <a:latin typeface="Cambria Math" panose="02040503050406030204" pitchFamily="18" charset="0"/>
                        </a:rPr>
                        <m:t>=</m:t>
                      </m:r>
                      <m:f>
                        <m:fPr>
                          <m:ctrlPr>
                            <a:rPr lang="es-419" sz="3200" b="0" i="1" smtClean="0">
                              <a:latin typeface="Cambria Math" panose="02040503050406030204" pitchFamily="18" charset="0"/>
                            </a:rPr>
                          </m:ctrlPr>
                        </m:fPr>
                        <m:num>
                          <m:r>
                            <a:rPr lang="es-419" sz="3200" b="0" i="1" smtClean="0">
                              <a:latin typeface="Cambria Math" panose="02040503050406030204" pitchFamily="18" charset="0"/>
                            </a:rPr>
                            <m:t>𝑑</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𝑣</m:t>
                              </m:r>
                            </m:e>
                            <m:sub>
                              <m:r>
                                <a:rPr lang="es-419" sz="3200" b="0" i="1" smtClean="0">
                                  <a:latin typeface="Cambria Math" panose="02040503050406030204" pitchFamily="18" charset="0"/>
                                </a:rPr>
                                <m:t>𝑥</m:t>
                              </m:r>
                            </m:sub>
                          </m:sSub>
                        </m:num>
                        <m:den>
                          <m:r>
                            <a:rPr lang="es-419" sz="3200" b="0" i="1" smtClean="0">
                              <a:latin typeface="Cambria Math" panose="02040503050406030204" pitchFamily="18" charset="0"/>
                            </a:rPr>
                            <m:t>𝑑𝑡</m:t>
                          </m:r>
                        </m:den>
                      </m:f>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𝑖</m:t>
                          </m:r>
                        </m:e>
                      </m:acc>
                      <m:r>
                        <a:rPr lang="es-419" sz="3200" b="0" i="1" smtClean="0">
                          <a:latin typeface="Cambria Math" panose="02040503050406030204" pitchFamily="18" charset="0"/>
                        </a:rPr>
                        <m:t>+</m:t>
                      </m:r>
                      <m:f>
                        <m:fPr>
                          <m:ctrlPr>
                            <a:rPr lang="es-419" sz="3200" b="0" i="1" smtClean="0">
                              <a:latin typeface="Cambria Math" panose="02040503050406030204" pitchFamily="18" charset="0"/>
                            </a:rPr>
                          </m:ctrlPr>
                        </m:fPr>
                        <m:num>
                          <m:r>
                            <a:rPr lang="es-419" sz="3200" b="0" i="1" smtClean="0">
                              <a:latin typeface="Cambria Math" panose="02040503050406030204" pitchFamily="18" charset="0"/>
                            </a:rPr>
                            <m:t>𝑑</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𝑣</m:t>
                              </m:r>
                            </m:e>
                            <m:sub>
                              <m:r>
                                <a:rPr lang="es-419" sz="3200" b="0" i="1" smtClean="0">
                                  <a:latin typeface="Cambria Math" panose="02040503050406030204" pitchFamily="18" charset="0"/>
                                </a:rPr>
                                <m:t>𝑦</m:t>
                              </m:r>
                            </m:sub>
                          </m:sSub>
                        </m:num>
                        <m:den>
                          <m:r>
                            <a:rPr lang="es-419" sz="3200" b="0" i="1" smtClean="0">
                              <a:latin typeface="Cambria Math" panose="02040503050406030204" pitchFamily="18" charset="0"/>
                            </a:rPr>
                            <m:t>𝑑𝑡</m:t>
                          </m:r>
                        </m:den>
                      </m:f>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𝑗</m:t>
                          </m:r>
                        </m:e>
                      </m:acc>
                      <m:r>
                        <a:rPr lang="es-419" sz="3200" b="0" i="1" smtClean="0">
                          <a:latin typeface="Cambria Math" panose="02040503050406030204" pitchFamily="18" charset="0"/>
                        </a:rPr>
                        <m:t>+</m:t>
                      </m:r>
                      <m:f>
                        <m:fPr>
                          <m:ctrlPr>
                            <a:rPr lang="es-419" sz="3200" b="0" i="1" smtClean="0">
                              <a:latin typeface="Cambria Math" panose="02040503050406030204" pitchFamily="18" charset="0"/>
                            </a:rPr>
                          </m:ctrlPr>
                        </m:fPr>
                        <m:num>
                          <m:r>
                            <a:rPr lang="es-419" sz="3200" b="0" i="1" smtClean="0">
                              <a:latin typeface="Cambria Math" panose="02040503050406030204" pitchFamily="18" charset="0"/>
                            </a:rPr>
                            <m:t>𝑑</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𝑣</m:t>
                              </m:r>
                            </m:e>
                            <m:sub>
                              <m:r>
                                <a:rPr lang="es-419" sz="3200" b="0" i="1" smtClean="0">
                                  <a:latin typeface="Cambria Math" panose="02040503050406030204" pitchFamily="18" charset="0"/>
                                </a:rPr>
                                <m:t>𝑧</m:t>
                              </m:r>
                            </m:sub>
                          </m:sSub>
                        </m:num>
                        <m:den>
                          <m:r>
                            <a:rPr lang="es-419" sz="3200" b="0" i="1" smtClean="0">
                              <a:latin typeface="Cambria Math" panose="02040503050406030204" pitchFamily="18" charset="0"/>
                            </a:rPr>
                            <m:t>𝑑𝑡</m:t>
                          </m:r>
                        </m:den>
                      </m:f>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𝑘</m:t>
                          </m:r>
                        </m:e>
                      </m:acc>
                    </m:oMath>
                  </m:oMathPara>
                </a14:m>
                <a:endParaRPr lang="pt-PT" sz="3200"/>
              </a:p>
            </p:txBody>
          </p:sp>
        </mc:Choice>
        <mc:Fallback xmlns="">
          <p:sp>
            <p:nvSpPr>
              <p:cNvPr id="7" name="Rectángulo 6"/>
              <p:cNvSpPr>
                <a:spLocks noRot="1" noChangeAspect="1" noMove="1" noResize="1" noEditPoints="1" noAdjustHandles="1" noChangeArrowheads="1" noChangeShapeType="1" noTextEdit="1"/>
              </p:cNvSpPr>
              <p:nvPr/>
            </p:nvSpPr>
            <p:spPr>
              <a:xfrm>
                <a:off x="4602480" y="4451297"/>
                <a:ext cx="5735736" cy="1064009"/>
              </a:xfrm>
              <a:prstGeom prst="rect">
                <a:avLst/>
              </a:prstGeom>
              <a:blipFill rotWithShape="0">
                <a:blip r:embed="rId4"/>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8" name="CuadroTexto 7"/>
              <p:cNvSpPr txBox="1"/>
              <p:nvPr/>
            </p:nvSpPr>
            <p:spPr>
              <a:xfrm>
                <a:off x="411480" y="4698769"/>
                <a:ext cx="3574953" cy="56906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𝑣</m:t>
                          </m:r>
                        </m:e>
                      </m:acc>
                      <m:r>
                        <a:rPr lang="es-419" sz="3200" b="0" i="1" smtClean="0">
                          <a:latin typeface="Cambria Math" panose="02040503050406030204" pitchFamily="18" charset="0"/>
                        </a:rPr>
                        <m:t>=</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𝑣</m:t>
                          </m:r>
                        </m:e>
                        <m:sub>
                          <m:r>
                            <a:rPr lang="es-419" sz="3200" b="0" i="1" smtClean="0">
                              <a:latin typeface="Cambria Math" panose="02040503050406030204" pitchFamily="18" charset="0"/>
                            </a:rPr>
                            <m:t>𝑥</m:t>
                          </m:r>
                        </m:sub>
                      </m:sSub>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𝑖</m:t>
                          </m:r>
                        </m:e>
                      </m:acc>
                      <m:r>
                        <a:rPr lang="es-419" sz="3200" b="0" i="1" smtClean="0">
                          <a:latin typeface="Cambria Math" panose="02040503050406030204" pitchFamily="18" charset="0"/>
                        </a:rPr>
                        <m:t>+</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𝑣</m:t>
                          </m:r>
                        </m:e>
                        <m:sub>
                          <m:r>
                            <a:rPr lang="es-419" sz="3200" b="0" i="1" smtClean="0">
                              <a:latin typeface="Cambria Math" panose="02040503050406030204" pitchFamily="18" charset="0"/>
                            </a:rPr>
                            <m:t>𝑦</m:t>
                          </m:r>
                        </m:sub>
                      </m:sSub>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𝑗</m:t>
                          </m:r>
                        </m:e>
                      </m:acc>
                      <m:r>
                        <a:rPr lang="es-419" sz="3200" b="0" i="1" smtClean="0">
                          <a:latin typeface="Cambria Math" panose="02040503050406030204" pitchFamily="18" charset="0"/>
                        </a:rPr>
                        <m:t>+</m:t>
                      </m:r>
                      <m:sSub>
                        <m:sSubPr>
                          <m:ctrlPr>
                            <a:rPr lang="es-419" sz="3200" b="0" i="1" smtClean="0">
                              <a:latin typeface="Cambria Math" panose="02040503050406030204" pitchFamily="18" charset="0"/>
                            </a:rPr>
                          </m:ctrlPr>
                        </m:sSubPr>
                        <m:e>
                          <m:r>
                            <a:rPr lang="es-419" sz="3200" b="0" i="1" smtClean="0">
                              <a:latin typeface="Cambria Math" panose="02040503050406030204" pitchFamily="18" charset="0"/>
                            </a:rPr>
                            <m:t>𝑣</m:t>
                          </m:r>
                        </m:e>
                        <m:sub>
                          <m:r>
                            <a:rPr lang="es-419" sz="3200" b="0" i="1" smtClean="0">
                              <a:latin typeface="Cambria Math" panose="02040503050406030204" pitchFamily="18" charset="0"/>
                            </a:rPr>
                            <m:t>𝑧</m:t>
                          </m:r>
                        </m:sub>
                      </m:sSub>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𝑘</m:t>
                          </m:r>
                        </m:e>
                      </m:acc>
                    </m:oMath>
                  </m:oMathPara>
                </a14:m>
                <a:endParaRPr lang="pt-PT" sz="3200"/>
              </a:p>
            </p:txBody>
          </p:sp>
        </mc:Choice>
        <mc:Fallback xmlns="">
          <p:sp>
            <p:nvSpPr>
              <p:cNvPr id="8" name="CuadroTexto 7"/>
              <p:cNvSpPr txBox="1">
                <a:spLocks noRot="1" noChangeAspect="1" noMove="1" noResize="1" noEditPoints="1" noAdjustHandles="1" noChangeArrowheads="1" noChangeShapeType="1" noTextEdit="1"/>
              </p:cNvSpPr>
              <p:nvPr/>
            </p:nvSpPr>
            <p:spPr>
              <a:xfrm>
                <a:off x="411480" y="4698769"/>
                <a:ext cx="3574953" cy="569067"/>
              </a:xfrm>
              <a:prstGeom prst="rect">
                <a:avLst/>
              </a:prstGeom>
              <a:blipFill rotWithShape="0">
                <a:blip r:embed="rId5"/>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9" name="Rectángulo 8"/>
              <p:cNvSpPr/>
              <p:nvPr/>
            </p:nvSpPr>
            <p:spPr>
              <a:xfrm>
                <a:off x="4913483" y="5553429"/>
                <a:ext cx="4416145" cy="108048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s-419" sz="3200" b="0" i="1" smtClean="0">
                          <a:latin typeface="Cambria Math" panose="02040503050406030204" pitchFamily="18" charset="0"/>
                        </a:rPr>
                        <m:t>=</m:t>
                      </m:r>
                      <m:f>
                        <m:fPr>
                          <m:ctrlPr>
                            <a:rPr lang="es-419" sz="3200" b="0" i="1" smtClean="0">
                              <a:latin typeface="Cambria Math" panose="02040503050406030204" pitchFamily="18" charset="0"/>
                            </a:rPr>
                          </m:ctrlPr>
                        </m:fPr>
                        <m:num>
                          <m:sSup>
                            <m:sSupPr>
                              <m:ctrlPr>
                                <a:rPr lang="es-419" sz="3200" b="0" i="1" smtClean="0">
                                  <a:latin typeface="Cambria Math" panose="02040503050406030204" pitchFamily="18" charset="0"/>
                                </a:rPr>
                              </m:ctrlPr>
                            </m:sSupPr>
                            <m:e>
                              <m:r>
                                <a:rPr lang="es-419" sz="3200" b="0" i="1" smtClean="0">
                                  <a:latin typeface="Cambria Math" panose="02040503050406030204" pitchFamily="18" charset="0"/>
                                </a:rPr>
                                <m:t>𝑑</m:t>
                              </m:r>
                            </m:e>
                            <m:sup>
                              <m:r>
                                <a:rPr lang="es-419" sz="3200" b="0" i="1" smtClean="0">
                                  <a:latin typeface="Cambria Math" panose="02040503050406030204" pitchFamily="18" charset="0"/>
                                </a:rPr>
                                <m:t>2</m:t>
                              </m:r>
                            </m:sup>
                          </m:sSup>
                          <m:r>
                            <a:rPr lang="es-419" sz="3200" b="0" i="1" smtClean="0">
                              <a:latin typeface="Cambria Math" panose="02040503050406030204" pitchFamily="18" charset="0"/>
                            </a:rPr>
                            <m:t>𝑥</m:t>
                          </m:r>
                        </m:num>
                        <m:den>
                          <m:r>
                            <a:rPr lang="es-419" sz="3200" b="0" i="1" smtClean="0">
                              <a:latin typeface="Cambria Math" panose="02040503050406030204" pitchFamily="18" charset="0"/>
                            </a:rPr>
                            <m:t>𝑑</m:t>
                          </m:r>
                          <m:sSup>
                            <m:sSupPr>
                              <m:ctrlPr>
                                <a:rPr lang="es-419" sz="3200" b="0" i="1" smtClean="0">
                                  <a:latin typeface="Cambria Math" panose="02040503050406030204" pitchFamily="18" charset="0"/>
                                </a:rPr>
                              </m:ctrlPr>
                            </m:sSupPr>
                            <m:e>
                              <m:r>
                                <a:rPr lang="es-419" sz="3200" b="0" i="1" smtClean="0">
                                  <a:latin typeface="Cambria Math" panose="02040503050406030204" pitchFamily="18" charset="0"/>
                                </a:rPr>
                                <m:t>𝑡</m:t>
                              </m:r>
                            </m:e>
                            <m:sup>
                              <m:r>
                                <a:rPr lang="es-419" sz="3200" b="0" i="1" smtClean="0">
                                  <a:latin typeface="Cambria Math" panose="02040503050406030204" pitchFamily="18" charset="0"/>
                                </a:rPr>
                                <m:t>2</m:t>
                              </m:r>
                            </m:sup>
                          </m:sSup>
                        </m:den>
                      </m:f>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𝑖</m:t>
                          </m:r>
                        </m:e>
                      </m:acc>
                      <m:r>
                        <a:rPr lang="es-419" sz="3200" b="0" i="1" smtClean="0">
                          <a:latin typeface="Cambria Math" panose="02040503050406030204" pitchFamily="18" charset="0"/>
                        </a:rPr>
                        <m:t>+</m:t>
                      </m:r>
                      <m:f>
                        <m:fPr>
                          <m:ctrlPr>
                            <a:rPr lang="es-419" sz="3200" b="0" i="1" smtClean="0">
                              <a:latin typeface="Cambria Math" panose="02040503050406030204" pitchFamily="18" charset="0"/>
                            </a:rPr>
                          </m:ctrlPr>
                        </m:fPr>
                        <m:num>
                          <m:sSup>
                            <m:sSupPr>
                              <m:ctrlPr>
                                <a:rPr lang="es-419" sz="3200" b="0" i="1" smtClean="0">
                                  <a:latin typeface="Cambria Math" panose="02040503050406030204" pitchFamily="18" charset="0"/>
                                </a:rPr>
                              </m:ctrlPr>
                            </m:sSupPr>
                            <m:e>
                              <m:r>
                                <a:rPr lang="es-419" sz="3200" b="0" i="1" smtClean="0">
                                  <a:latin typeface="Cambria Math" panose="02040503050406030204" pitchFamily="18" charset="0"/>
                                </a:rPr>
                                <m:t>𝑑</m:t>
                              </m:r>
                            </m:e>
                            <m:sup>
                              <m:r>
                                <a:rPr lang="es-419" sz="3200" b="0" i="1" smtClean="0">
                                  <a:latin typeface="Cambria Math" panose="02040503050406030204" pitchFamily="18" charset="0"/>
                                </a:rPr>
                                <m:t>2</m:t>
                              </m:r>
                            </m:sup>
                          </m:sSup>
                          <m:r>
                            <a:rPr lang="es-419" sz="3200" b="0" i="1" smtClean="0">
                              <a:latin typeface="Cambria Math" panose="02040503050406030204" pitchFamily="18" charset="0"/>
                            </a:rPr>
                            <m:t>𝑦</m:t>
                          </m:r>
                        </m:num>
                        <m:den>
                          <m:r>
                            <a:rPr lang="es-419" sz="3200" b="0" i="1" smtClean="0">
                              <a:latin typeface="Cambria Math" panose="02040503050406030204" pitchFamily="18" charset="0"/>
                            </a:rPr>
                            <m:t>𝑑</m:t>
                          </m:r>
                          <m:sSup>
                            <m:sSupPr>
                              <m:ctrlPr>
                                <a:rPr lang="es-419" sz="3200" b="0" i="1" smtClean="0">
                                  <a:latin typeface="Cambria Math" panose="02040503050406030204" pitchFamily="18" charset="0"/>
                                </a:rPr>
                              </m:ctrlPr>
                            </m:sSupPr>
                            <m:e>
                              <m:r>
                                <a:rPr lang="es-419" sz="3200" b="0" i="1" smtClean="0">
                                  <a:latin typeface="Cambria Math" panose="02040503050406030204" pitchFamily="18" charset="0"/>
                                </a:rPr>
                                <m:t>𝑡</m:t>
                              </m:r>
                            </m:e>
                            <m:sup>
                              <m:r>
                                <a:rPr lang="es-419" sz="3200" b="0" i="1" smtClean="0">
                                  <a:latin typeface="Cambria Math" panose="02040503050406030204" pitchFamily="18" charset="0"/>
                                </a:rPr>
                                <m:t>2</m:t>
                              </m:r>
                            </m:sup>
                          </m:sSup>
                        </m:den>
                      </m:f>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𝑗</m:t>
                          </m:r>
                        </m:e>
                      </m:acc>
                      <m:r>
                        <a:rPr lang="es-419" sz="3200" b="0" i="1" smtClean="0">
                          <a:latin typeface="Cambria Math" panose="02040503050406030204" pitchFamily="18" charset="0"/>
                        </a:rPr>
                        <m:t>+</m:t>
                      </m:r>
                      <m:f>
                        <m:fPr>
                          <m:ctrlPr>
                            <a:rPr lang="es-419" sz="3200" b="0" i="1" smtClean="0">
                              <a:latin typeface="Cambria Math" panose="02040503050406030204" pitchFamily="18" charset="0"/>
                            </a:rPr>
                          </m:ctrlPr>
                        </m:fPr>
                        <m:num>
                          <m:sSup>
                            <m:sSupPr>
                              <m:ctrlPr>
                                <a:rPr lang="es-419" sz="3200" b="0" i="1" smtClean="0">
                                  <a:latin typeface="Cambria Math" panose="02040503050406030204" pitchFamily="18" charset="0"/>
                                </a:rPr>
                              </m:ctrlPr>
                            </m:sSupPr>
                            <m:e>
                              <m:r>
                                <a:rPr lang="es-419" sz="3200" b="0" i="1" smtClean="0">
                                  <a:latin typeface="Cambria Math" panose="02040503050406030204" pitchFamily="18" charset="0"/>
                                </a:rPr>
                                <m:t>𝑑</m:t>
                              </m:r>
                            </m:e>
                            <m:sup>
                              <m:r>
                                <a:rPr lang="es-419" sz="3200" b="0" i="1" smtClean="0">
                                  <a:latin typeface="Cambria Math" panose="02040503050406030204" pitchFamily="18" charset="0"/>
                                </a:rPr>
                                <m:t>2</m:t>
                              </m:r>
                            </m:sup>
                          </m:sSup>
                          <m:r>
                            <a:rPr lang="es-419" sz="3200" b="0" i="1" smtClean="0">
                              <a:latin typeface="Cambria Math" panose="02040503050406030204" pitchFamily="18" charset="0"/>
                            </a:rPr>
                            <m:t>𝑧</m:t>
                          </m:r>
                        </m:num>
                        <m:den>
                          <m:r>
                            <a:rPr lang="es-419" sz="3200" b="0" i="1" smtClean="0">
                              <a:latin typeface="Cambria Math" panose="02040503050406030204" pitchFamily="18" charset="0"/>
                            </a:rPr>
                            <m:t>𝑑</m:t>
                          </m:r>
                          <m:sSup>
                            <m:sSupPr>
                              <m:ctrlPr>
                                <a:rPr lang="es-419" sz="3200" b="0" i="1" smtClean="0">
                                  <a:latin typeface="Cambria Math" panose="02040503050406030204" pitchFamily="18" charset="0"/>
                                </a:rPr>
                              </m:ctrlPr>
                            </m:sSupPr>
                            <m:e>
                              <m:r>
                                <a:rPr lang="es-419" sz="3200" b="0" i="1" smtClean="0">
                                  <a:latin typeface="Cambria Math" panose="02040503050406030204" pitchFamily="18" charset="0"/>
                                </a:rPr>
                                <m:t>𝑡</m:t>
                              </m:r>
                            </m:e>
                            <m:sup>
                              <m:r>
                                <a:rPr lang="es-419" sz="3200" b="0" i="1" smtClean="0">
                                  <a:latin typeface="Cambria Math" panose="02040503050406030204" pitchFamily="18" charset="0"/>
                                </a:rPr>
                                <m:t>2</m:t>
                              </m:r>
                            </m:sup>
                          </m:sSup>
                        </m:den>
                      </m:f>
                      <m:acc>
                        <m:accPr>
                          <m:chr m:val="̂"/>
                          <m:ctrlPr>
                            <a:rPr lang="es-419" sz="3200" b="0" i="1" smtClean="0">
                              <a:latin typeface="Cambria Math" panose="02040503050406030204" pitchFamily="18" charset="0"/>
                            </a:rPr>
                          </m:ctrlPr>
                        </m:accPr>
                        <m:e>
                          <m:r>
                            <a:rPr lang="es-419" sz="3200" b="0" i="1" smtClean="0">
                              <a:latin typeface="Cambria Math" panose="02040503050406030204" pitchFamily="18" charset="0"/>
                            </a:rPr>
                            <m:t>𝑘</m:t>
                          </m:r>
                        </m:e>
                      </m:acc>
                    </m:oMath>
                  </m:oMathPara>
                </a14:m>
                <a:endParaRPr lang="pt-PT" sz="3200"/>
              </a:p>
            </p:txBody>
          </p:sp>
        </mc:Choice>
        <mc:Fallback xmlns="">
          <p:sp>
            <p:nvSpPr>
              <p:cNvPr id="9" name="Rectángulo 8"/>
              <p:cNvSpPr>
                <a:spLocks noRot="1" noChangeAspect="1" noMove="1" noResize="1" noEditPoints="1" noAdjustHandles="1" noChangeArrowheads="1" noChangeShapeType="1" noTextEdit="1"/>
              </p:cNvSpPr>
              <p:nvPr/>
            </p:nvSpPr>
            <p:spPr>
              <a:xfrm>
                <a:off x="4913483" y="5553429"/>
                <a:ext cx="4416145" cy="1080489"/>
              </a:xfrm>
              <a:prstGeom prst="rect">
                <a:avLst/>
              </a:prstGeom>
              <a:blipFill rotWithShape="0">
                <a:blip r:embed="rId6"/>
                <a:stretch>
                  <a:fillRect/>
                </a:stretch>
              </a:blipFill>
            </p:spPr>
            <p:txBody>
              <a:bodyPr/>
              <a:lstStyle/>
              <a:p>
                <a:r>
                  <a:rPr lang="pt-PT">
                    <a:noFill/>
                  </a:rPr>
                  <a:t> </a:t>
                </a:r>
              </a:p>
            </p:txBody>
          </p:sp>
        </mc:Fallback>
      </mc:AlternateContent>
    </p:spTree>
    <p:extLst>
      <p:ext uri="{BB962C8B-B14F-4D97-AF65-F5344CB8AC3E}">
        <p14:creationId xmlns:p14="http://schemas.microsoft.com/office/powerpoint/2010/main" val="20198533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82880" y="61278"/>
            <a:ext cx="8183880" cy="670242"/>
          </a:xfrm>
        </p:spPr>
        <p:txBody>
          <a:bodyPr/>
          <a:lstStyle/>
          <a:p>
            <a:r>
              <a:rPr lang="es-419" smtClean="0"/>
              <a:t>Componentes de la aceleración</a:t>
            </a:r>
            <a:endParaRPr lang="pt-PT"/>
          </a:p>
        </p:txBody>
      </p:sp>
      <p:pic>
        <p:nvPicPr>
          <p:cNvPr id="4" name="Imagen 3"/>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82880" y="731520"/>
            <a:ext cx="6492240" cy="5913120"/>
          </a:xfrm>
          <a:prstGeom prst="rect">
            <a:avLst/>
          </a:prstGeom>
        </p:spPr>
      </p:pic>
      <p:pic>
        <p:nvPicPr>
          <p:cNvPr id="5" name="Imagen 4"/>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492240" y="731520"/>
            <a:ext cx="5196840" cy="5029200"/>
          </a:xfrm>
          <a:prstGeom prst="rect">
            <a:avLst/>
          </a:prstGeom>
          <a:noFill/>
          <a:ln>
            <a:noFill/>
          </a:ln>
        </p:spPr>
      </p:pic>
      <mc:AlternateContent xmlns:mc="http://schemas.openxmlformats.org/markup-compatibility/2006" xmlns:a14="http://schemas.microsoft.com/office/drawing/2010/main">
        <mc:Choice Requires="a14">
          <p:sp>
            <p:nvSpPr>
              <p:cNvPr id="6" name="CuadroTexto 5"/>
              <p:cNvSpPr txBox="1"/>
              <p:nvPr/>
            </p:nvSpPr>
            <p:spPr>
              <a:xfrm>
                <a:off x="6675120" y="5583399"/>
                <a:ext cx="2532168" cy="100213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s-419" sz="3200" b="0" i="0" smtClean="0">
                          <a:latin typeface="Cambria Math" panose="02040503050406030204" pitchFamily="18" charset="0"/>
                        </a:rPr>
                        <m:t>a</m:t>
                      </m:r>
                      <m:r>
                        <a:rPr lang="es-419" sz="3200" b="0" i="0" smtClean="0">
                          <a:latin typeface="Cambria Math" panose="02040503050406030204" pitchFamily="18" charset="0"/>
                        </a:rPr>
                        <m:t>=</m:t>
                      </m:r>
                      <m:rad>
                        <m:radPr>
                          <m:degHide m:val="on"/>
                          <m:ctrlPr>
                            <a:rPr lang="es-419" sz="3200" b="0" i="1" smtClean="0">
                              <a:latin typeface="Cambria Math" panose="02040503050406030204" pitchFamily="18" charset="0"/>
                            </a:rPr>
                          </m:ctrlPr>
                        </m:radPr>
                        <m:deg/>
                        <m:e>
                          <m:sSubSup>
                            <m:sSubSupPr>
                              <m:ctrlPr>
                                <a:rPr lang="es-419" sz="3200" b="0" i="1" smtClean="0">
                                  <a:latin typeface="Cambria Math" panose="02040503050406030204" pitchFamily="18" charset="0"/>
                                </a:rPr>
                              </m:ctrlPr>
                            </m:sSubSupPr>
                            <m:e>
                              <m:r>
                                <a:rPr lang="es-419" sz="3200" b="0" i="1" smtClean="0">
                                  <a:latin typeface="Cambria Math" panose="02040503050406030204" pitchFamily="18" charset="0"/>
                                </a:rPr>
                                <m:t>𝑎</m:t>
                              </m:r>
                            </m:e>
                            <m:sub>
                              <m:r>
                                <a:rPr lang="es-419" sz="3200" b="0" i="1" smtClean="0">
                                  <a:latin typeface="Cambria Math" panose="02040503050406030204" pitchFamily="18" charset="0"/>
                                  <a:ea typeface="Cambria Math" panose="02040503050406030204" pitchFamily="18" charset="0"/>
                                </a:rPr>
                                <m:t>∥</m:t>
                              </m:r>
                            </m:sub>
                            <m:sup>
                              <m:r>
                                <a:rPr lang="es-419" sz="3200" b="0" i="1" smtClean="0">
                                  <a:latin typeface="Cambria Math" panose="02040503050406030204" pitchFamily="18" charset="0"/>
                                </a:rPr>
                                <m:t>2</m:t>
                              </m:r>
                            </m:sup>
                          </m:sSubSup>
                          <m:r>
                            <a:rPr lang="es-419" sz="3200" b="0" i="1" smtClean="0">
                              <a:latin typeface="Cambria Math" panose="02040503050406030204" pitchFamily="18" charset="0"/>
                            </a:rPr>
                            <m:t>+</m:t>
                          </m:r>
                          <m:sSubSup>
                            <m:sSubSupPr>
                              <m:ctrlPr>
                                <a:rPr lang="es-419" sz="3200" b="0" i="1" smtClean="0">
                                  <a:latin typeface="Cambria Math" panose="02040503050406030204" pitchFamily="18" charset="0"/>
                                </a:rPr>
                              </m:ctrlPr>
                            </m:sSubSupPr>
                            <m:e>
                              <m:r>
                                <a:rPr lang="es-419" sz="3200" b="0" i="1" smtClean="0">
                                  <a:latin typeface="Cambria Math" panose="02040503050406030204" pitchFamily="18" charset="0"/>
                                </a:rPr>
                                <m:t>𝑎</m:t>
                              </m:r>
                            </m:e>
                            <m:sub>
                              <m:r>
                                <a:rPr lang="es-419" sz="3200" b="0" i="1" smtClean="0">
                                  <a:latin typeface="Cambria Math" panose="02040503050406030204" pitchFamily="18" charset="0"/>
                                  <a:ea typeface="Cambria Math" panose="02040503050406030204" pitchFamily="18" charset="0"/>
                                </a:rPr>
                                <m:t>⊥</m:t>
                              </m:r>
                            </m:sub>
                            <m:sup>
                              <m:r>
                                <a:rPr lang="es-419" sz="3200" b="0" i="1" smtClean="0">
                                  <a:latin typeface="Cambria Math" panose="02040503050406030204" pitchFamily="18" charset="0"/>
                                </a:rPr>
                                <m:t>2</m:t>
                              </m:r>
                            </m:sup>
                          </m:sSubSup>
                        </m:e>
                      </m:rad>
                    </m:oMath>
                  </m:oMathPara>
                </a14:m>
                <a:endParaRPr lang="pt-PT" sz="3200"/>
              </a:p>
            </p:txBody>
          </p:sp>
        </mc:Choice>
        <mc:Fallback xmlns="">
          <p:sp>
            <p:nvSpPr>
              <p:cNvPr id="6" name="CuadroTexto 5"/>
              <p:cNvSpPr txBox="1">
                <a:spLocks noRot="1" noChangeAspect="1" noMove="1" noResize="1" noEditPoints="1" noAdjustHandles="1" noChangeArrowheads="1" noChangeShapeType="1" noTextEdit="1"/>
              </p:cNvSpPr>
              <p:nvPr/>
            </p:nvSpPr>
            <p:spPr>
              <a:xfrm>
                <a:off x="6675120" y="5583399"/>
                <a:ext cx="2532168" cy="1002134"/>
              </a:xfrm>
              <a:prstGeom prst="rect">
                <a:avLst/>
              </a:prstGeom>
              <a:blipFill rotWithShape="0">
                <a:blip r:embed="rId6"/>
                <a:stretch>
                  <a:fillRect/>
                </a:stretch>
              </a:blipFill>
            </p:spPr>
            <p:txBody>
              <a:bodyPr/>
              <a:lstStyle/>
              <a:p>
                <a:r>
                  <a:rPr lang="pt-PT">
                    <a:noFill/>
                  </a:rPr>
                  <a:t> </a:t>
                </a:r>
              </a:p>
            </p:txBody>
          </p:sp>
        </mc:Fallback>
      </mc:AlternateContent>
    </p:spTree>
    <p:extLst>
      <p:ext uri="{BB962C8B-B14F-4D97-AF65-F5344CB8AC3E}">
        <p14:creationId xmlns:p14="http://schemas.microsoft.com/office/powerpoint/2010/main" val="23499396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0"/>
            <a:ext cx="3447128" cy="4522828"/>
          </a:xfrm>
          <a:prstGeom prst="rect">
            <a:avLst/>
          </a:prstGeom>
        </p:spPr>
      </p:pic>
      <p:sp>
        <p:nvSpPr>
          <p:cNvPr id="5" name="CuadroTexto 4"/>
          <p:cNvSpPr txBox="1"/>
          <p:nvPr/>
        </p:nvSpPr>
        <p:spPr>
          <a:xfrm>
            <a:off x="6194323" y="383458"/>
            <a:ext cx="5397910" cy="2123658"/>
          </a:xfrm>
          <a:prstGeom prst="rect">
            <a:avLst/>
          </a:prstGeom>
          <a:noFill/>
        </p:spPr>
        <p:txBody>
          <a:bodyPr wrap="square" rtlCol="0">
            <a:spAutoFit/>
          </a:bodyPr>
          <a:lstStyle/>
          <a:p>
            <a:pPr algn="ctr"/>
            <a:r>
              <a:rPr lang="es-419" sz="4400" smtClean="0"/>
              <a:t>¿Por qué la Cinemática de la Rotación?</a:t>
            </a:r>
            <a:endParaRPr lang="pt-PT" sz="4400"/>
          </a:p>
        </p:txBody>
      </p:sp>
      <p:pic>
        <p:nvPicPr>
          <p:cNvPr id="6" name="Imagen 5"/>
          <p:cNvPicPr>
            <a:picLocks noChangeAspect="1"/>
          </p:cNvPicPr>
          <p:nvPr/>
        </p:nvPicPr>
        <p:blipFill>
          <a:blip r:embed="rId3"/>
          <a:stretch>
            <a:fillRect/>
          </a:stretch>
        </p:blipFill>
        <p:spPr>
          <a:xfrm>
            <a:off x="6763710" y="3084938"/>
            <a:ext cx="4568851" cy="3286366"/>
          </a:xfrm>
          <a:prstGeom prst="rect">
            <a:avLst/>
          </a:prstGeom>
        </p:spPr>
      </p:pic>
      <p:pic>
        <p:nvPicPr>
          <p:cNvPr id="7" name="Imagen 6"/>
          <p:cNvPicPr>
            <a:picLocks noChangeAspect="1"/>
          </p:cNvPicPr>
          <p:nvPr/>
        </p:nvPicPr>
        <p:blipFill>
          <a:blip r:embed="rId4"/>
          <a:stretch>
            <a:fillRect/>
          </a:stretch>
        </p:blipFill>
        <p:spPr>
          <a:xfrm>
            <a:off x="3915812" y="1772332"/>
            <a:ext cx="2588226" cy="3250689"/>
          </a:xfrm>
          <a:prstGeom prst="rect">
            <a:avLst/>
          </a:prstGeom>
        </p:spPr>
      </p:pic>
    </p:spTree>
    <p:extLst>
      <p:ext uri="{BB962C8B-B14F-4D97-AF65-F5344CB8AC3E}">
        <p14:creationId xmlns:p14="http://schemas.microsoft.com/office/powerpoint/2010/main" val="18274251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3" name="Imagen 32"/>
          <p:cNvPicPr>
            <a:picLocks noChangeAspect="1"/>
          </p:cNvPicPr>
          <p:nvPr/>
        </p:nvPicPr>
        <p:blipFill>
          <a:blip r:embed="rId2"/>
          <a:stretch>
            <a:fillRect/>
          </a:stretch>
        </p:blipFill>
        <p:spPr>
          <a:xfrm>
            <a:off x="4368295" y="870156"/>
            <a:ext cx="4248150" cy="2886075"/>
          </a:xfrm>
          <a:prstGeom prst="rect">
            <a:avLst/>
          </a:prstGeom>
        </p:spPr>
      </p:pic>
      <p:sp>
        <p:nvSpPr>
          <p:cNvPr id="2" name="Título 1"/>
          <p:cNvSpPr>
            <a:spLocks noGrp="1"/>
          </p:cNvSpPr>
          <p:nvPr>
            <p:ph type="title"/>
          </p:nvPr>
        </p:nvSpPr>
        <p:spPr>
          <a:xfrm>
            <a:off x="5058697" y="274640"/>
            <a:ext cx="6558116" cy="595516"/>
          </a:xfrm>
        </p:spPr>
        <p:txBody>
          <a:bodyPr/>
          <a:lstStyle/>
          <a:p>
            <a:r>
              <a:rPr lang="es-419" sz="3600" smtClean="0"/>
              <a:t>Posición y velocidad angulares</a:t>
            </a:r>
            <a:endParaRPr lang="pt-PT" sz="3600"/>
          </a:p>
        </p:txBody>
      </p:sp>
      <p:pic>
        <p:nvPicPr>
          <p:cNvPr id="4" name="Imagen 3"/>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Layer>
                </a14:imgProps>
              </a:ext>
            </a:extLst>
          </a:blip>
          <a:stretch>
            <a:fillRect/>
          </a:stretch>
        </p:blipFill>
        <p:spPr>
          <a:xfrm>
            <a:off x="128028" y="46561"/>
            <a:ext cx="4104759" cy="3555838"/>
          </a:xfrm>
          <a:prstGeom prst="rect">
            <a:avLst/>
          </a:prstGeom>
        </p:spPr>
      </p:pic>
      <mc:AlternateContent xmlns:mc="http://schemas.openxmlformats.org/markup-compatibility/2006" xmlns:a14="http://schemas.microsoft.com/office/drawing/2010/main">
        <mc:Choice Requires="a14">
          <p:sp>
            <p:nvSpPr>
              <p:cNvPr id="22" name="CuadroTexto 21"/>
              <p:cNvSpPr txBox="1"/>
              <p:nvPr/>
            </p:nvSpPr>
            <p:spPr>
              <a:xfrm>
                <a:off x="7786488" y="958650"/>
                <a:ext cx="2255169" cy="214552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419" sz="2800" b="0" i="1" smtClean="0">
                          <a:latin typeface="Cambria Math" panose="02040503050406030204" pitchFamily="18" charset="0"/>
                        </a:rPr>
                        <m:t>𝑟</m:t>
                      </m:r>
                      <m:r>
                        <a:rPr lang="es-419" sz="2800" b="0" i="1" smtClean="0">
                          <a:latin typeface="Cambria Math" panose="02040503050406030204" pitchFamily="18" charset="0"/>
                        </a:rPr>
                        <m:t>=</m:t>
                      </m:r>
                      <m:rad>
                        <m:radPr>
                          <m:degHide m:val="on"/>
                          <m:ctrlPr>
                            <a:rPr lang="es-419" sz="2800" b="0" i="1" smtClean="0">
                              <a:latin typeface="Cambria Math" panose="02040503050406030204" pitchFamily="18" charset="0"/>
                            </a:rPr>
                          </m:ctrlPr>
                        </m:radPr>
                        <m:deg/>
                        <m:e>
                          <m:sSup>
                            <m:sSupPr>
                              <m:ctrlPr>
                                <a:rPr lang="es-419" sz="2800" b="0" i="1" smtClean="0">
                                  <a:latin typeface="Cambria Math" panose="02040503050406030204" pitchFamily="18" charset="0"/>
                                </a:rPr>
                              </m:ctrlPr>
                            </m:sSupPr>
                            <m:e>
                              <m:r>
                                <a:rPr lang="es-419" sz="2800" b="0" i="1" smtClean="0">
                                  <a:latin typeface="Cambria Math" panose="02040503050406030204" pitchFamily="18" charset="0"/>
                                </a:rPr>
                                <m:t>𝑥</m:t>
                              </m:r>
                            </m:e>
                            <m:sup>
                              <m:r>
                                <a:rPr lang="es-419" sz="2800" b="0" i="1" smtClean="0">
                                  <a:latin typeface="Cambria Math" panose="02040503050406030204" pitchFamily="18" charset="0"/>
                                </a:rPr>
                                <m:t>2</m:t>
                              </m:r>
                            </m:sup>
                          </m:sSup>
                          <m:r>
                            <a:rPr lang="es-419" sz="2800" b="0" i="1" smtClean="0">
                              <a:latin typeface="Cambria Math" panose="02040503050406030204" pitchFamily="18" charset="0"/>
                            </a:rPr>
                            <m:t>+</m:t>
                          </m:r>
                          <m:sSup>
                            <m:sSupPr>
                              <m:ctrlPr>
                                <a:rPr lang="es-419" sz="2800" b="0" i="1" smtClean="0">
                                  <a:latin typeface="Cambria Math" panose="02040503050406030204" pitchFamily="18" charset="0"/>
                                </a:rPr>
                              </m:ctrlPr>
                            </m:sSupPr>
                            <m:e>
                              <m:r>
                                <a:rPr lang="es-419" sz="2800" b="0" i="1" smtClean="0">
                                  <a:latin typeface="Cambria Math" panose="02040503050406030204" pitchFamily="18" charset="0"/>
                                </a:rPr>
                                <m:t>𝑦</m:t>
                              </m:r>
                            </m:e>
                            <m:sup>
                              <m:r>
                                <a:rPr lang="es-419" sz="2800" b="0" i="1" smtClean="0">
                                  <a:latin typeface="Cambria Math" panose="02040503050406030204" pitchFamily="18" charset="0"/>
                                </a:rPr>
                                <m:t>2</m:t>
                              </m:r>
                            </m:sup>
                          </m:sSup>
                        </m:e>
                      </m:rad>
                    </m:oMath>
                  </m:oMathPara>
                </a14:m>
                <a:endParaRPr lang="es-419" sz="2800" smtClean="0"/>
              </a:p>
              <a:p>
                <a:pPr/>
                <a14:m>
                  <m:oMathPara xmlns:m="http://schemas.openxmlformats.org/officeDocument/2006/math">
                    <m:oMathParaPr>
                      <m:jc m:val="centerGroup"/>
                    </m:oMathParaPr>
                    <m:oMath xmlns:m="http://schemas.openxmlformats.org/officeDocument/2006/math">
                      <m:r>
                        <a:rPr lang="pt-PT" sz="2800" i="1" smtClean="0">
                          <a:latin typeface="Cambria Math" panose="02040503050406030204" pitchFamily="18" charset="0"/>
                          <a:ea typeface="Cambria Math" panose="02040503050406030204" pitchFamily="18" charset="0"/>
                        </a:rPr>
                        <m:t>𝜃</m:t>
                      </m:r>
                      <m:r>
                        <a:rPr lang="es-419" sz="2800" b="0" i="1" smtClean="0">
                          <a:latin typeface="Cambria Math" panose="02040503050406030204" pitchFamily="18" charset="0"/>
                          <a:ea typeface="Cambria Math" panose="02040503050406030204" pitchFamily="18" charset="0"/>
                        </a:rPr>
                        <m:t>=</m:t>
                      </m:r>
                      <m:func>
                        <m:funcPr>
                          <m:ctrlPr>
                            <a:rPr lang="pt-PT" sz="2800" b="0" i="1" smtClean="0">
                              <a:latin typeface="Cambria Math" panose="02040503050406030204" pitchFamily="18" charset="0"/>
                              <a:ea typeface="Cambria Math" panose="02040503050406030204" pitchFamily="18" charset="0"/>
                            </a:rPr>
                          </m:ctrlPr>
                        </m:funcPr>
                        <m:fName>
                          <m:sSup>
                            <m:sSupPr>
                              <m:ctrlPr>
                                <a:rPr lang="pt-PT" sz="2800" b="0" i="1" smtClean="0">
                                  <a:latin typeface="Cambria Math" panose="02040503050406030204" pitchFamily="18" charset="0"/>
                                  <a:ea typeface="Cambria Math" panose="02040503050406030204" pitchFamily="18" charset="0"/>
                                </a:rPr>
                              </m:ctrlPr>
                            </m:sSupPr>
                            <m:e>
                              <m:r>
                                <m:rPr>
                                  <m:sty m:val="p"/>
                                </m:rPr>
                                <a:rPr lang="pt-PT" sz="2800" b="0" i="0" smtClean="0">
                                  <a:latin typeface="Cambria Math" panose="02040503050406030204" pitchFamily="18" charset="0"/>
                                  <a:ea typeface="Cambria Math" panose="02040503050406030204" pitchFamily="18" charset="0"/>
                                </a:rPr>
                                <m:t>tan</m:t>
                              </m:r>
                            </m:e>
                            <m:sup>
                              <m:r>
                                <a:rPr lang="pt-PT" sz="2800" b="0" i="1" smtClean="0">
                                  <a:latin typeface="Cambria Math" panose="02040503050406030204" pitchFamily="18" charset="0"/>
                                  <a:ea typeface="Cambria Math" panose="02040503050406030204" pitchFamily="18" charset="0"/>
                                </a:rPr>
                                <m:t>−1</m:t>
                              </m:r>
                            </m:sup>
                          </m:sSup>
                        </m:fName>
                        <m:e>
                          <m:d>
                            <m:dPr>
                              <m:ctrlPr>
                                <a:rPr lang="pt-PT" sz="2800" b="0" i="1" smtClean="0">
                                  <a:latin typeface="Cambria Math" panose="02040503050406030204" pitchFamily="18" charset="0"/>
                                  <a:ea typeface="Cambria Math" panose="02040503050406030204" pitchFamily="18" charset="0"/>
                                </a:rPr>
                              </m:ctrlPr>
                            </m:dPr>
                            <m:e>
                              <m:f>
                                <m:fPr>
                                  <m:ctrlPr>
                                    <a:rPr lang="pt-PT" sz="2800" b="0" i="1" smtClean="0">
                                      <a:latin typeface="Cambria Math" panose="02040503050406030204" pitchFamily="18" charset="0"/>
                                      <a:ea typeface="Cambria Math" panose="02040503050406030204" pitchFamily="18" charset="0"/>
                                    </a:rPr>
                                  </m:ctrlPr>
                                </m:fPr>
                                <m:num>
                                  <m:r>
                                    <a:rPr lang="es-419" sz="2800" b="0" i="1" smtClean="0">
                                      <a:latin typeface="Cambria Math" panose="02040503050406030204" pitchFamily="18" charset="0"/>
                                      <a:ea typeface="Cambria Math" panose="02040503050406030204" pitchFamily="18" charset="0"/>
                                    </a:rPr>
                                    <m:t>𝑦</m:t>
                                  </m:r>
                                </m:num>
                                <m:den>
                                  <m:r>
                                    <a:rPr lang="es-419" sz="2800" b="0" i="1" smtClean="0">
                                      <a:latin typeface="Cambria Math" panose="02040503050406030204" pitchFamily="18" charset="0"/>
                                      <a:ea typeface="Cambria Math" panose="02040503050406030204" pitchFamily="18" charset="0"/>
                                    </a:rPr>
                                    <m:t>𝑥</m:t>
                                  </m:r>
                                </m:den>
                              </m:f>
                            </m:e>
                          </m:d>
                        </m:e>
                      </m:func>
                    </m:oMath>
                  </m:oMathPara>
                </a14:m>
                <a:endParaRPr lang="es-419" sz="2800" smtClean="0"/>
              </a:p>
              <a:p>
                <a:pPr/>
                <a14:m>
                  <m:oMathPara xmlns:m="http://schemas.openxmlformats.org/officeDocument/2006/math">
                    <m:oMathParaPr>
                      <m:jc m:val="centerGroup"/>
                    </m:oMathParaPr>
                    <m:oMath xmlns:m="http://schemas.openxmlformats.org/officeDocument/2006/math">
                      <m:r>
                        <a:rPr lang="es-419" sz="2800" b="0" i="1" smtClean="0">
                          <a:latin typeface="Cambria Math" panose="02040503050406030204" pitchFamily="18" charset="0"/>
                        </a:rPr>
                        <m:t>𝑥</m:t>
                      </m:r>
                      <m:r>
                        <a:rPr lang="es-419" sz="2800" b="0" i="1" smtClean="0">
                          <a:latin typeface="Cambria Math" panose="02040503050406030204" pitchFamily="18" charset="0"/>
                        </a:rPr>
                        <m:t>=</m:t>
                      </m:r>
                      <m:r>
                        <a:rPr lang="es-419" sz="2800" b="0" i="1" smtClean="0">
                          <a:latin typeface="Cambria Math" panose="02040503050406030204" pitchFamily="18" charset="0"/>
                        </a:rPr>
                        <m:t>𝑟</m:t>
                      </m:r>
                      <m:func>
                        <m:funcPr>
                          <m:ctrlPr>
                            <a:rPr lang="pt-PT" sz="2800" b="0" i="1" smtClean="0">
                              <a:latin typeface="Cambria Math" panose="02040503050406030204" pitchFamily="18" charset="0"/>
                            </a:rPr>
                          </m:ctrlPr>
                        </m:funcPr>
                        <m:fName>
                          <m:r>
                            <m:rPr>
                              <m:sty m:val="p"/>
                            </m:rPr>
                            <a:rPr lang="pt-PT" sz="2800" b="0" i="0" smtClean="0">
                              <a:latin typeface="Cambria Math" panose="02040503050406030204" pitchFamily="18" charset="0"/>
                            </a:rPr>
                            <m:t>cos</m:t>
                          </m:r>
                        </m:fName>
                        <m:e>
                          <m:r>
                            <a:rPr lang="pt-PT" sz="2800" b="0" i="1" smtClean="0">
                              <a:latin typeface="Cambria Math" panose="02040503050406030204" pitchFamily="18" charset="0"/>
                              <a:ea typeface="Cambria Math" panose="02040503050406030204" pitchFamily="18" charset="0"/>
                            </a:rPr>
                            <m:t>𝜃</m:t>
                          </m:r>
                        </m:e>
                      </m:func>
                    </m:oMath>
                  </m:oMathPara>
                </a14:m>
                <a:endParaRPr lang="es-419" sz="2800" smtClean="0"/>
              </a:p>
              <a:p>
                <a:pPr/>
                <a14:m>
                  <m:oMathPara xmlns:m="http://schemas.openxmlformats.org/officeDocument/2006/math">
                    <m:oMathParaPr>
                      <m:jc m:val="centerGroup"/>
                    </m:oMathParaPr>
                    <m:oMath xmlns:m="http://schemas.openxmlformats.org/officeDocument/2006/math">
                      <m:r>
                        <a:rPr lang="es-419" sz="2800" b="0" i="1" smtClean="0">
                          <a:latin typeface="Cambria Math" panose="02040503050406030204" pitchFamily="18" charset="0"/>
                        </a:rPr>
                        <m:t>𝑦</m:t>
                      </m:r>
                      <m:r>
                        <a:rPr lang="es-419" sz="2800" b="0" i="1" smtClean="0">
                          <a:latin typeface="Cambria Math" panose="02040503050406030204" pitchFamily="18" charset="0"/>
                        </a:rPr>
                        <m:t>=</m:t>
                      </m:r>
                      <m:r>
                        <a:rPr lang="es-419" sz="2800" b="0" i="1" smtClean="0">
                          <a:latin typeface="Cambria Math" panose="02040503050406030204" pitchFamily="18" charset="0"/>
                        </a:rPr>
                        <m:t>𝑟</m:t>
                      </m:r>
                      <m:func>
                        <m:funcPr>
                          <m:ctrlPr>
                            <a:rPr lang="pt-PT" sz="2800" b="0" i="1" smtClean="0">
                              <a:latin typeface="Cambria Math" panose="02040503050406030204" pitchFamily="18" charset="0"/>
                            </a:rPr>
                          </m:ctrlPr>
                        </m:funcPr>
                        <m:fName>
                          <m:r>
                            <m:rPr>
                              <m:sty m:val="p"/>
                            </m:rPr>
                            <a:rPr lang="pt-PT" sz="2800" b="0" i="0" smtClean="0">
                              <a:latin typeface="Cambria Math" panose="02040503050406030204" pitchFamily="18" charset="0"/>
                            </a:rPr>
                            <m:t>sin</m:t>
                          </m:r>
                        </m:fName>
                        <m:e>
                          <m:r>
                            <a:rPr lang="pt-PT" sz="2800" b="0" i="1" smtClean="0">
                              <a:latin typeface="Cambria Math" panose="02040503050406030204" pitchFamily="18" charset="0"/>
                              <a:ea typeface="Cambria Math" panose="02040503050406030204" pitchFamily="18" charset="0"/>
                            </a:rPr>
                            <m:t>𝜃</m:t>
                          </m:r>
                        </m:e>
                      </m:func>
                    </m:oMath>
                  </m:oMathPara>
                </a14:m>
                <a:endParaRPr lang="pt-PT" sz="2800"/>
              </a:p>
            </p:txBody>
          </p:sp>
        </mc:Choice>
        <mc:Fallback xmlns="">
          <p:sp>
            <p:nvSpPr>
              <p:cNvPr id="22" name="CuadroTexto 21"/>
              <p:cNvSpPr txBox="1">
                <a:spLocks noRot="1" noChangeAspect="1" noMove="1" noResize="1" noEditPoints="1" noAdjustHandles="1" noChangeArrowheads="1" noChangeShapeType="1" noTextEdit="1"/>
              </p:cNvSpPr>
              <p:nvPr/>
            </p:nvSpPr>
            <p:spPr>
              <a:xfrm>
                <a:off x="7786488" y="958650"/>
                <a:ext cx="2255169" cy="2145524"/>
              </a:xfrm>
              <a:prstGeom prst="rect">
                <a:avLst/>
              </a:prstGeom>
              <a:blipFill rotWithShape="0">
                <a:blip r:embed="rId5"/>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23" name="CuadroTexto 22"/>
              <p:cNvSpPr txBox="1"/>
              <p:nvPr/>
            </p:nvSpPr>
            <p:spPr>
              <a:xfrm>
                <a:off x="5580426" y="3636582"/>
                <a:ext cx="1580433" cy="62998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pt-PT" sz="2400" i="1" smtClean="0">
                          <a:latin typeface="Cambria Math" panose="02040503050406030204" pitchFamily="18" charset="0"/>
                          <a:ea typeface="Cambria Math" panose="02040503050406030204" pitchFamily="18" charset="0"/>
                        </a:rPr>
                        <m:t>𝜃</m:t>
                      </m:r>
                      <m:d>
                        <m:dPr>
                          <m:ctrlPr>
                            <a:rPr lang="es-419" sz="2400" b="0" i="1" smtClean="0">
                              <a:latin typeface="Cambria Math" panose="02040503050406030204" pitchFamily="18" charset="0"/>
                              <a:ea typeface="Cambria Math" panose="02040503050406030204" pitchFamily="18" charset="0"/>
                            </a:rPr>
                          </m:ctrlPr>
                        </m:dPr>
                        <m:e>
                          <m:r>
                            <a:rPr lang="es-419" sz="2400" b="0" i="1" smtClean="0">
                              <a:latin typeface="Cambria Math" panose="02040503050406030204" pitchFamily="18" charset="0"/>
                              <a:ea typeface="Cambria Math" panose="02040503050406030204" pitchFamily="18" charset="0"/>
                            </a:rPr>
                            <m:t>𝑟𝑎𝑑</m:t>
                          </m:r>
                        </m:e>
                      </m:d>
                      <m:r>
                        <a:rPr lang="es-419" sz="2400" b="0" i="1" smtClean="0">
                          <a:latin typeface="Cambria Math" panose="02040503050406030204" pitchFamily="18" charset="0"/>
                          <a:ea typeface="Cambria Math" panose="02040503050406030204" pitchFamily="18" charset="0"/>
                        </a:rPr>
                        <m:t>=</m:t>
                      </m:r>
                      <m:f>
                        <m:fPr>
                          <m:ctrlPr>
                            <a:rPr lang="es-419" sz="2400" b="0" i="1" smtClean="0">
                              <a:latin typeface="Cambria Math" panose="02040503050406030204" pitchFamily="18" charset="0"/>
                              <a:ea typeface="Cambria Math" panose="02040503050406030204" pitchFamily="18" charset="0"/>
                            </a:rPr>
                          </m:ctrlPr>
                        </m:fPr>
                        <m:num>
                          <m:r>
                            <a:rPr lang="es-419" sz="2400" b="0" i="1" smtClean="0">
                              <a:latin typeface="Cambria Math" panose="02040503050406030204" pitchFamily="18" charset="0"/>
                              <a:ea typeface="Cambria Math" panose="02040503050406030204" pitchFamily="18" charset="0"/>
                            </a:rPr>
                            <m:t>𝑠</m:t>
                          </m:r>
                        </m:num>
                        <m:den>
                          <m:r>
                            <a:rPr lang="es-419" sz="2400" b="0" i="1" smtClean="0">
                              <a:latin typeface="Cambria Math" panose="02040503050406030204" pitchFamily="18" charset="0"/>
                              <a:ea typeface="Cambria Math" panose="02040503050406030204" pitchFamily="18" charset="0"/>
                            </a:rPr>
                            <m:t>𝑟</m:t>
                          </m:r>
                        </m:den>
                      </m:f>
                    </m:oMath>
                  </m:oMathPara>
                </a14:m>
                <a:endParaRPr lang="pt-PT" sz="2400"/>
              </a:p>
            </p:txBody>
          </p:sp>
        </mc:Choice>
        <mc:Fallback xmlns="">
          <p:sp>
            <p:nvSpPr>
              <p:cNvPr id="23" name="CuadroTexto 22"/>
              <p:cNvSpPr txBox="1">
                <a:spLocks noRot="1" noChangeAspect="1" noMove="1" noResize="1" noEditPoints="1" noAdjustHandles="1" noChangeArrowheads="1" noChangeShapeType="1" noTextEdit="1"/>
              </p:cNvSpPr>
              <p:nvPr/>
            </p:nvSpPr>
            <p:spPr>
              <a:xfrm>
                <a:off x="5580426" y="3636582"/>
                <a:ext cx="1580433" cy="629981"/>
              </a:xfrm>
              <a:prstGeom prst="rect">
                <a:avLst/>
              </a:prstGeom>
              <a:blipFill rotWithShape="0">
                <a:blip r:embed="rId6"/>
                <a:stretch>
                  <a:fillRect/>
                </a:stretch>
              </a:blipFill>
            </p:spPr>
            <p:txBody>
              <a:bodyPr/>
              <a:lstStyle/>
              <a:p>
                <a:r>
                  <a:rPr lang="pt-PT">
                    <a:noFill/>
                  </a:rPr>
                  <a:t> </a:t>
                </a:r>
              </a:p>
            </p:txBody>
          </p:sp>
        </mc:Fallback>
      </mc:AlternateContent>
      <p:sp>
        <p:nvSpPr>
          <p:cNvPr id="25" name="CuadroTexto 24"/>
          <p:cNvSpPr txBox="1"/>
          <p:nvPr/>
        </p:nvSpPr>
        <p:spPr>
          <a:xfrm>
            <a:off x="10407660" y="1292748"/>
            <a:ext cx="1597528" cy="1754326"/>
          </a:xfrm>
          <a:prstGeom prst="rect">
            <a:avLst/>
          </a:prstGeom>
          <a:noFill/>
        </p:spPr>
        <p:txBody>
          <a:bodyPr wrap="square" rtlCol="0">
            <a:spAutoFit/>
          </a:bodyPr>
          <a:lstStyle/>
          <a:p>
            <a:r>
              <a:rPr lang="es-419" smtClean="0"/>
              <a:t>Coordenadas polares</a:t>
            </a:r>
          </a:p>
          <a:p>
            <a:endParaRPr lang="es-419" smtClean="0"/>
          </a:p>
          <a:p>
            <a:endParaRPr lang="es-419"/>
          </a:p>
          <a:p>
            <a:r>
              <a:rPr lang="es-419" smtClean="0"/>
              <a:t>Coordenadas cartesianas</a:t>
            </a:r>
            <a:endParaRPr lang="pt-PT"/>
          </a:p>
        </p:txBody>
      </p:sp>
      <p:sp>
        <p:nvSpPr>
          <p:cNvPr id="26" name="Flecha izquierda 25"/>
          <p:cNvSpPr/>
          <p:nvPr/>
        </p:nvSpPr>
        <p:spPr>
          <a:xfrm>
            <a:off x="10041657" y="1504335"/>
            <a:ext cx="366003" cy="32067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7" name="Flecha izquierda 26"/>
          <p:cNvSpPr/>
          <p:nvPr/>
        </p:nvSpPr>
        <p:spPr>
          <a:xfrm>
            <a:off x="10022207" y="2558845"/>
            <a:ext cx="366003" cy="32067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9" name="Imagen 28"/>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7513169" y="3516889"/>
            <a:ext cx="2801806" cy="916759"/>
          </a:xfrm>
          <a:prstGeom prst="rect">
            <a:avLst/>
          </a:prstGeom>
        </p:spPr>
      </p:pic>
      <p:pic>
        <p:nvPicPr>
          <p:cNvPr id="31" name="Imagen 30"/>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128028" y="3691783"/>
            <a:ext cx="4210051" cy="3136717"/>
          </a:xfrm>
          <a:prstGeom prst="rect">
            <a:avLst/>
          </a:prstGeom>
        </p:spPr>
      </p:pic>
      <mc:AlternateContent xmlns:mc="http://schemas.openxmlformats.org/markup-compatibility/2006" xmlns:a14="http://schemas.microsoft.com/office/drawing/2010/main">
        <mc:Choice Requires="a14">
          <p:sp>
            <p:nvSpPr>
              <p:cNvPr id="32" name="CuadroTexto 31"/>
              <p:cNvSpPr txBox="1"/>
              <p:nvPr/>
            </p:nvSpPr>
            <p:spPr>
              <a:xfrm>
                <a:off x="4338079" y="4645742"/>
                <a:ext cx="7746196" cy="1620572"/>
              </a:xfrm>
              <a:prstGeom prst="rect">
                <a:avLst/>
              </a:prstGeom>
              <a:noFill/>
            </p:spPr>
            <p:txBody>
              <a:bodyPr wrap="square" rtlCol="0">
                <a:spAutoFit/>
              </a:bodyPr>
              <a:lstStyle/>
              <a:p>
                <a:pPr marL="342900" indent="-342900">
                  <a:buFont typeface="Arial" panose="020B0604020202020204" pitchFamily="34" charset="0"/>
                  <a:buChar char="•"/>
                </a:pPr>
                <a:r>
                  <a:rPr lang="es-419" sz="2400" smtClean="0"/>
                  <a:t>Desplazamiento angular: </a:t>
                </a:r>
                <a14:m>
                  <m:oMath xmlns:m="http://schemas.openxmlformats.org/officeDocument/2006/math">
                    <m:r>
                      <a:rPr lang="es-419" sz="2400" i="1" smtClean="0">
                        <a:latin typeface="Cambria Math" panose="02040503050406030204" pitchFamily="18" charset="0"/>
                        <a:ea typeface="Cambria Math" panose="02040503050406030204" pitchFamily="18" charset="0"/>
                      </a:rPr>
                      <m:t>∆</m:t>
                    </m:r>
                    <m:r>
                      <a:rPr lang="es-419" sz="2400" i="1" smtClean="0">
                        <a:latin typeface="Cambria Math" panose="02040503050406030204" pitchFamily="18" charset="0"/>
                        <a:ea typeface="Cambria Math" panose="02040503050406030204" pitchFamily="18" charset="0"/>
                      </a:rPr>
                      <m:t>𝜃</m:t>
                    </m:r>
                    <m:r>
                      <a:rPr lang="es-419" sz="2400" b="0" i="1" smtClean="0">
                        <a:latin typeface="Cambria Math" panose="02040503050406030204" pitchFamily="18" charset="0"/>
                        <a:ea typeface="Cambria Math" panose="02040503050406030204" pitchFamily="18" charset="0"/>
                      </a:rPr>
                      <m:t>=</m:t>
                    </m:r>
                    <m:sSub>
                      <m:sSubPr>
                        <m:ctrlPr>
                          <a:rPr lang="es-419" sz="2400" b="0" i="1" smtClean="0">
                            <a:latin typeface="Cambria Math" panose="02040503050406030204" pitchFamily="18" charset="0"/>
                            <a:ea typeface="Cambria Math" panose="02040503050406030204" pitchFamily="18" charset="0"/>
                          </a:rPr>
                        </m:ctrlPr>
                      </m:sSubPr>
                      <m:e>
                        <m:r>
                          <a:rPr lang="es-419" sz="2400" b="0" i="1" smtClean="0">
                            <a:latin typeface="Cambria Math" panose="02040503050406030204" pitchFamily="18" charset="0"/>
                            <a:ea typeface="Cambria Math" panose="02040503050406030204" pitchFamily="18" charset="0"/>
                          </a:rPr>
                          <m:t>𝜃</m:t>
                        </m:r>
                      </m:e>
                      <m:sub>
                        <m:r>
                          <a:rPr lang="es-419" sz="2400" b="0" i="1" smtClean="0">
                            <a:latin typeface="Cambria Math" panose="02040503050406030204" pitchFamily="18" charset="0"/>
                            <a:ea typeface="Cambria Math" panose="02040503050406030204" pitchFamily="18" charset="0"/>
                          </a:rPr>
                          <m:t>2</m:t>
                        </m:r>
                      </m:sub>
                    </m:sSub>
                    <m:r>
                      <a:rPr lang="es-419" sz="2400" b="0" i="1" smtClean="0">
                        <a:latin typeface="Cambria Math" panose="02040503050406030204" pitchFamily="18" charset="0"/>
                        <a:ea typeface="Cambria Math" panose="02040503050406030204" pitchFamily="18" charset="0"/>
                      </a:rPr>
                      <m:t>−</m:t>
                    </m:r>
                    <m:sSub>
                      <m:sSubPr>
                        <m:ctrlPr>
                          <a:rPr lang="es-419" sz="2400" b="0" i="1" smtClean="0">
                            <a:latin typeface="Cambria Math" panose="02040503050406030204" pitchFamily="18" charset="0"/>
                            <a:ea typeface="Cambria Math" panose="02040503050406030204" pitchFamily="18" charset="0"/>
                          </a:rPr>
                        </m:ctrlPr>
                      </m:sSubPr>
                      <m:e>
                        <m:r>
                          <a:rPr lang="es-419" sz="2400" b="0" i="1" smtClean="0">
                            <a:latin typeface="Cambria Math" panose="02040503050406030204" pitchFamily="18" charset="0"/>
                            <a:ea typeface="Cambria Math" panose="02040503050406030204" pitchFamily="18" charset="0"/>
                          </a:rPr>
                          <m:t>𝜃</m:t>
                        </m:r>
                      </m:e>
                      <m:sub>
                        <m:r>
                          <a:rPr lang="es-419" sz="2400" b="0" i="1" smtClean="0">
                            <a:latin typeface="Cambria Math" panose="02040503050406030204" pitchFamily="18" charset="0"/>
                            <a:ea typeface="Cambria Math" panose="02040503050406030204" pitchFamily="18" charset="0"/>
                          </a:rPr>
                          <m:t>1</m:t>
                        </m:r>
                      </m:sub>
                    </m:sSub>
                  </m:oMath>
                </a14:m>
                <a:endParaRPr lang="es-419" sz="2400" smtClean="0"/>
              </a:p>
              <a:p>
                <a:pPr marL="342900" indent="-342900">
                  <a:buFont typeface="Arial" panose="020B0604020202020204" pitchFamily="34" charset="0"/>
                  <a:buChar char="•"/>
                </a:pPr>
                <a:r>
                  <a:rPr lang="es-419" sz="2400" smtClean="0"/>
                  <a:t>Velocidad angular media: </a:t>
                </a:r>
                <a14:m>
                  <m:oMath xmlns:m="http://schemas.openxmlformats.org/officeDocument/2006/math">
                    <m:sSub>
                      <m:sSubPr>
                        <m:ctrlPr>
                          <a:rPr lang="es-419" sz="2400" i="1" smtClean="0">
                            <a:latin typeface="Cambria Math" panose="02040503050406030204" pitchFamily="18" charset="0"/>
                          </a:rPr>
                        </m:ctrlPr>
                      </m:sSubPr>
                      <m:e>
                        <m:r>
                          <a:rPr lang="es-419" sz="2400" i="1" smtClean="0">
                            <a:latin typeface="Cambria Math" panose="02040503050406030204" pitchFamily="18" charset="0"/>
                            <a:ea typeface="Cambria Math" panose="02040503050406030204" pitchFamily="18" charset="0"/>
                          </a:rPr>
                          <m:t>𝜔</m:t>
                        </m:r>
                      </m:e>
                      <m:sub>
                        <m:r>
                          <a:rPr lang="es-419" sz="2400" b="0" i="1" smtClean="0">
                            <a:latin typeface="Cambria Math" panose="02040503050406030204" pitchFamily="18" charset="0"/>
                          </a:rPr>
                          <m:t>𝑚𝑒𝑑</m:t>
                        </m:r>
                        <m:r>
                          <a:rPr lang="es-419" sz="2400" b="0" i="1" smtClean="0">
                            <a:latin typeface="Cambria Math" panose="02040503050406030204" pitchFamily="18" charset="0"/>
                          </a:rPr>
                          <m:t>−</m:t>
                        </m:r>
                        <m:r>
                          <a:rPr lang="es-419" sz="2400" b="0" i="1" smtClean="0">
                            <a:latin typeface="Cambria Math" panose="02040503050406030204" pitchFamily="18" charset="0"/>
                          </a:rPr>
                          <m:t>𝑧</m:t>
                        </m:r>
                      </m:sub>
                    </m:sSub>
                    <m:r>
                      <a:rPr lang="es-419" sz="2400" b="0" i="1" smtClean="0">
                        <a:latin typeface="Cambria Math" panose="02040503050406030204" pitchFamily="18" charset="0"/>
                      </a:rPr>
                      <m:t>=</m:t>
                    </m:r>
                    <m:f>
                      <m:fPr>
                        <m:ctrlPr>
                          <a:rPr lang="es-419" sz="2400" b="0" i="1" smtClean="0">
                            <a:latin typeface="Cambria Math" panose="02040503050406030204" pitchFamily="18" charset="0"/>
                          </a:rPr>
                        </m:ctrlPr>
                      </m:fPr>
                      <m:num>
                        <m:r>
                          <a:rPr lang="es-419" sz="2400" b="0" i="1" smtClean="0">
                            <a:latin typeface="Cambria Math" panose="02040503050406030204" pitchFamily="18" charset="0"/>
                            <a:ea typeface="Cambria Math" panose="02040503050406030204" pitchFamily="18" charset="0"/>
                          </a:rPr>
                          <m:t>∆</m:t>
                        </m:r>
                        <m:r>
                          <a:rPr lang="es-419" sz="2400" b="0" i="1" smtClean="0">
                            <a:latin typeface="Cambria Math" panose="02040503050406030204" pitchFamily="18" charset="0"/>
                            <a:ea typeface="Cambria Math" panose="02040503050406030204" pitchFamily="18" charset="0"/>
                          </a:rPr>
                          <m:t>𝜃</m:t>
                        </m:r>
                      </m:num>
                      <m:den>
                        <m:r>
                          <a:rPr lang="es-419" sz="2400" b="0" i="1" smtClean="0">
                            <a:latin typeface="Cambria Math" panose="02040503050406030204" pitchFamily="18" charset="0"/>
                            <a:ea typeface="Cambria Math" panose="02040503050406030204" pitchFamily="18" charset="0"/>
                          </a:rPr>
                          <m:t>∆</m:t>
                        </m:r>
                        <m:r>
                          <a:rPr lang="es-419" sz="2400" b="0" i="1" smtClean="0">
                            <a:latin typeface="Cambria Math" panose="02040503050406030204" pitchFamily="18" charset="0"/>
                            <a:ea typeface="Cambria Math" panose="02040503050406030204" pitchFamily="18" charset="0"/>
                          </a:rPr>
                          <m:t>𝑡</m:t>
                        </m:r>
                      </m:den>
                    </m:f>
                    <m:r>
                      <a:rPr lang="es-419" sz="2400" b="0" i="1" smtClean="0">
                        <a:latin typeface="Cambria Math" panose="02040503050406030204" pitchFamily="18" charset="0"/>
                      </a:rPr>
                      <m:t>=</m:t>
                    </m:r>
                    <m:f>
                      <m:fPr>
                        <m:ctrlPr>
                          <a:rPr lang="es-419" sz="2400" b="0" i="1" smtClean="0">
                            <a:latin typeface="Cambria Math" panose="02040503050406030204" pitchFamily="18" charset="0"/>
                          </a:rPr>
                        </m:ctrlPr>
                      </m:fPr>
                      <m:num>
                        <m:sSub>
                          <m:sSubPr>
                            <m:ctrlPr>
                              <a:rPr lang="es-419" sz="2400" b="0" i="1" smtClean="0">
                                <a:latin typeface="Cambria Math" panose="02040503050406030204" pitchFamily="18" charset="0"/>
                              </a:rPr>
                            </m:ctrlPr>
                          </m:sSubPr>
                          <m:e>
                            <m:r>
                              <a:rPr lang="es-419" sz="2400" b="0" i="1" smtClean="0">
                                <a:latin typeface="Cambria Math" panose="02040503050406030204" pitchFamily="18" charset="0"/>
                                <a:ea typeface="Cambria Math" panose="02040503050406030204" pitchFamily="18" charset="0"/>
                              </a:rPr>
                              <m:t>𝜃</m:t>
                            </m:r>
                          </m:e>
                          <m:sub>
                            <m:r>
                              <a:rPr lang="es-419" sz="2400" b="0" i="1" smtClean="0">
                                <a:latin typeface="Cambria Math" panose="02040503050406030204" pitchFamily="18" charset="0"/>
                              </a:rPr>
                              <m:t>2</m:t>
                            </m:r>
                          </m:sub>
                        </m:sSub>
                        <m:r>
                          <a:rPr lang="es-419" sz="2400" b="0" i="1" smtClean="0">
                            <a:latin typeface="Cambria Math" panose="02040503050406030204" pitchFamily="18" charset="0"/>
                          </a:rPr>
                          <m:t>−</m:t>
                        </m:r>
                        <m:sSub>
                          <m:sSubPr>
                            <m:ctrlPr>
                              <a:rPr lang="es-419" sz="2400" b="0" i="1" smtClean="0">
                                <a:latin typeface="Cambria Math" panose="02040503050406030204" pitchFamily="18" charset="0"/>
                              </a:rPr>
                            </m:ctrlPr>
                          </m:sSubPr>
                          <m:e>
                            <m:r>
                              <a:rPr lang="es-419" sz="2400" b="0" i="1" smtClean="0">
                                <a:latin typeface="Cambria Math" panose="02040503050406030204" pitchFamily="18" charset="0"/>
                                <a:ea typeface="Cambria Math" panose="02040503050406030204" pitchFamily="18" charset="0"/>
                              </a:rPr>
                              <m:t>𝜃</m:t>
                            </m:r>
                          </m:e>
                          <m:sub>
                            <m:r>
                              <a:rPr lang="es-419" sz="2400" b="0" i="1" smtClean="0">
                                <a:latin typeface="Cambria Math" panose="02040503050406030204" pitchFamily="18" charset="0"/>
                              </a:rPr>
                              <m:t>1</m:t>
                            </m:r>
                          </m:sub>
                        </m:sSub>
                      </m:num>
                      <m:den>
                        <m:sSub>
                          <m:sSubPr>
                            <m:ctrlPr>
                              <a:rPr lang="es-419" sz="2400" b="0" i="1" smtClean="0">
                                <a:latin typeface="Cambria Math" panose="02040503050406030204" pitchFamily="18" charset="0"/>
                              </a:rPr>
                            </m:ctrlPr>
                          </m:sSubPr>
                          <m:e>
                            <m:r>
                              <a:rPr lang="es-419" sz="2400" b="0" i="1" smtClean="0">
                                <a:latin typeface="Cambria Math" panose="02040503050406030204" pitchFamily="18" charset="0"/>
                              </a:rPr>
                              <m:t>𝑡</m:t>
                            </m:r>
                          </m:e>
                          <m:sub>
                            <m:r>
                              <a:rPr lang="es-419" sz="2400" b="0" i="1" smtClean="0">
                                <a:latin typeface="Cambria Math" panose="02040503050406030204" pitchFamily="18" charset="0"/>
                              </a:rPr>
                              <m:t>2</m:t>
                            </m:r>
                          </m:sub>
                        </m:sSub>
                        <m:r>
                          <a:rPr lang="es-419" sz="2400" b="0" i="1" smtClean="0">
                            <a:latin typeface="Cambria Math" panose="02040503050406030204" pitchFamily="18" charset="0"/>
                          </a:rPr>
                          <m:t>−</m:t>
                        </m:r>
                        <m:sSub>
                          <m:sSubPr>
                            <m:ctrlPr>
                              <a:rPr lang="es-419" sz="2400" b="0" i="1" smtClean="0">
                                <a:latin typeface="Cambria Math" panose="02040503050406030204" pitchFamily="18" charset="0"/>
                              </a:rPr>
                            </m:ctrlPr>
                          </m:sSubPr>
                          <m:e>
                            <m:r>
                              <a:rPr lang="es-419" sz="2400" b="0" i="1" smtClean="0">
                                <a:latin typeface="Cambria Math" panose="02040503050406030204" pitchFamily="18" charset="0"/>
                              </a:rPr>
                              <m:t>𝑡</m:t>
                            </m:r>
                          </m:e>
                          <m:sub>
                            <m:r>
                              <a:rPr lang="es-419" sz="2400" b="0" i="1" smtClean="0">
                                <a:latin typeface="Cambria Math" panose="02040503050406030204" pitchFamily="18" charset="0"/>
                              </a:rPr>
                              <m:t>1</m:t>
                            </m:r>
                          </m:sub>
                        </m:sSub>
                      </m:den>
                    </m:f>
                  </m:oMath>
                </a14:m>
                <a:endParaRPr lang="es-419" sz="2400" smtClean="0"/>
              </a:p>
              <a:p>
                <a:pPr marL="342900" indent="-342900">
                  <a:buFont typeface="Arial" panose="020B0604020202020204" pitchFamily="34" charset="0"/>
                  <a:buChar char="•"/>
                </a:pPr>
                <a:r>
                  <a:rPr lang="es-419" sz="2400" smtClean="0"/>
                  <a:t>Velocidad angular instantánea: </a:t>
                </a:r>
                <a14:m>
                  <m:oMath xmlns:m="http://schemas.openxmlformats.org/officeDocument/2006/math">
                    <m:sSub>
                      <m:sSubPr>
                        <m:ctrlPr>
                          <a:rPr lang="es-419" sz="2400" i="1">
                            <a:latin typeface="Cambria Math" panose="02040503050406030204" pitchFamily="18" charset="0"/>
                          </a:rPr>
                        </m:ctrlPr>
                      </m:sSubPr>
                      <m:e>
                        <m:r>
                          <a:rPr lang="es-419" sz="2400" i="1">
                            <a:latin typeface="Cambria Math" panose="02040503050406030204" pitchFamily="18" charset="0"/>
                            <a:ea typeface="Cambria Math" panose="02040503050406030204" pitchFamily="18" charset="0"/>
                          </a:rPr>
                          <m:t>𝜔</m:t>
                        </m:r>
                      </m:e>
                      <m:sub>
                        <m:r>
                          <a:rPr lang="es-419" sz="2400" i="1">
                            <a:latin typeface="Cambria Math" panose="02040503050406030204" pitchFamily="18" charset="0"/>
                          </a:rPr>
                          <m:t>𝑧</m:t>
                        </m:r>
                      </m:sub>
                    </m:sSub>
                    <m:r>
                      <a:rPr lang="es-419" sz="2400" i="1">
                        <a:latin typeface="Cambria Math" panose="02040503050406030204" pitchFamily="18" charset="0"/>
                      </a:rPr>
                      <m:t>=</m:t>
                    </m:r>
                    <m:func>
                      <m:funcPr>
                        <m:ctrlPr>
                          <a:rPr lang="pt-PT" sz="2400" i="1">
                            <a:latin typeface="Cambria Math" panose="02040503050406030204" pitchFamily="18" charset="0"/>
                          </a:rPr>
                        </m:ctrlPr>
                      </m:funcPr>
                      <m:fName>
                        <m:limLow>
                          <m:limLowPr>
                            <m:ctrlPr>
                              <a:rPr lang="pt-PT" sz="2400" i="1">
                                <a:latin typeface="Cambria Math" panose="02040503050406030204" pitchFamily="18" charset="0"/>
                              </a:rPr>
                            </m:ctrlPr>
                          </m:limLowPr>
                          <m:e>
                            <m:r>
                              <m:rPr>
                                <m:sty m:val="p"/>
                              </m:rPr>
                              <a:rPr lang="pt-PT" sz="2400">
                                <a:latin typeface="Cambria Math" panose="02040503050406030204" pitchFamily="18" charset="0"/>
                              </a:rPr>
                              <m:t>lim</m:t>
                            </m:r>
                          </m:e>
                          <m:lim>
                            <m:r>
                              <a:rPr lang="pt-PT" sz="2400" i="1">
                                <a:latin typeface="Cambria Math" panose="02040503050406030204" pitchFamily="18" charset="0"/>
                                <a:ea typeface="Cambria Math" panose="02040503050406030204" pitchFamily="18" charset="0"/>
                              </a:rPr>
                              <m:t>∆</m:t>
                            </m:r>
                            <m:r>
                              <a:rPr lang="es-419" sz="2400" i="1">
                                <a:latin typeface="Cambria Math" panose="02040503050406030204" pitchFamily="18" charset="0"/>
                                <a:ea typeface="Cambria Math" panose="02040503050406030204" pitchFamily="18" charset="0"/>
                              </a:rPr>
                              <m:t>𝑡</m:t>
                            </m:r>
                            <m:r>
                              <a:rPr lang="es-419" sz="2400" i="1">
                                <a:latin typeface="Cambria Math" panose="02040503050406030204" pitchFamily="18" charset="0"/>
                                <a:ea typeface="Cambria Math" panose="02040503050406030204" pitchFamily="18" charset="0"/>
                              </a:rPr>
                              <m:t>→0</m:t>
                            </m:r>
                          </m:lim>
                        </m:limLow>
                      </m:fName>
                      <m:e>
                        <m:f>
                          <m:fPr>
                            <m:ctrlPr>
                              <a:rPr lang="es-419" sz="2400" i="1">
                                <a:latin typeface="Cambria Math" panose="02040503050406030204" pitchFamily="18" charset="0"/>
                              </a:rPr>
                            </m:ctrlPr>
                          </m:fPr>
                          <m:num>
                            <m:r>
                              <a:rPr lang="es-419" sz="2400" i="1">
                                <a:latin typeface="Cambria Math" panose="02040503050406030204" pitchFamily="18" charset="0"/>
                                <a:ea typeface="Cambria Math" panose="02040503050406030204" pitchFamily="18" charset="0"/>
                              </a:rPr>
                              <m:t>∆</m:t>
                            </m:r>
                            <m:r>
                              <a:rPr lang="es-419" sz="2400" i="1">
                                <a:latin typeface="Cambria Math" panose="02040503050406030204" pitchFamily="18" charset="0"/>
                                <a:ea typeface="Cambria Math" panose="02040503050406030204" pitchFamily="18" charset="0"/>
                              </a:rPr>
                              <m:t>𝜃</m:t>
                            </m:r>
                          </m:num>
                          <m:den>
                            <m:r>
                              <a:rPr lang="es-419" sz="2400" i="1">
                                <a:latin typeface="Cambria Math" panose="02040503050406030204" pitchFamily="18" charset="0"/>
                                <a:ea typeface="Cambria Math" panose="02040503050406030204" pitchFamily="18" charset="0"/>
                              </a:rPr>
                              <m:t>∆</m:t>
                            </m:r>
                            <m:r>
                              <a:rPr lang="es-419" sz="2400" i="1">
                                <a:latin typeface="Cambria Math" panose="02040503050406030204" pitchFamily="18" charset="0"/>
                                <a:ea typeface="Cambria Math" panose="02040503050406030204" pitchFamily="18" charset="0"/>
                              </a:rPr>
                              <m:t>𝑡</m:t>
                            </m:r>
                          </m:den>
                        </m:f>
                      </m:e>
                    </m:func>
                    <m:r>
                      <a:rPr lang="es-419" sz="2400" i="1">
                        <a:latin typeface="Cambria Math" panose="02040503050406030204" pitchFamily="18" charset="0"/>
                      </a:rPr>
                      <m:t>=</m:t>
                    </m:r>
                    <m:f>
                      <m:fPr>
                        <m:ctrlPr>
                          <a:rPr lang="pt-PT" sz="2400" i="1" smtClean="0">
                            <a:latin typeface="Cambria Math" panose="02040503050406030204" pitchFamily="18" charset="0"/>
                          </a:rPr>
                        </m:ctrlPr>
                      </m:fPr>
                      <m:num>
                        <m:r>
                          <a:rPr lang="pt-PT" sz="2400" i="1" smtClean="0">
                            <a:latin typeface="Cambria Math" panose="02040503050406030204" pitchFamily="18" charset="0"/>
                          </a:rPr>
                          <m:t>𝑑</m:t>
                        </m:r>
                        <m:r>
                          <a:rPr lang="pt-PT" sz="2400" i="1" smtClean="0">
                            <a:latin typeface="Cambria Math" panose="02040503050406030204" pitchFamily="18" charset="0"/>
                            <a:ea typeface="Cambria Math" panose="02040503050406030204" pitchFamily="18" charset="0"/>
                          </a:rPr>
                          <m:t>𝜃</m:t>
                        </m:r>
                      </m:num>
                      <m:den>
                        <m:r>
                          <a:rPr lang="pt-PT" sz="2400" i="1" smtClean="0">
                            <a:latin typeface="Cambria Math" panose="02040503050406030204" pitchFamily="18" charset="0"/>
                          </a:rPr>
                          <m:t>𝑑</m:t>
                        </m:r>
                        <m:r>
                          <a:rPr lang="es-419" sz="2400" b="0" i="1" smtClean="0">
                            <a:latin typeface="Cambria Math" panose="02040503050406030204" pitchFamily="18" charset="0"/>
                          </a:rPr>
                          <m:t>𝑡</m:t>
                        </m:r>
                      </m:den>
                    </m:f>
                  </m:oMath>
                </a14:m>
                <a:endParaRPr lang="pt-PT" sz="2400"/>
              </a:p>
            </p:txBody>
          </p:sp>
        </mc:Choice>
        <mc:Fallback xmlns="">
          <p:sp>
            <p:nvSpPr>
              <p:cNvPr id="32" name="CuadroTexto 31"/>
              <p:cNvSpPr txBox="1">
                <a:spLocks noRot="1" noChangeAspect="1" noMove="1" noResize="1" noEditPoints="1" noAdjustHandles="1" noChangeArrowheads="1" noChangeShapeType="1" noTextEdit="1"/>
              </p:cNvSpPr>
              <p:nvPr/>
            </p:nvSpPr>
            <p:spPr>
              <a:xfrm>
                <a:off x="4338079" y="4645742"/>
                <a:ext cx="7746196" cy="1620572"/>
              </a:xfrm>
              <a:prstGeom prst="rect">
                <a:avLst/>
              </a:prstGeom>
              <a:blipFill rotWithShape="0">
                <a:blip r:embed="rId11"/>
                <a:stretch>
                  <a:fillRect l="-1102" t="-2632" b="-752"/>
                </a:stretch>
              </a:blipFill>
            </p:spPr>
            <p:txBody>
              <a:bodyPr/>
              <a:lstStyle/>
              <a:p>
                <a:r>
                  <a:rPr lang="pt-PT">
                    <a:noFill/>
                  </a:rPr>
                  <a:t> </a:t>
                </a:r>
              </a:p>
            </p:txBody>
          </p:sp>
        </mc:Fallback>
      </mc:AlternateContent>
    </p:spTree>
    <p:extLst>
      <p:ext uri="{BB962C8B-B14F-4D97-AF65-F5344CB8AC3E}">
        <p14:creationId xmlns:p14="http://schemas.microsoft.com/office/powerpoint/2010/main" val="12691523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92826" y="274638"/>
            <a:ext cx="10441858" cy="1143000"/>
          </a:xfrm>
        </p:spPr>
        <p:txBody>
          <a:bodyPr/>
          <a:lstStyle/>
          <a:p>
            <a:r>
              <a:rPr lang="es-419" smtClean="0"/>
              <a:t>La velocidad angular es un seudovector</a:t>
            </a:r>
            <a:endParaRPr lang="pt-PT"/>
          </a:p>
        </p:txBody>
      </p:sp>
      <p:pic>
        <p:nvPicPr>
          <p:cNvPr id="6" name="Imagen 5"/>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6150077" y="1417638"/>
            <a:ext cx="5704205" cy="4858385"/>
          </a:xfrm>
          <a:prstGeom prst="rect">
            <a:avLst/>
          </a:prstGeom>
        </p:spPr>
      </p:pic>
      <p:pic>
        <p:nvPicPr>
          <p:cNvPr id="7" name="Imagen 6"/>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679114" y="1331913"/>
            <a:ext cx="4384675" cy="4944110"/>
          </a:xfrm>
          <a:prstGeom prst="rect">
            <a:avLst/>
          </a:prstGeom>
        </p:spPr>
      </p:pic>
    </p:spTree>
    <p:extLst>
      <p:ext uri="{BB962C8B-B14F-4D97-AF65-F5344CB8AC3E}">
        <p14:creationId xmlns:p14="http://schemas.microsoft.com/office/powerpoint/2010/main" val="7599450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Sumario</a:t>
            </a:r>
            <a:endParaRPr lang="pt-PT"/>
          </a:p>
        </p:txBody>
      </p:sp>
      <p:sp>
        <p:nvSpPr>
          <p:cNvPr id="3" name="Marcador de contenido 2"/>
          <p:cNvSpPr>
            <a:spLocks noGrp="1"/>
          </p:cNvSpPr>
          <p:nvPr>
            <p:ph idx="1"/>
          </p:nvPr>
        </p:nvSpPr>
        <p:spPr/>
        <p:txBody>
          <a:bodyPr/>
          <a:lstStyle/>
          <a:p>
            <a:pPr algn="just"/>
            <a:r>
              <a:rPr lang="pt-PT" smtClean="0"/>
              <a:t>Introducci</a:t>
            </a:r>
            <a:r>
              <a:rPr lang="es-419" smtClean="0"/>
              <a:t>ón al curso de Física General.</a:t>
            </a:r>
          </a:p>
          <a:p>
            <a:pPr algn="just"/>
            <a:r>
              <a:rPr lang="es-419" smtClean="0"/>
              <a:t>Descripción cinemática del movimiento mecánico. Magnitudes características. Problema directo e inverso de la Cinemática.</a:t>
            </a:r>
          </a:p>
          <a:p>
            <a:pPr algn="just"/>
            <a:r>
              <a:rPr lang="es-419" smtClean="0"/>
              <a:t>Tipos de movimientos: MRU, MRUV, MCU y movimiento circular. Proyectiles. </a:t>
            </a:r>
          </a:p>
          <a:p>
            <a:pPr algn="just"/>
            <a:r>
              <a:rPr lang="es-419" smtClean="0"/>
              <a:t>Movimiento relativo. Transformaciones de Galileo y Lorentz.</a:t>
            </a:r>
            <a:endParaRPr lang="pt-PT"/>
          </a:p>
        </p:txBody>
      </p:sp>
    </p:spTree>
    <p:extLst>
      <p:ext uri="{BB962C8B-B14F-4D97-AF65-F5344CB8AC3E}">
        <p14:creationId xmlns:p14="http://schemas.microsoft.com/office/powerpoint/2010/main" val="2309953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Aceleración angular</a:t>
            </a:r>
            <a:endParaRPr lang="pt-PT"/>
          </a:p>
        </p:txBody>
      </p:sp>
      <p:pic>
        <p:nvPicPr>
          <p:cNvPr id="4" name="Imagen 3"/>
          <p:cNvPicPr>
            <a:picLocks noChangeAspect="1"/>
          </p:cNvPicPr>
          <p:nvPr/>
        </p:nvPicPr>
        <p:blipFill>
          <a:blip r:embed="rId2"/>
          <a:stretch>
            <a:fillRect/>
          </a:stretch>
        </p:blipFill>
        <p:spPr>
          <a:xfrm>
            <a:off x="609600" y="1696065"/>
            <a:ext cx="4076481" cy="1085696"/>
          </a:xfrm>
          <a:prstGeom prst="rect">
            <a:avLst/>
          </a:prstGeom>
        </p:spPr>
      </p:pic>
      <p:pic>
        <p:nvPicPr>
          <p:cNvPr id="5" name="Imagen 4"/>
          <p:cNvPicPr>
            <a:picLocks noChangeAspect="1"/>
          </p:cNvPicPr>
          <p:nvPr/>
        </p:nvPicPr>
        <p:blipFill>
          <a:blip r:embed="rId3"/>
          <a:stretch>
            <a:fillRect/>
          </a:stretch>
        </p:blipFill>
        <p:spPr>
          <a:xfrm>
            <a:off x="609600" y="2927709"/>
            <a:ext cx="3437252" cy="1423066"/>
          </a:xfrm>
          <a:prstGeom prst="rect">
            <a:avLst/>
          </a:prstGeom>
        </p:spPr>
      </p:pic>
      <p:pic>
        <p:nvPicPr>
          <p:cNvPr id="6" name="Imagen 5"/>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206794" y="1185094"/>
            <a:ext cx="4984341" cy="4242312"/>
          </a:xfrm>
          <a:prstGeom prst="rect">
            <a:avLst/>
          </a:prstGeom>
        </p:spPr>
      </p:pic>
      <p:sp>
        <p:nvSpPr>
          <p:cNvPr id="7" name="CuadroTexto 6"/>
          <p:cNvSpPr txBox="1"/>
          <p:nvPr/>
        </p:nvSpPr>
        <p:spPr>
          <a:xfrm>
            <a:off x="737419" y="4689987"/>
            <a:ext cx="4807975" cy="954107"/>
          </a:xfrm>
          <a:prstGeom prst="rect">
            <a:avLst/>
          </a:prstGeom>
          <a:noFill/>
        </p:spPr>
        <p:txBody>
          <a:bodyPr wrap="square" rtlCol="0">
            <a:spAutoFit/>
          </a:bodyPr>
          <a:lstStyle/>
          <a:p>
            <a:r>
              <a:rPr lang="es-419" sz="2800" smtClean="0"/>
              <a:t>La aceleración angular es también un seudovector</a:t>
            </a:r>
            <a:endParaRPr lang="pt-PT" sz="2800"/>
          </a:p>
        </p:txBody>
      </p:sp>
    </p:spTree>
    <p:extLst>
      <p:ext uri="{BB962C8B-B14F-4D97-AF65-F5344CB8AC3E}">
        <p14:creationId xmlns:p14="http://schemas.microsoft.com/office/powerpoint/2010/main" val="3583507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01096" y="274638"/>
            <a:ext cx="10530349" cy="1143000"/>
          </a:xfrm>
        </p:spPr>
        <p:txBody>
          <a:bodyPr/>
          <a:lstStyle/>
          <a:p>
            <a:r>
              <a:rPr lang="es-419" sz="3800" smtClean="0"/>
              <a:t>Movimiento con aceleración angular constante</a:t>
            </a:r>
            <a:endParaRPr lang="pt-PT" sz="3800"/>
          </a:p>
        </p:txBody>
      </p:sp>
      <p:pic>
        <p:nvPicPr>
          <p:cNvPr id="6" name="Imagen 5"/>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3936436" y="1108945"/>
            <a:ext cx="4459084" cy="1119956"/>
          </a:xfrm>
          <a:prstGeom prst="rect">
            <a:avLst/>
          </a:prstGeom>
        </p:spPr>
      </p:pic>
      <p:pic>
        <p:nvPicPr>
          <p:cNvPr id="8" name="Imagen 7"/>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3265652" y="2316417"/>
            <a:ext cx="5800652" cy="1493581"/>
          </a:xfrm>
          <a:prstGeom prst="rect">
            <a:avLst/>
          </a:prstGeom>
        </p:spPr>
      </p:pic>
      <p:pic>
        <p:nvPicPr>
          <p:cNvPr id="9" name="Imagen 8"/>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4149381" y="3902457"/>
            <a:ext cx="4508368" cy="1138956"/>
          </a:xfrm>
          <a:prstGeom prst="rect">
            <a:avLst/>
          </a:prstGeom>
        </p:spPr>
      </p:pic>
      <p:pic>
        <p:nvPicPr>
          <p:cNvPr id="10" name="Imagen 9"/>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4160165" y="5253599"/>
            <a:ext cx="5012209" cy="1015335"/>
          </a:xfrm>
          <a:prstGeom prst="rect">
            <a:avLst/>
          </a:prstGeom>
        </p:spPr>
      </p:pic>
    </p:spTree>
    <p:extLst>
      <p:ext uri="{BB962C8B-B14F-4D97-AF65-F5344CB8AC3E}">
        <p14:creationId xmlns:p14="http://schemas.microsoft.com/office/powerpoint/2010/main" val="34062568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89653" y="92637"/>
            <a:ext cx="5590081" cy="595564"/>
          </a:xfrm>
        </p:spPr>
        <p:txBody>
          <a:bodyPr/>
          <a:lstStyle/>
          <a:p>
            <a:r>
              <a:rPr lang="es-419" b="1" smtClean="0"/>
              <a:t>Movimiento circular</a:t>
            </a:r>
            <a:endParaRPr lang="pt-PT" b="1"/>
          </a:p>
        </p:txBody>
      </p:sp>
      <p:pic>
        <p:nvPicPr>
          <p:cNvPr id="4" name="Imagen 3"/>
          <p:cNvPicPr>
            <a:picLocks noChangeAspect="1"/>
          </p:cNvPicPr>
          <p:nvPr/>
        </p:nvPicPr>
        <p:blipFill>
          <a:blip r:embed="rId2"/>
          <a:stretch>
            <a:fillRect/>
          </a:stretch>
        </p:blipFill>
        <p:spPr>
          <a:xfrm>
            <a:off x="6470751" y="69674"/>
            <a:ext cx="5721249" cy="3537875"/>
          </a:xfrm>
          <a:prstGeom prst="rect">
            <a:avLst/>
          </a:prstGeom>
        </p:spPr>
      </p:pic>
      <p:pic>
        <p:nvPicPr>
          <p:cNvPr id="10" name="Imagen 9"/>
          <p:cNvPicPr>
            <a:picLocks noChangeAspect="1"/>
          </p:cNvPicPr>
          <p:nvPr/>
        </p:nvPicPr>
        <p:blipFill>
          <a:blip r:embed="rId3"/>
          <a:stretch>
            <a:fillRect/>
          </a:stretch>
        </p:blipFill>
        <p:spPr>
          <a:xfrm>
            <a:off x="340041" y="742875"/>
            <a:ext cx="5181600" cy="2133600"/>
          </a:xfrm>
          <a:prstGeom prst="rect">
            <a:avLst/>
          </a:prstGeom>
        </p:spPr>
      </p:pic>
      <p:pic>
        <p:nvPicPr>
          <p:cNvPr id="11" name="Imagen 10"/>
          <p:cNvPicPr>
            <a:picLocks noChangeAspect="1"/>
          </p:cNvPicPr>
          <p:nvPr/>
        </p:nvPicPr>
        <p:blipFill>
          <a:blip r:embed="rId4"/>
          <a:stretch>
            <a:fillRect/>
          </a:stretch>
        </p:blipFill>
        <p:spPr>
          <a:xfrm>
            <a:off x="394947" y="3641147"/>
            <a:ext cx="3941079" cy="3125044"/>
          </a:xfrm>
          <a:prstGeom prst="rect">
            <a:avLst/>
          </a:prstGeom>
        </p:spPr>
      </p:pic>
      <p:pic>
        <p:nvPicPr>
          <p:cNvPr id="12" name="Imagen 11"/>
          <p:cNvPicPr>
            <a:picLocks noChangeAspect="1"/>
          </p:cNvPicPr>
          <p:nvPr/>
        </p:nvPicPr>
        <p:blipFill>
          <a:blip r:embed="rId5"/>
          <a:stretch>
            <a:fillRect/>
          </a:stretch>
        </p:blipFill>
        <p:spPr>
          <a:xfrm>
            <a:off x="3184598" y="5880682"/>
            <a:ext cx="1910147" cy="754626"/>
          </a:xfrm>
          <a:prstGeom prst="rect">
            <a:avLst/>
          </a:prstGeom>
        </p:spPr>
      </p:pic>
      <p:sp>
        <p:nvSpPr>
          <p:cNvPr id="13" name="Flecha derecha 12"/>
          <p:cNvSpPr/>
          <p:nvPr/>
        </p:nvSpPr>
        <p:spPr>
          <a:xfrm>
            <a:off x="2481167" y="6045976"/>
            <a:ext cx="704336" cy="424039"/>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21" name="Grupo 20"/>
          <p:cNvGrpSpPr/>
          <p:nvPr/>
        </p:nvGrpSpPr>
        <p:grpSpPr>
          <a:xfrm>
            <a:off x="5189097" y="3607549"/>
            <a:ext cx="2281504" cy="887926"/>
            <a:chOff x="7190367" y="4021086"/>
            <a:chExt cx="2281504" cy="887926"/>
          </a:xfrm>
        </p:grpSpPr>
        <p:pic>
          <p:nvPicPr>
            <p:cNvPr id="14" name="Imagen 13"/>
            <p:cNvPicPr>
              <a:picLocks noChangeAspect="1"/>
            </p:cNvPicPr>
            <p:nvPr/>
          </p:nvPicPr>
          <p:blipFill>
            <a:blip r:embed="rId6"/>
            <a:stretch>
              <a:fillRect/>
            </a:stretch>
          </p:blipFill>
          <p:spPr>
            <a:xfrm>
              <a:off x="7525264" y="4021086"/>
              <a:ext cx="1946607" cy="887926"/>
            </a:xfrm>
            <a:prstGeom prst="rect">
              <a:avLst/>
            </a:prstGeom>
          </p:spPr>
        </p:pic>
        <mc:AlternateContent xmlns:mc="http://schemas.openxmlformats.org/markup-compatibility/2006" xmlns:a14="http://schemas.microsoft.com/office/drawing/2010/main">
          <mc:Choice Requires="a14">
            <p:sp>
              <p:nvSpPr>
                <p:cNvPr id="15" name="CuadroTexto 14"/>
                <p:cNvSpPr txBox="1"/>
                <p:nvPr/>
              </p:nvSpPr>
              <p:spPr>
                <a:xfrm>
                  <a:off x="7190367" y="4099562"/>
                  <a:ext cx="392735"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pt-PT" sz="3600" i="1" smtClean="0">
                            <a:latin typeface="Cambria Math" panose="02040503050406030204" pitchFamily="18" charset="0"/>
                            <a:ea typeface="Cambria Math" panose="02040503050406030204" pitchFamily="18" charset="0"/>
                          </a:rPr>
                          <m:t>∴</m:t>
                        </m:r>
                      </m:oMath>
                    </m:oMathPara>
                  </a14:m>
                  <a:endParaRPr lang="pt-PT" sz="3600"/>
                </a:p>
              </p:txBody>
            </p:sp>
          </mc:Choice>
          <mc:Fallback xmlns="">
            <p:sp>
              <p:nvSpPr>
                <p:cNvPr id="15" name="CuadroTexto 14"/>
                <p:cNvSpPr txBox="1">
                  <a:spLocks noRot="1" noChangeAspect="1" noMove="1" noResize="1" noEditPoints="1" noAdjustHandles="1" noChangeArrowheads="1" noChangeShapeType="1" noTextEdit="1"/>
                </p:cNvSpPr>
                <p:nvPr/>
              </p:nvSpPr>
              <p:spPr>
                <a:xfrm>
                  <a:off x="7190367" y="4099562"/>
                  <a:ext cx="392735" cy="553998"/>
                </a:xfrm>
                <a:prstGeom prst="rect">
                  <a:avLst/>
                </a:prstGeom>
                <a:blipFill rotWithShape="0">
                  <a:blip r:embed="rId7"/>
                  <a:stretch>
                    <a:fillRect/>
                  </a:stretch>
                </a:blipFill>
              </p:spPr>
              <p:txBody>
                <a:bodyPr/>
                <a:lstStyle/>
                <a:p>
                  <a:r>
                    <a:rPr lang="pt-PT">
                      <a:noFill/>
                    </a:rPr>
                    <a:t> </a:t>
                  </a:r>
                </a:p>
              </p:txBody>
            </p:sp>
          </mc:Fallback>
        </mc:AlternateContent>
      </p:grpSp>
      <p:pic>
        <p:nvPicPr>
          <p:cNvPr id="6" name="Imagen 5"/>
          <p:cNvPicPr>
            <a:picLocks noChangeAspect="1"/>
          </p:cNvPicPr>
          <p:nvPr/>
        </p:nvPicPr>
        <p:blipFill>
          <a:blip r:embed="rId8"/>
          <a:stretch>
            <a:fillRect/>
          </a:stretch>
        </p:blipFill>
        <p:spPr>
          <a:xfrm>
            <a:off x="4608867" y="2169337"/>
            <a:ext cx="1568550" cy="563973"/>
          </a:xfrm>
          <a:prstGeom prst="rect">
            <a:avLst/>
          </a:prstGeom>
          <a:ln>
            <a:solidFill>
              <a:srgbClr val="002060"/>
            </a:solidFill>
          </a:ln>
        </p:spPr>
      </p:pic>
      <p:pic>
        <p:nvPicPr>
          <p:cNvPr id="18" name="Imagen 17"/>
          <p:cNvPicPr>
            <a:picLocks noChangeAspect="1"/>
          </p:cNvPicPr>
          <p:nvPr/>
        </p:nvPicPr>
        <p:blipFill>
          <a:blip r:embed="rId9"/>
          <a:stretch>
            <a:fillRect/>
          </a:stretch>
        </p:blipFill>
        <p:spPr>
          <a:xfrm>
            <a:off x="340041" y="2876475"/>
            <a:ext cx="4105275" cy="762000"/>
          </a:xfrm>
          <a:prstGeom prst="rect">
            <a:avLst/>
          </a:prstGeom>
        </p:spPr>
      </p:pic>
      <p:cxnSp>
        <p:nvCxnSpPr>
          <p:cNvPr id="20" name="Conector recto de flecha 19"/>
          <p:cNvCxnSpPr/>
          <p:nvPr/>
        </p:nvCxnSpPr>
        <p:spPr>
          <a:xfrm flipH="1">
            <a:off x="722671" y="3467112"/>
            <a:ext cx="2064774" cy="21827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ector angular 22"/>
          <p:cNvCxnSpPr>
            <a:stCxn id="12" idx="3"/>
            <a:endCxn id="15" idx="1"/>
          </p:cNvCxnSpPr>
          <p:nvPr/>
        </p:nvCxnSpPr>
        <p:spPr>
          <a:xfrm flipV="1">
            <a:off x="5094745" y="3963024"/>
            <a:ext cx="94352" cy="2294971"/>
          </a:xfrm>
          <a:prstGeom prst="bentConnector3">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4" name="Imagen 23"/>
          <p:cNvPicPr>
            <a:picLocks noChangeAspect="1"/>
          </p:cNvPicPr>
          <p:nvPr/>
        </p:nvPicPr>
        <p:blipFill>
          <a:blip r:embed="rId10"/>
          <a:stretch>
            <a:fillRect/>
          </a:stretch>
        </p:blipFill>
        <p:spPr>
          <a:xfrm>
            <a:off x="7884396" y="3689363"/>
            <a:ext cx="3117315" cy="3028611"/>
          </a:xfrm>
          <a:prstGeom prst="rect">
            <a:avLst/>
          </a:prstGeom>
        </p:spPr>
      </p:pic>
      <p:pic>
        <p:nvPicPr>
          <p:cNvPr id="25" name="Imagen 24"/>
          <p:cNvPicPr>
            <a:picLocks noChangeAspect="1"/>
          </p:cNvPicPr>
          <p:nvPr/>
        </p:nvPicPr>
        <p:blipFill>
          <a:blip r:embed="rId11"/>
          <a:stretch>
            <a:fillRect/>
          </a:stretch>
        </p:blipFill>
        <p:spPr>
          <a:xfrm>
            <a:off x="5521641" y="4573951"/>
            <a:ext cx="1870819" cy="1840399"/>
          </a:xfrm>
          <a:prstGeom prst="rect">
            <a:avLst/>
          </a:prstGeom>
          <a:ln w="44450">
            <a:solidFill>
              <a:srgbClr val="FF0000"/>
            </a:solidFill>
          </a:ln>
        </p:spPr>
      </p:pic>
    </p:spTree>
    <p:extLst>
      <p:ext uri="{BB962C8B-B14F-4D97-AF65-F5344CB8AC3E}">
        <p14:creationId xmlns:p14="http://schemas.microsoft.com/office/powerpoint/2010/main" val="21865805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3277" y="573393"/>
            <a:ext cx="10790903" cy="901444"/>
          </a:xfrm>
        </p:spPr>
        <p:txBody>
          <a:bodyPr/>
          <a:lstStyle/>
          <a:p>
            <a:r>
              <a:rPr lang="es-419" sz="4000" smtClean="0"/>
              <a:t>Problema directo e inverso de la Cinemática</a:t>
            </a:r>
            <a:endParaRPr lang="pt-PT" sz="4000"/>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339212" y="1533832"/>
                <a:ext cx="11724968" cy="2050026"/>
              </a:xfrm>
            </p:spPr>
            <p:txBody>
              <a:bodyPr/>
              <a:lstStyle/>
              <a:p>
                <a:pPr marL="0" indent="0">
                  <a:buNone/>
                </a:pPr>
                <a:r>
                  <a:rPr lang="es-419" sz="2400" b="1" smtClean="0"/>
                  <a:t>Directo: </a:t>
                </a:r>
                <a:r>
                  <a:rPr lang="es-419" sz="2400" smtClean="0"/>
                  <a:t>Dada la función de posición (</a:t>
                </a:r>
                <a14:m>
                  <m:oMath xmlns:m="http://schemas.openxmlformats.org/officeDocument/2006/math">
                    <m:acc>
                      <m:accPr>
                        <m:chr m:val="⃗"/>
                        <m:ctrlPr>
                          <a:rPr lang="es-419" sz="2400" i="1" smtClean="0">
                            <a:latin typeface="Cambria Math" panose="02040503050406030204" pitchFamily="18" charset="0"/>
                          </a:rPr>
                        </m:ctrlPr>
                      </m:accPr>
                      <m:e>
                        <m:r>
                          <a:rPr lang="es-419" sz="2400" b="0" i="1" smtClean="0">
                            <a:latin typeface="Cambria Math" panose="02040503050406030204" pitchFamily="18" charset="0"/>
                          </a:rPr>
                          <m:t>𝑟</m:t>
                        </m:r>
                      </m:e>
                    </m:acc>
                    <m:r>
                      <a:rPr lang="es-419" sz="2400" b="0" i="1" smtClean="0">
                        <a:latin typeface="Cambria Math" panose="02040503050406030204" pitchFamily="18" charset="0"/>
                      </a:rPr>
                      <m:t>(</m:t>
                    </m:r>
                    <m:r>
                      <a:rPr lang="es-419" sz="2400" b="0" i="1" smtClean="0">
                        <a:latin typeface="Cambria Math" panose="02040503050406030204" pitchFamily="18" charset="0"/>
                      </a:rPr>
                      <m:t>𝑡</m:t>
                    </m:r>
                    <m:r>
                      <a:rPr lang="es-419" sz="2400" b="0" i="1" smtClean="0">
                        <a:latin typeface="Cambria Math" panose="02040503050406030204" pitchFamily="18" charset="0"/>
                      </a:rPr>
                      <m:t>)</m:t>
                    </m:r>
                  </m:oMath>
                </a14:m>
                <a:r>
                  <a:rPr lang="es-419" sz="2400" smtClean="0"/>
                  <a:t>), calcular la velocidad y aceleración por derivación:</a:t>
                </a:r>
              </a:p>
              <a:p>
                <a:pPr marL="0" indent="0">
                  <a:buNone/>
                </a:pPr>
                <a:endParaRPr lang="es-419" sz="2800" smtClean="0"/>
              </a:p>
              <a:p>
                <a:pPr marL="0" indent="0">
                  <a:buNone/>
                </a:pPr>
                <a:r>
                  <a:rPr lang="es-419" sz="2400" b="1" smtClean="0"/>
                  <a:t>Inverso:</a:t>
                </a:r>
                <a:r>
                  <a:rPr lang="es-419" sz="2400" smtClean="0"/>
                  <a:t> Dada la aceleración, calcular la velocidad y la posición por integración:</a:t>
                </a:r>
                <a:endParaRPr lang="pt-PT" sz="2000"/>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339212" y="1533832"/>
                <a:ext cx="11724968" cy="2050026"/>
              </a:xfrm>
              <a:blipFill rotWithShape="0">
                <a:blip r:embed="rId2"/>
                <a:stretch>
                  <a:fillRect l="-832" t="-3869"/>
                </a:stretch>
              </a:blipFill>
            </p:spPr>
            <p:txBody>
              <a:bodyPr/>
              <a:lstStyle/>
              <a:p>
                <a:r>
                  <a:rPr lang="pt-PT">
                    <a:noFill/>
                  </a:rPr>
                  <a:t> </a:t>
                </a:r>
              </a:p>
            </p:txBody>
          </p:sp>
        </mc:Fallback>
      </mc:AlternateContent>
      <p:pic>
        <p:nvPicPr>
          <p:cNvPr id="4" name="Imagen 3"/>
          <p:cNvPicPr>
            <a:picLocks noChangeAspect="1"/>
          </p:cNvPicPr>
          <p:nvPr/>
        </p:nvPicPr>
        <p:blipFill>
          <a:blip r:embed="rId3"/>
          <a:stretch>
            <a:fillRect/>
          </a:stretch>
        </p:blipFill>
        <p:spPr>
          <a:xfrm>
            <a:off x="4882946" y="2124535"/>
            <a:ext cx="6172200" cy="809625"/>
          </a:xfrm>
          <a:prstGeom prst="rect">
            <a:avLst/>
          </a:prstGeom>
        </p:spPr>
      </p:pic>
      <p:pic>
        <p:nvPicPr>
          <p:cNvPr id="5" name="Imagen 4"/>
          <p:cNvPicPr>
            <a:picLocks noChangeAspect="1"/>
          </p:cNvPicPr>
          <p:nvPr/>
        </p:nvPicPr>
        <p:blipFill>
          <a:blip r:embed="rId4"/>
          <a:stretch>
            <a:fillRect/>
          </a:stretch>
        </p:blipFill>
        <p:spPr>
          <a:xfrm>
            <a:off x="85877" y="3480619"/>
            <a:ext cx="3721817" cy="3253664"/>
          </a:xfrm>
          <a:prstGeom prst="rect">
            <a:avLst/>
          </a:prstGeom>
        </p:spPr>
      </p:pic>
      <p:pic>
        <p:nvPicPr>
          <p:cNvPr id="8" name="Imagen 7"/>
          <p:cNvPicPr>
            <a:picLocks noChangeAspect="1"/>
          </p:cNvPicPr>
          <p:nvPr/>
        </p:nvPicPr>
        <p:blipFill>
          <a:blip r:embed="rId5"/>
          <a:stretch>
            <a:fillRect/>
          </a:stretch>
        </p:blipFill>
        <p:spPr>
          <a:xfrm>
            <a:off x="4144758" y="3583858"/>
            <a:ext cx="7938214" cy="2728452"/>
          </a:xfrm>
          <a:prstGeom prst="rect">
            <a:avLst/>
          </a:prstGeom>
        </p:spPr>
      </p:pic>
    </p:spTree>
    <p:extLst>
      <p:ext uri="{BB962C8B-B14F-4D97-AF65-F5344CB8AC3E}">
        <p14:creationId xmlns:p14="http://schemas.microsoft.com/office/powerpoint/2010/main" val="20127287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 y="274638"/>
            <a:ext cx="10972800" cy="676635"/>
          </a:xfrm>
        </p:spPr>
        <p:txBody>
          <a:bodyPr/>
          <a:lstStyle/>
          <a:p>
            <a:r>
              <a:rPr lang="es-419" smtClean="0"/>
              <a:t>Tipos de movimientos</a:t>
            </a:r>
            <a:endParaRPr lang="pt-PT"/>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255639" y="951273"/>
                <a:ext cx="11680722" cy="3900946"/>
              </a:xfrm>
            </p:spPr>
            <p:txBody>
              <a:bodyPr/>
              <a:lstStyle/>
              <a:p>
                <a:pPr marL="0" indent="0" algn="ctr">
                  <a:buNone/>
                </a:pPr>
                <a:r>
                  <a:rPr lang="es-419" sz="4000" smtClean="0"/>
                  <a:t>MRU</a:t>
                </a:r>
              </a:p>
              <a:p>
                <a:pPr marL="0" indent="0" algn="just">
                  <a:buNone/>
                </a:pPr>
                <a:r>
                  <a:rPr lang="es-419" sz="2800" i="1" smtClean="0"/>
                  <a:t>La velocidad es un vector constante (significa que TODO es constante : módulo y dirección).</a:t>
                </a:r>
              </a:p>
              <a:p>
                <a:pPr lvl="1" algn="just"/>
                <a:r>
                  <a:rPr lang="es-419" sz="2400" smtClean="0"/>
                  <a:t>Si la </a:t>
                </a:r>
                <a:r>
                  <a:rPr lang="es-419" sz="2400" b="1" smtClean="0"/>
                  <a:t>dirección</a:t>
                </a:r>
                <a:r>
                  <a:rPr lang="es-419" sz="2400" smtClean="0"/>
                  <a:t> es constante, el movimiento solo puede ser rectilíneo y no puede haber aceleración radial pues no tiene sentido físico hablar aquí de radio de curvatura. Además no es necesario utilizar vectores.</a:t>
                </a:r>
              </a:p>
              <a:p>
                <a:pPr lvl="1" indent="-342900" algn="just"/>
                <a:r>
                  <a:rPr lang="es-419" sz="2400" smtClean="0"/>
                  <a:t>Si el </a:t>
                </a:r>
                <a:r>
                  <a:rPr lang="es-419" sz="2400" b="1" smtClean="0"/>
                  <a:t>módulo</a:t>
                </a:r>
                <a:r>
                  <a:rPr lang="es-419" sz="2400" smtClean="0"/>
                  <a:t> es constante, no hay aceleración tangencial (</a:t>
                </a:r>
                <a14:m>
                  <m:oMath xmlns:m="http://schemas.openxmlformats.org/officeDocument/2006/math">
                    <m:sSub>
                      <m:sSubPr>
                        <m:ctrlPr>
                          <a:rPr lang="es-419" sz="2400" i="1" smtClean="0">
                            <a:latin typeface="Cambria Math" panose="02040503050406030204" pitchFamily="18" charset="0"/>
                          </a:rPr>
                        </m:ctrlPr>
                      </m:sSubPr>
                      <m:e>
                        <m:r>
                          <a:rPr lang="es-419" sz="2400" b="0" i="1" smtClean="0">
                            <a:latin typeface="Cambria Math" panose="02040503050406030204" pitchFamily="18" charset="0"/>
                          </a:rPr>
                          <m:t>𝑎</m:t>
                        </m:r>
                      </m:e>
                      <m:sub>
                        <m:r>
                          <a:rPr lang="es-419" sz="2400" b="0" i="1" smtClean="0">
                            <a:latin typeface="Cambria Math" panose="02040503050406030204" pitchFamily="18" charset="0"/>
                          </a:rPr>
                          <m:t>𝑇</m:t>
                        </m:r>
                      </m:sub>
                    </m:sSub>
                    <m:r>
                      <a:rPr lang="es-419" sz="2400" b="0" i="1" smtClean="0">
                        <a:latin typeface="Cambria Math" panose="02040503050406030204" pitchFamily="18" charset="0"/>
                      </a:rPr>
                      <m:t>=</m:t>
                    </m:r>
                    <m:f>
                      <m:fPr>
                        <m:ctrlPr>
                          <a:rPr lang="es-419" sz="2400" b="0" i="1" smtClean="0">
                            <a:latin typeface="Cambria Math" panose="02040503050406030204" pitchFamily="18" charset="0"/>
                          </a:rPr>
                        </m:ctrlPr>
                      </m:fPr>
                      <m:num>
                        <m:r>
                          <a:rPr lang="es-419" sz="2400" b="0" i="1" smtClean="0">
                            <a:latin typeface="Cambria Math" panose="02040503050406030204" pitchFamily="18" charset="0"/>
                          </a:rPr>
                          <m:t>𝑑𝑣</m:t>
                        </m:r>
                      </m:num>
                      <m:den>
                        <m:r>
                          <a:rPr lang="es-419" sz="2400" b="0" i="1" smtClean="0">
                            <a:latin typeface="Cambria Math" panose="02040503050406030204" pitchFamily="18" charset="0"/>
                          </a:rPr>
                          <m:t>𝑑𝑡</m:t>
                        </m:r>
                      </m:den>
                    </m:f>
                  </m:oMath>
                </a14:m>
                <a:r>
                  <a:rPr lang="es-419" sz="2400" smtClean="0"/>
                  <a:t>).</a:t>
                </a:r>
              </a:p>
              <a:p>
                <a:pPr marL="400050" lvl="1" indent="0" algn="just">
                  <a:buNone/>
                </a:pPr>
                <a:r>
                  <a:rPr lang="es-419" sz="2400" smtClean="0">
                    <a:sym typeface="Symbol" panose="05050102010706020507" pitchFamily="18" charset="2"/>
                  </a:rPr>
                  <a:t></a:t>
                </a:r>
                <a14:m>
                  <m:oMath xmlns:m="http://schemas.openxmlformats.org/officeDocument/2006/math">
                    <m:r>
                      <a:rPr lang="es-419" sz="2400" i="1" smtClean="0">
                        <a:latin typeface="Cambria Math" panose="02040503050406030204" pitchFamily="18" charset="0"/>
                        <a:ea typeface="Cambria Math" panose="02040503050406030204" pitchFamily="18" charset="0"/>
                        <a:sym typeface="Symbol" panose="05050102010706020507" pitchFamily="18" charset="2"/>
                      </a:rPr>
                      <m:t>∴</m:t>
                    </m:r>
                  </m:oMath>
                </a14:m>
                <a:r>
                  <a:rPr lang="es-419" sz="2400" smtClean="0"/>
                  <a:t>No hay aceleración.</a:t>
                </a:r>
              </a:p>
              <a:p>
                <a:pPr marL="400050" lvl="1" indent="0" algn="just">
                  <a:buNone/>
                </a:pPr>
                <a:endParaRPr lang="pt-PT" sz="2800"/>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255639" y="951273"/>
                <a:ext cx="11680722" cy="3900946"/>
              </a:xfrm>
              <a:blipFill rotWithShape="0">
                <a:blip r:embed="rId2"/>
                <a:stretch>
                  <a:fillRect l="-1096" t="-2813" r="-1044" b="-3125"/>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4" name="CuadroTexto 3"/>
              <p:cNvSpPr txBox="1"/>
              <p:nvPr/>
            </p:nvSpPr>
            <p:spPr>
              <a:xfrm>
                <a:off x="921774" y="4852219"/>
                <a:ext cx="2726772" cy="166199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419" sz="3600" b="0" i="1" smtClean="0">
                          <a:latin typeface="Cambria Math" panose="02040503050406030204" pitchFamily="18" charset="0"/>
                        </a:rPr>
                        <m:t>𝑣</m:t>
                      </m:r>
                      <m:r>
                        <a:rPr lang="es-419" sz="3600" b="0" i="1" smtClean="0">
                          <a:latin typeface="Cambria Math" panose="02040503050406030204" pitchFamily="18" charset="0"/>
                        </a:rPr>
                        <m:t>=</m:t>
                      </m:r>
                      <m:sSub>
                        <m:sSubPr>
                          <m:ctrlPr>
                            <a:rPr lang="es-419" sz="3600" b="0" i="1" smtClean="0">
                              <a:latin typeface="Cambria Math" panose="02040503050406030204" pitchFamily="18" charset="0"/>
                            </a:rPr>
                          </m:ctrlPr>
                        </m:sSubPr>
                        <m:e>
                          <m:r>
                            <a:rPr lang="es-419" sz="3600" b="0" i="1" smtClean="0">
                              <a:latin typeface="Cambria Math" panose="02040503050406030204" pitchFamily="18" charset="0"/>
                            </a:rPr>
                            <m:t>𝑣</m:t>
                          </m:r>
                        </m:e>
                        <m:sub>
                          <m:r>
                            <a:rPr lang="es-419" sz="3600" b="0" i="1" smtClean="0">
                              <a:latin typeface="Cambria Math" panose="02040503050406030204" pitchFamily="18" charset="0"/>
                            </a:rPr>
                            <m:t>0</m:t>
                          </m:r>
                        </m:sub>
                      </m:sSub>
                      <m:r>
                        <a:rPr lang="es-419" sz="3600" b="0" i="1" smtClean="0">
                          <a:latin typeface="Cambria Math" panose="02040503050406030204" pitchFamily="18" charset="0"/>
                        </a:rPr>
                        <m:t>          </m:t>
                      </m:r>
                    </m:oMath>
                  </m:oMathPara>
                </a14:m>
                <a:endParaRPr lang="es-419" sz="3600" b="0" i="1"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s-419" sz="3600" b="0" i="1" smtClean="0">
                          <a:latin typeface="Cambria Math" panose="02040503050406030204" pitchFamily="18" charset="0"/>
                        </a:rPr>
                        <m:t>𝑥</m:t>
                      </m:r>
                      <m:r>
                        <a:rPr lang="es-419" sz="3600" b="0" i="1" smtClean="0">
                          <a:latin typeface="Cambria Math" panose="02040503050406030204" pitchFamily="18" charset="0"/>
                        </a:rPr>
                        <m:t>=</m:t>
                      </m:r>
                      <m:sSub>
                        <m:sSubPr>
                          <m:ctrlPr>
                            <a:rPr lang="es-419" sz="3600" b="0" i="1" smtClean="0">
                              <a:latin typeface="Cambria Math" panose="02040503050406030204" pitchFamily="18" charset="0"/>
                            </a:rPr>
                          </m:ctrlPr>
                        </m:sSubPr>
                        <m:e>
                          <m:r>
                            <a:rPr lang="es-419" sz="3600" b="0" i="1" smtClean="0">
                              <a:latin typeface="Cambria Math" panose="02040503050406030204" pitchFamily="18" charset="0"/>
                            </a:rPr>
                            <m:t>𝑥</m:t>
                          </m:r>
                        </m:e>
                        <m:sub>
                          <m:r>
                            <a:rPr lang="es-419" sz="3600" b="0" i="1" smtClean="0">
                              <a:latin typeface="Cambria Math" panose="02040503050406030204" pitchFamily="18" charset="0"/>
                            </a:rPr>
                            <m:t>0</m:t>
                          </m:r>
                        </m:sub>
                      </m:sSub>
                      <m:r>
                        <a:rPr lang="es-419" sz="3600" b="0" i="1" smtClean="0">
                          <a:latin typeface="Cambria Math" panose="02040503050406030204" pitchFamily="18" charset="0"/>
                        </a:rPr>
                        <m:t>+</m:t>
                      </m:r>
                      <m:sSub>
                        <m:sSubPr>
                          <m:ctrlPr>
                            <a:rPr lang="es-419" sz="3600" b="0" i="1" smtClean="0">
                              <a:latin typeface="Cambria Math" panose="02040503050406030204" pitchFamily="18" charset="0"/>
                            </a:rPr>
                          </m:ctrlPr>
                        </m:sSubPr>
                        <m:e>
                          <m:r>
                            <a:rPr lang="es-419" sz="3600" b="0" i="1" smtClean="0">
                              <a:latin typeface="Cambria Math" panose="02040503050406030204" pitchFamily="18" charset="0"/>
                            </a:rPr>
                            <m:t>𝑣</m:t>
                          </m:r>
                        </m:e>
                        <m:sub>
                          <m:r>
                            <a:rPr lang="es-419" sz="3600" b="0" i="1" smtClean="0">
                              <a:latin typeface="Cambria Math" panose="02040503050406030204" pitchFamily="18" charset="0"/>
                            </a:rPr>
                            <m:t>0</m:t>
                          </m:r>
                        </m:sub>
                      </m:sSub>
                      <m:r>
                        <a:rPr lang="es-419" sz="3600" b="0" i="1" smtClean="0">
                          <a:latin typeface="Cambria Math" panose="02040503050406030204" pitchFamily="18" charset="0"/>
                        </a:rPr>
                        <m:t>𝑡</m:t>
                      </m:r>
                    </m:oMath>
                  </m:oMathPara>
                </a14:m>
                <a:endParaRPr lang="es-419" sz="3600" b="0" smtClean="0"/>
              </a:p>
              <a:p>
                <a14:m>
                  <m:oMath xmlns:m="http://schemas.openxmlformats.org/officeDocument/2006/math">
                    <m:r>
                      <a:rPr lang="es-419" sz="3600" i="1" smtClean="0">
                        <a:latin typeface="Cambria Math" panose="02040503050406030204" pitchFamily="18" charset="0"/>
                      </a:rPr>
                      <m:t>𝑎</m:t>
                    </m:r>
                    <m:r>
                      <a:rPr lang="es-419" sz="3600" i="1" smtClean="0">
                        <a:latin typeface="Cambria Math" panose="02040503050406030204" pitchFamily="18" charset="0"/>
                      </a:rPr>
                      <m:t>=0</m:t>
                    </m:r>
                  </m:oMath>
                </a14:m>
                <a:r>
                  <a:rPr lang="es-419" sz="3600" smtClean="0"/>
                  <a:t> </a:t>
                </a:r>
                <a:endParaRPr lang="pt-PT" sz="3600"/>
              </a:p>
            </p:txBody>
          </p:sp>
        </mc:Choice>
        <mc:Fallback xmlns="">
          <p:sp>
            <p:nvSpPr>
              <p:cNvPr id="4" name="CuadroTexto 3"/>
              <p:cNvSpPr txBox="1">
                <a:spLocks noRot="1" noChangeAspect="1" noMove="1" noResize="1" noEditPoints="1" noAdjustHandles="1" noChangeArrowheads="1" noChangeShapeType="1" noTextEdit="1"/>
              </p:cNvSpPr>
              <p:nvPr/>
            </p:nvSpPr>
            <p:spPr>
              <a:xfrm>
                <a:off x="921774" y="4852219"/>
                <a:ext cx="2726772" cy="1661993"/>
              </a:xfrm>
              <a:prstGeom prst="rect">
                <a:avLst/>
              </a:prstGeom>
              <a:blipFill rotWithShape="0">
                <a:blip r:embed="rId3"/>
                <a:stretch>
                  <a:fillRect/>
                </a:stretch>
              </a:blipFill>
            </p:spPr>
            <p:txBody>
              <a:bodyPr/>
              <a:lstStyle/>
              <a:p>
                <a:r>
                  <a:rPr lang="pt-PT">
                    <a:noFill/>
                  </a:rPr>
                  <a:t> </a:t>
                </a:r>
              </a:p>
            </p:txBody>
          </p:sp>
        </mc:Fallback>
      </mc:AlternateContent>
      <p:sp>
        <p:nvSpPr>
          <p:cNvPr id="5" name="CuadroTexto 4"/>
          <p:cNvSpPr txBox="1"/>
          <p:nvPr/>
        </p:nvSpPr>
        <p:spPr>
          <a:xfrm>
            <a:off x="4807974" y="4852219"/>
            <a:ext cx="7128387" cy="1200329"/>
          </a:xfrm>
          <a:prstGeom prst="rect">
            <a:avLst/>
          </a:prstGeom>
          <a:noFill/>
        </p:spPr>
        <p:txBody>
          <a:bodyPr wrap="square" rtlCol="0">
            <a:spAutoFit/>
          </a:bodyPr>
          <a:lstStyle/>
          <a:p>
            <a:pPr algn="just"/>
            <a:r>
              <a:rPr lang="es-419" sz="2400" smtClean="0"/>
              <a:t>La función de posición tiene solamente componente en el “EJE X”, que es el nombre que damos al eje en la dirección del movimiento.</a:t>
            </a:r>
            <a:endParaRPr lang="pt-PT" sz="2400"/>
          </a:p>
        </p:txBody>
      </p:sp>
      <p:sp>
        <p:nvSpPr>
          <p:cNvPr id="6" name="Flecha izquierda 5"/>
          <p:cNvSpPr/>
          <p:nvPr/>
        </p:nvSpPr>
        <p:spPr>
          <a:xfrm>
            <a:off x="3731342" y="5456903"/>
            <a:ext cx="899652" cy="309716"/>
          </a:xfrm>
          <a:prstGeom prst="leftArrow">
            <a:avLst/>
          </a:prstGeom>
          <a:solidFill>
            <a:srgbClr val="0070C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extLst>
      <p:ext uri="{BB962C8B-B14F-4D97-AF65-F5344CB8AC3E}">
        <p14:creationId xmlns:p14="http://schemas.microsoft.com/office/powerpoint/2010/main" val="33164263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054943" y="656305"/>
            <a:ext cx="3711677" cy="943896"/>
          </a:xfrm>
        </p:spPr>
        <p:txBody>
          <a:bodyPr/>
          <a:lstStyle/>
          <a:p>
            <a:r>
              <a:rPr lang="es-419" sz="4000" smtClean="0"/>
              <a:t>MRUV</a:t>
            </a:r>
            <a:endParaRPr lang="pt-PT" sz="4000"/>
          </a:p>
        </p:txBody>
      </p:sp>
      <p:sp>
        <p:nvSpPr>
          <p:cNvPr id="3" name="Marcador de contenido 2"/>
          <p:cNvSpPr>
            <a:spLocks noGrp="1"/>
          </p:cNvSpPr>
          <p:nvPr>
            <p:ph idx="1"/>
          </p:nvPr>
        </p:nvSpPr>
        <p:spPr>
          <a:xfrm>
            <a:off x="609600" y="1600201"/>
            <a:ext cx="10972800" cy="2883309"/>
          </a:xfrm>
        </p:spPr>
        <p:txBody>
          <a:bodyPr/>
          <a:lstStyle/>
          <a:p>
            <a:pPr marL="0" indent="0" algn="just">
              <a:buNone/>
            </a:pPr>
            <a:r>
              <a:rPr lang="es-419" sz="2800" i="1" smtClean="0"/>
              <a:t>La aceleración es un vector constante.</a:t>
            </a:r>
          </a:p>
          <a:p>
            <a:pPr algn="just"/>
            <a:r>
              <a:rPr lang="es-419" sz="2800" smtClean="0"/>
              <a:t>Como el movimiento es rectilíneo, no puede existir aceleración radial o centrípeta, solo aceleración tangencial o simplemente, aceleración.</a:t>
            </a:r>
          </a:p>
          <a:p>
            <a:pPr algn="just"/>
            <a:r>
              <a:rPr lang="es-419" sz="2800" smtClean="0"/>
              <a:t>Tampoco necesitamos los vectores pues solo tenemos una dirección y resolvemos la situación con (+) y (-).</a:t>
            </a:r>
          </a:p>
          <a:p>
            <a:pPr marL="0" indent="0" algn="just">
              <a:buNone/>
            </a:pPr>
            <a:endParaRPr lang="es-419" smtClean="0"/>
          </a:p>
          <a:p>
            <a:pPr marL="0" indent="0" algn="just">
              <a:buNone/>
            </a:pPr>
            <a:endParaRPr lang="es-419" b="0" smtClean="0"/>
          </a:p>
          <a:p>
            <a:pPr marL="0" indent="0" algn="just">
              <a:buNone/>
            </a:pPr>
            <a:endParaRPr lang="es-419" b="0" smtClean="0"/>
          </a:p>
        </p:txBody>
      </p:sp>
      <p:pic>
        <p:nvPicPr>
          <p:cNvPr id="4" name="Imagen 3"/>
          <p:cNvPicPr>
            <a:picLocks noChangeAspect="1"/>
          </p:cNvPicPr>
          <p:nvPr/>
        </p:nvPicPr>
        <p:blipFill>
          <a:blip r:embed="rId2"/>
          <a:stretch>
            <a:fillRect/>
          </a:stretch>
        </p:blipFill>
        <p:spPr>
          <a:xfrm>
            <a:off x="858325" y="4483510"/>
            <a:ext cx="3838575" cy="1809750"/>
          </a:xfrm>
          <a:prstGeom prst="rect">
            <a:avLst/>
          </a:prstGeom>
        </p:spPr>
      </p:pic>
      <p:sp>
        <p:nvSpPr>
          <p:cNvPr id="6" name="CuadroTexto 5"/>
          <p:cNvSpPr txBox="1"/>
          <p:nvPr/>
        </p:nvSpPr>
        <p:spPr>
          <a:xfrm>
            <a:off x="5397910" y="4483510"/>
            <a:ext cx="6563031" cy="830997"/>
          </a:xfrm>
          <a:prstGeom prst="rect">
            <a:avLst/>
          </a:prstGeom>
          <a:noFill/>
        </p:spPr>
        <p:txBody>
          <a:bodyPr wrap="square" rtlCol="0">
            <a:spAutoFit/>
          </a:bodyPr>
          <a:lstStyle/>
          <a:p>
            <a:pPr algn="just"/>
            <a:r>
              <a:rPr lang="es-419" sz="2400" smtClean="0"/>
              <a:t>Si eliminamos el tiempo de estas ecuaciones paramétricas, también se obtiene: </a:t>
            </a:r>
            <a:endParaRPr lang="pt-PT" sz="2400"/>
          </a:p>
        </p:txBody>
      </p:sp>
      <p:pic>
        <p:nvPicPr>
          <p:cNvPr id="7" name="Imagen 6"/>
          <p:cNvPicPr>
            <a:picLocks noChangeAspect="1"/>
          </p:cNvPicPr>
          <p:nvPr/>
        </p:nvPicPr>
        <p:blipFill>
          <a:blip r:embed="rId3"/>
          <a:stretch>
            <a:fillRect/>
          </a:stretch>
        </p:blipFill>
        <p:spPr>
          <a:xfrm>
            <a:off x="5397910" y="5346683"/>
            <a:ext cx="3181350" cy="581025"/>
          </a:xfrm>
          <a:prstGeom prst="rect">
            <a:avLst/>
          </a:prstGeom>
        </p:spPr>
      </p:pic>
      <p:pic>
        <p:nvPicPr>
          <p:cNvPr id="8" name="Imagen 7"/>
          <p:cNvPicPr>
            <a:picLocks noChangeAspect="1"/>
          </p:cNvPicPr>
          <p:nvPr/>
        </p:nvPicPr>
        <p:blipFill>
          <a:blip r:embed="rId4"/>
          <a:stretch>
            <a:fillRect/>
          </a:stretch>
        </p:blipFill>
        <p:spPr>
          <a:xfrm>
            <a:off x="5397910" y="5959885"/>
            <a:ext cx="2247900" cy="666750"/>
          </a:xfrm>
          <a:prstGeom prst="rect">
            <a:avLst/>
          </a:prstGeom>
        </p:spPr>
      </p:pic>
      <p:sp>
        <p:nvSpPr>
          <p:cNvPr id="9" name="CuadroTexto 8"/>
          <p:cNvSpPr txBox="1"/>
          <p:nvPr/>
        </p:nvSpPr>
        <p:spPr>
          <a:xfrm>
            <a:off x="6521860" y="656305"/>
            <a:ext cx="5557069" cy="1015663"/>
          </a:xfrm>
          <a:prstGeom prst="rect">
            <a:avLst/>
          </a:prstGeom>
          <a:noFill/>
        </p:spPr>
        <p:txBody>
          <a:bodyPr wrap="square" rtlCol="0">
            <a:spAutoFit/>
          </a:bodyPr>
          <a:lstStyle/>
          <a:p>
            <a:pPr algn="just"/>
            <a:r>
              <a:rPr lang="es-419" sz="2000" b="1" smtClean="0">
                <a:solidFill>
                  <a:srgbClr val="FF0000"/>
                </a:solidFill>
              </a:rPr>
              <a:t>La </a:t>
            </a:r>
            <a:r>
              <a:rPr lang="es-419" sz="2000" b="1" u="sng" smtClean="0">
                <a:solidFill>
                  <a:srgbClr val="FF0000"/>
                </a:solidFill>
              </a:rPr>
              <a:t>caída libre </a:t>
            </a:r>
            <a:r>
              <a:rPr lang="es-419" sz="2000" b="1" smtClean="0">
                <a:solidFill>
                  <a:srgbClr val="FF0000"/>
                </a:solidFill>
              </a:rPr>
              <a:t>es un caso especial, donde el movimiento es rectilíneo y vertical con la aceleración de la gravedad</a:t>
            </a:r>
            <a:endParaRPr lang="pt-PT" sz="2000" b="1">
              <a:solidFill>
                <a:srgbClr val="FF0000"/>
              </a:solidFill>
            </a:endParaRPr>
          </a:p>
        </p:txBody>
      </p:sp>
    </p:spTree>
    <p:extLst>
      <p:ext uri="{BB962C8B-B14F-4D97-AF65-F5344CB8AC3E}">
        <p14:creationId xmlns:p14="http://schemas.microsoft.com/office/powerpoint/2010/main" val="42857629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780936" y="405580"/>
            <a:ext cx="2807109" cy="663678"/>
          </a:xfrm>
        </p:spPr>
        <p:txBody>
          <a:bodyPr/>
          <a:lstStyle/>
          <a:p>
            <a:r>
              <a:rPr lang="es-419" smtClean="0"/>
              <a:t>MCU</a:t>
            </a:r>
            <a:endParaRPr lang="pt-PT"/>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1445341" y="1231488"/>
                <a:ext cx="10368116" cy="2603089"/>
              </a:xfrm>
            </p:spPr>
            <p:txBody>
              <a:bodyPr/>
              <a:lstStyle/>
              <a:p>
                <a:pPr marL="0" indent="0" algn="just">
                  <a:buNone/>
                </a:pPr>
                <a:r>
                  <a:rPr lang="es-419" sz="2800" i="1" smtClean="0"/>
                  <a:t>La partícula se mueve en trayectoria circular de radio constante (R) y con velocidad constante (en módulo).</a:t>
                </a:r>
              </a:p>
              <a:p>
                <a:pPr algn="just"/>
                <a:r>
                  <a:rPr lang="es-419" sz="2800" smtClean="0"/>
                  <a:t>Solo hay aceleración radial o centrípeta producto de la variación en la dirección del movimiento pero no hay aceleración tangencial:</a:t>
                </a:r>
                <a14:m>
                  <m:oMath xmlns:m="http://schemas.openxmlformats.org/officeDocument/2006/math">
                    <m:r>
                      <a:rPr lang="es-419" sz="2800" b="0" i="0" smtClean="0">
                        <a:latin typeface="Cambria Math" panose="02040503050406030204" pitchFamily="18" charset="0"/>
                      </a:rPr>
                      <m:t>     </m:t>
                    </m:r>
                    <m:r>
                      <a:rPr lang="es-419" sz="2800" i="1" smtClean="0">
                        <a:latin typeface="Cambria Math" panose="02040503050406030204" pitchFamily="18" charset="0"/>
                      </a:rPr>
                      <m:t>𝑎</m:t>
                    </m:r>
                    <m:r>
                      <a:rPr lang="es-419" sz="2800" i="1" baseline="-25000" smtClean="0">
                        <a:latin typeface="Cambria Math" panose="02040503050406030204" pitchFamily="18" charset="0"/>
                      </a:rPr>
                      <m:t>𝑇</m:t>
                    </m:r>
                    <m:r>
                      <a:rPr lang="es-419" sz="2800" i="1" smtClean="0">
                        <a:latin typeface="Cambria Math" panose="02040503050406030204" pitchFamily="18" charset="0"/>
                      </a:rPr>
                      <m:t>=0 </m:t>
                    </m:r>
                    <m:r>
                      <a:rPr lang="es-419" sz="2800" b="0" i="1" smtClean="0">
                        <a:latin typeface="Cambria Math" panose="02040503050406030204" pitchFamily="18" charset="0"/>
                      </a:rPr>
                      <m:t>       </m:t>
                    </m:r>
                    <m:r>
                      <a:rPr lang="es-419" sz="2800" i="1" smtClean="0">
                        <a:latin typeface="Cambria Math" panose="02040503050406030204" pitchFamily="18" charset="0"/>
                      </a:rPr>
                      <m:t> </m:t>
                    </m:r>
                    <m:r>
                      <a:rPr lang="es-419" sz="2800" i="1" smtClean="0">
                        <a:latin typeface="Cambria Math" panose="02040503050406030204" pitchFamily="18" charset="0"/>
                      </a:rPr>
                      <m:t>𝑎𝑅</m:t>
                    </m:r>
                    <m:r>
                      <a:rPr lang="es-419" sz="2800" i="1" smtClean="0">
                        <a:latin typeface="Cambria Math" panose="02040503050406030204" pitchFamily="18" charset="0"/>
                      </a:rPr>
                      <m:t>=</m:t>
                    </m:r>
                    <m:f>
                      <m:fPr>
                        <m:ctrlPr>
                          <a:rPr lang="es-419" sz="2800" i="1" smtClean="0">
                            <a:latin typeface="Cambria Math" panose="02040503050406030204" pitchFamily="18" charset="0"/>
                          </a:rPr>
                        </m:ctrlPr>
                      </m:fPr>
                      <m:num>
                        <m:sSup>
                          <m:sSupPr>
                            <m:ctrlPr>
                              <a:rPr lang="es-419" sz="2800" i="1" smtClean="0">
                                <a:latin typeface="Cambria Math" panose="02040503050406030204" pitchFamily="18" charset="0"/>
                              </a:rPr>
                            </m:ctrlPr>
                          </m:sSupPr>
                          <m:e>
                            <m:r>
                              <a:rPr lang="es-419" sz="2800" b="0" i="1" smtClean="0">
                                <a:latin typeface="Cambria Math" panose="02040503050406030204" pitchFamily="18" charset="0"/>
                              </a:rPr>
                              <m:t>𝑣</m:t>
                            </m:r>
                          </m:e>
                          <m:sup>
                            <m:r>
                              <a:rPr lang="es-419" sz="2800" b="0" i="1" smtClean="0">
                                <a:latin typeface="Cambria Math" panose="02040503050406030204" pitchFamily="18" charset="0"/>
                              </a:rPr>
                              <m:t>2</m:t>
                            </m:r>
                          </m:sup>
                        </m:sSup>
                      </m:num>
                      <m:den>
                        <m:r>
                          <a:rPr lang="es-419" sz="2800" b="0" i="1" smtClean="0">
                            <a:latin typeface="Cambria Math" panose="02040503050406030204" pitchFamily="18" charset="0"/>
                          </a:rPr>
                          <m:t>𝑅</m:t>
                        </m:r>
                      </m:den>
                    </m:f>
                  </m:oMath>
                </a14:m>
                <a:endParaRPr lang="pt-PT" sz="2800"/>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1445341" y="1231488"/>
                <a:ext cx="10368116" cy="2603089"/>
              </a:xfrm>
              <a:blipFill rotWithShape="0">
                <a:blip r:embed="rId2"/>
                <a:stretch>
                  <a:fillRect l="-1176" t="-2342" r="-1235" b="-468"/>
                </a:stretch>
              </a:blipFill>
            </p:spPr>
            <p:txBody>
              <a:bodyPr/>
              <a:lstStyle/>
              <a:p>
                <a:r>
                  <a:rPr lang="pt-PT">
                    <a:noFill/>
                  </a:rPr>
                  <a:t> </a:t>
                </a:r>
              </a:p>
            </p:txBody>
          </p:sp>
        </mc:Fallback>
      </mc:AlternateContent>
      <p:sp>
        <p:nvSpPr>
          <p:cNvPr id="4" name="Título 1"/>
          <p:cNvSpPr txBox="1">
            <a:spLocks/>
          </p:cNvSpPr>
          <p:nvPr/>
        </p:nvSpPr>
        <p:spPr bwMode="auto">
          <a:xfrm>
            <a:off x="1755057" y="3664968"/>
            <a:ext cx="9748684" cy="663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r>
              <a:rPr lang="es-419" smtClean="0"/>
              <a:t>Movimiento variado</a:t>
            </a:r>
            <a:endParaRPr lang="pt-PT"/>
          </a:p>
        </p:txBody>
      </p:sp>
      <p:sp>
        <p:nvSpPr>
          <p:cNvPr id="5" name="CuadroTexto 4"/>
          <p:cNvSpPr txBox="1"/>
          <p:nvPr/>
        </p:nvSpPr>
        <p:spPr>
          <a:xfrm>
            <a:off x="929149" y="4328646"/>
            <a:ext cx="10884308" cy="1815882"/>
          </a:xfrm>
          <a:prstGeom prst="rect">
            <a:avLst/>
          </a:prstGeom>
          <a:noFill/>
        </p:spPr>
        <p:txBody>
          <a:bodyPr wrap="square" rtlCol="0">
            <a:spAutoFit/>
          </a:bodyPr>
          <a:lstStyle/>
          <a:p>
            <a:pPr algn="just"/>
            <a:r>
              <a:rPr lang="es-419" sz="2800" smtClean="0"/>
              <a:t>Es el movimiento más general, con aceleración variable en el tiempo y cuando no es rectilíneo, existen las dos componentes de la aceleración que a su vez varían de punto a punto de la trayectoria.</a:t>
            </a:r>
            <a:endParaRPr lang="pt-PT" sz="2800"/>
          </a:p>
        </p:txBody>
      </p:sp>
    </p:spTree>
    <p:extLst>
      <p:ext uri="{BB962C8B-B14F-4D97-AF65-F5344CB8AC3E}">
        <p14:creationId xmlns:p14="http://schemas.microsoft.com/office/powerpoint/2010/main" val="30485578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482982" y="1318126"/>
            <a:ext cx="10467355" cy="4935179"/>
          </a:xfrm>
          <a:prstGeom prst="rect">
            <a:avLst/>
          </a:prstGeom>
        </p:spPr>
      </p:pic>
    </p:spTree>
    <p:extLst>
      <p:ext uri="{BB962C8B-B14F-4D97-AF65-F5344CB8AC3E}">
        <p14:creationId xmlns:p14="http://schemas.microsoft.com/office/powerpoint/2010/main" val="32696149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7294217" y="3318138"/>
            <a:ext cx="4383982" cy="3539862"/>
          </a:xfrm>
          <a:prstGeom prst="rect">
            <a:avLst/>
          </a:prstGeom>
        </p:spPr>
      </p:pic>
      <p:pic>
        <p:nvPicPr>
          <p:cNvPr id="4" name="Imagen 3"/>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6725264" y="87268"/>
            <a:ext cx="5201266" cy="3230870"/>
          </a:xfrm>
          <a:prstGeom prst="rect">
            <a:avLst/>
          </a:prstGeom>
        </p:spPr>
      </p:pic>
      <p:pic>
        <p:nvPicPr>
          <p:cNvPr id="3" name="Imagen 2"/>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305874" y="87268"/>
            <a:ext cx="5334000" cy="3474308"/>
          </a:xfrm>
          <a:prstGeom prst="rect">
            <a:avLst/>
          </a:prstGeom>
        </p:spPr>
      </p:pic>
      <p:sp>
        <p:nvSpPr>
          <p:cNvPr id="5" name="CuadroTexto 4"/>
          <p:cNvSpPr txBox="1"/>
          <p:nvPr/>
        </p:nvSpPr>
        <p:spPr>
          <a:xfrm>
            <a:off x="501445" y="4055806"/>
            <a:ext cx="5855110" cy="1200329"/>
          </a:xfrm>
          <a:prstGeom prst="rect">
            <a:avLst/>
          </a:prstGeom>
          <a:noFill/>
        </p:spPr>
        <p:txBody>
          <a:bodyPr wrap="square" rtlCol="0">
            <a:spAutoFit/>
          </a:bodyPr>
          <a:lstStyle/>
          <a:p>
            <a:pPr algn="ctr"/>
            <a:r>
              <a:rPr lang="en-US" sz="3600" smtClean="0"/>
              <a:t>Movimiento con aceleraci</a:t>
            </a:r>
            <a:r>
              <a:rPr lang="es-419" sz="3600" smtClean="0"/>
              <a:t>ón constante</a:t>
            </a:r>
            <a:endParaRPr lang="pt-PT" sz="3600"/>
          </a:p>
        </p:txBody>
      </p:sp>
    </p:spTree>
    <p:extLst>
      <p:ext uri="{BB962C8B-B14F-4D97-AF65-F5344CB8AC3E}">
        <p14:creationId xmlns:p14="http://schemas.microsoft.com/office/powerpoint/2010/main" val="22404317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793226" y="274638"/>
            <a:ext cx="6789174" cy="684007"/>
          </a:xfrm>
        </p:spPr>
        <p:txBody>
          <a:bodyPr/>
          <a:lstStyle/>
          <a:p>
            <a:r>
              <a:rPr lang="es-419" smtClean="0"/>
              <a:t>Movimiento de proyectiles</a:t>
            </a:r>
            <a:endParaRPr lang="pt-PT"/>
          </a:p>
        </p:txBody>
      </p:sp>
      <p:pic>
        <p:nvPicPr>
          <p:cNvPr id="4" name="Imagen 3"/>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0" y="958645"/>
            <a:ext cx="12192000" cy="5279923"/>
          </a:xfrm>
          <a:prstGeom prst="rect">
            <a:avLst/>
          </a:prstGeom>
        </p:spPr>
      </p:pic>
      <p:pic>
        <p:nvPicPr>
          <p:cNvPr id="6" name="Imagen 5"/>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8509972" y="4660491"/>
            <a:ext cx="2256350" cy="1359770"/>
          </a:xfrm>
          <a:prstGeom prst="rect">
            <a:avLst/>
          </a:prstGeom>
        </p:spPr>
      </p:pic>
      <p:pic>
        <p:nvPicPr>
          <p:cNvPr id="7" name="Imagen 6"/>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1291636" y="274638"/>
            <a:ext cx="2209954" cy="953422"/>
          </a:xfrm>
          <a:prstGeom prst="rect">
            <a:avLst/>
          </a:prstGeom>
        </p:spPr>
      </p:pic>
    </p:spTree>
    <p:extLst>
      <p:ext uri="{BB962C8B-B14F-4D97-AF65-F5344CB8AC3E}">
        <p14:creationId xmlns:p14="http://schemas.microsoft.com/office/powerpoint/2010/main" val="42413628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Bibliografía</a:t>
            </a:r>
            <a:endParaRPr lang="pt-PT"/>
          </a:p>
        </p:txBody>
      </p:sp>
      <p:sp>
        <p:nvSpPr>
          <p:cNvPr id="3" name="Marcador de contenido 2"/>
          <p:cNvSpPr>
            <a:spLocks noGrp="1"/>
          </p:cNvSpPr>
          <p:nvPr>
            <p:ph idx="1"/>
          </p:nvPr>
        </p:nvSpPr>
        <p:spPr>
          <a:xfrm>
            <a:off x="309717" y="1600201"/>
            <a:ext cx="11606980" cy="4525963"/>
          </a:xfrm>
        </p:spPr>
        <p:txBody>
          <a:bodyPr/>
          <a:lstStyle/>
          <a:p>
            <a:pPr marL="514350" indent="-514350">
              <a:buFont typeface="+mj-lt"/>
              <a:buAutoNum type="arabicPeriod"/>
            </a:pPr>
            <a:r>
              <a:rPr lang="es-419" smtClean="0"/>
              <a:t>Sears, Zemansky, Young &amp; Freedman “Física Universitaria”. Volumen I, Parte I. 9</a:t>
            </a:r>
            <a:r>
              <a:rPr lang="es-419" baseline="30000" smtClean="0"/>
              <a:t>na</a:t>
            </a:r>
            <a:r>
              <a:rPr lang="es-419" smtClean="0"/>
              <a:t> edición. 2008. Capítulos 1,2 y 3.</a:t>
            </a:r>
          </a:p>
          <a:p>
            <a:pPr marL="514350" indent="-514350">
              <a:buFont typeface="+mj-lt"/>
              <a:buAutoNum type="arabicPeriod"/>
            </a:pPr>
            <a:r>
              <a:rPr lang="es-419"/>
              <a:t>Sears, Zemansky, Young &amp; Freedman “Física Universitaria”. Volumen </a:t>
            </a:r>
            <a:r>
              <a:rPr lang="es-419" smtClean="0"/>
              <a:t>II, </a:t>
            </a:r>
            <a:r>
              <a:rPr lang="es-419"/>
              <a:t>Parte </a:t>
            </a:r>
            <a:r>
              <a:rPr lang="es-419" smtClean="0"/>
              <a:t>II. </a:t>
            </a:r>
            <a:r>
              <a:rPr lang="es-419"/>
              <a:t>9</a:t>
            </a:r>
            <a:r>
              <a:rPr lang="es-419" baseline="30000"/>
              <a:t>na</a:t>
            </a:r>
            <a:r>
              <a:rPr lang="es-419"/>
              <a:t> edición</a:t>
            </a:r>
            <a:r>
              <a:rPr lang="es-419" smtClean="0"/>
              <a:t>. 2008. Capítulo 39.</a:t>
            </a:r>
          </a:p>
          <a:p>
            <a:pPr marL="514350" indent="-514350">
              <a:buFont typeface="+mj-lt"/>
              <a:buAutoNum type="arabicPeriod"/>
            </a:pPr>
            <a:r>
              <a:rPr lang="es-419" smtClean="0"/>
              <a:t>Strelkov, S. “Mecánica”. Editorial MIR, Moscú, 1978.</a:t>
            </a:r>
          </a:p>
          <a:p>
            <a:pPr marL="514350" indent="-514350">
              <a:buFont typeface="+mj-lt"/>
              <a:buAutoNum type="arabicPeriod"/>
            </a:pPr>
            <a:r>
              <a:rPr lang="es-419" smtClean="0"/>
              <a:t>Resnick, R., Halliday, D. &amp; Krane, K. “Física”. Vol.1. 4ta Edición. 1999.</a:t>
            </a:r>
          </a:p>
          <a:p>
            <a:pPr marL="514350" indent="-514350">
              <a:buFont typeface="+mj-lt"/>
              <a:buAutoNum type="arabicPeriod"/>
            </a:pPr>
            <a:endParaRPr lang="pt-PT"/>
          </a:p>
        </p:txBody>
      </p:sp>
    </p:spTree>
    <p:extLst>
      <p:ext uri="{BB962C8B-B14F-4D97-AF65-F5344CB8AC3E}">
        <p14:creationId xmlns:p14="http://schemas.microsoft.com/office/powerpoint/2010/main" val="40200266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CuadroTexto 4"/>
              <p:cNvSpPr txBox="1"/>
              <p:nvPr/>
            </p:nvSpPr>
            <p:spPr>
              <a:xfrm>
                <a:off x="523569" y="1832030"/>
                <a:ext cx="2452530"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PT" sz="280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0</m:t>
                          </m:r>
                          <m:r>
                            <a:rPr lang="es-419" sz="2800" b="0" i="1" smtClean="0">
                              <a:latin typeface="Cambria Math" panose="02040503050406030204" pitchFamily="18" charset="0"/>
                            </a:rPr>
                            <m:t>𝑥</m:t>
                          </m:r>
                        </m:sub>
                      </m:sSub>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0</m:t>
                          </m:r>
                        </m:sub>
                      </m:sSub>
                      <m:func>
                        <m:funcPr>
                          <m:ctrlPr>
                            <a:rPr lang="pt-PT" sz="2800" b="0" i="1" smtClean="0">
                              <a:latin typeface="Cambria Math" panose="02040503050406030204" pitchFamily="18" charset="0"/>
                            </a:rPr>
                          </m:ctrlPr>
                        </m:funcPr>
                        <m:fName>
                          <m:r>
                            <m:rPr>
                              <m:sty m:val="p"/>
                            </m:rPr>
                            <a:rPr lang="pt-PT" sz="2800" b="0" i="0" smtClean="0">
                              <a:latin typeface="Cambria Math" panose="02040503050406030204" pitchFamily="18" charset="0"/>
                            </a:rPr>
                            <m:t>cos</m:t>
                          </m:r>
                        </m:fName>
                        <m:e>
                          <m:sSub>
                            <m:sSubPr>
                              <m:ctrlPr>
                                <a:rPr lang="pt-PT" sz="2800" b="0" i="1" smtClean="0">
                                  <a:latin typeface="Cambria Math" panose="02040503050406030204" pitchFamily="18" charset="0"/>
                                </a:rPr>
                              </m:ctrlPr>
                            </m:sSubPr>
                            <m:e>
                              <m:r>
                                <a:rPr lang="pt-PT" sz="2800" b="0" i="1" smtClean="0">
                                  <a:latin typeface="Cambria Math" panose="02040503050406030204" pitchFamily="18" charset="0"/>
                                  <a:ea typeface="Cambria Math" panose="02040503050406030204" pitchFamily="18" charset="0"/>
                                </a:rPr>
                                <m:t>𝛼</m:t>
                              </m:r>
                            </m:e>
                            <m:sub>
                              <m:r>
                                <a:rPr lang="es-419" sz="2800" b="0" i="1" smtClean="0">
                                  <a:latin typeface="Cambria Math" panose="02040503050406030204" pitchFamily="18" charset="0"/>
                                </a:rPr>
                                <m:t>0</m:t>
                              </m:r>
                            </m:sub>
                          </m:sSub>
                        </m:e>
                      </m:func>
                    </m:oMath>
                  </m:oMathPara>
                </a14:m>
                <a:endParaRPr lang="pt-PT" sz="2800"/>
              </a:p>
            </p:txBody>
          </p:sp>
        </mc:Choice>
        <mc:Fallback xmlns="">
          <p:sp>
            <p:nvSpPr>
              <p:cNvPr id="5" name="CuadroTexto 4"/>
              <p:cNvSpPr txBox="1">
                <a:spLocks noRot="1" noChangeAspect="1" noMove="1" noResize="1" noEditPoints="1" noAdjustHandles="1" noChangeArrowheads="1" noChangeShapeType="1" noTextEdit="1"/>
              </p:cNvSpPr>
              <p:nvPr/>
            </p:nvSpPr>
            <p:spPr>
              <a:xfrm>
                <a:off x="523569" y="1832030"/>
                <a:ext cx="2452530" cy="430887"/>
              </a:xfrm>
              <a:prstGeom prst="rect">
                <a:avLst/>
              </a:prstGeom>
              <a:blipFill rotWithShape="0">
                <a:blip r:embed="rId2"/>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6" name="CuadroTexto 5"/>
              <p:cNvSpPr txBox="1"/>
              <p:nvPr/>
            </p:nvSpPr>
            <p:spPr>
              <a:xfrm>
                <a:off x="523569" y="2488630"/>
                <a:ext cx="2221506"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419" sz="2800" b="0" i="1" smtClean="0">
                          <a:latin typeface="Cambria Math" panose="02040503050406030204" pitchFamily="18" charset="0"/>
                        </a:rPr>
                        <m:t>𝑥</m:t>
                      </m:r>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𝑥</m:t>
                          </m:r>
                        </m:e>
                        <m:sub>
                          <m:r>
                            <a:rPr lang="es-419" sz="2800" b="0" i="1" smtClean="0">
                              <a:latin typeface="Cambria Math" panose="02040503050406030204" pitchFamily="18" charset="0"/>
                            </a:rPr>
                            <m:t>0</m:t>
                          </m:r>
                        </m:sub>
                      </m:sSub>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0</m:t>
                          </m:r>
                          <m:r>
                            <a:rPr lang="es-419" sz="2800" b="0" i="1" smtClean="0">
                              <a:latin typeface="Cambria Math" panose="02040503050406030204" pitchFamily="18" charset="0"/>
                            </a:rPr>
                            <m:t>𝑥</m:t>
                          </m:r>
                        </m:sub>
                      </m:sSub>
                      <m:r>
                        <a:rPr lang="es-419" sz="2800" b="0" i="1" smtClean="0">
                          <a:latin typeface="Cambria Math" panose="02040503050406030204" pitchFamily="18" charset="0"/>
                        </a:rPr>
                        <m:t>𝑡</m:t>
                      </m:r>
                    </m:oMath>
                  </m:oMathPara>
                </a14:m>
                <a:endParaRPr lang="pt-PT" sz="2800"/>
              </a:p>
            </p:txBody>
          </p:sp>
        </mc:Choice>
        <mc:Fallback xmlns="">
          <p:sp>
            <p:nvSpPr>
              <p:cNvPr id="6" name="CuadroTexto 5"/>
              <p:cNvSpPr txBox="1">
                <a:spLocks noRot="1" noChangeAspect="1" noMove="1" noResize="1" noEditPoints="1" noAdjustHandles="1" noChangeArrowheads="1" noChangeShapeType="1" noTextEdit="1"/>
              </p:cNvSpPr>
              <p:nvPr/>
            </p:nvSpPr>
            <p:spPr>
              <a:xfrm>
                <a:off x="523569" y="2488630"/>
                <a:ext cx="2221506" cy="430887"/>
              </a:xfrm>
              <a:prstGeom prst="rect">
                <a:avLst/>
              </a:prstGeom>
              <a:blipFill rotWithShape="0">
                <a:blip r:embed="rId3"/>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7" name="CuadroTexto 6"/>
              <p:cNvSpPr txBox="1"/>
              <p:nvPr/>
            </p:nvSpPr>
            <p:spPr>
              <a:xfrm>
                <a:off x="523569" y="5177344"/>
                <a:ext cx="3545394" cy="1271502"/>
              </a:xfrm>
              <a:prstGeom prst="rect">
                <a:avLst/>
              </a:prstGeom>
              <a:noFill/>
            </p:spPr>
            <p:txBody>
              <a:bodyPr wrap="none" lIns="0" tIns="0" rIns="0" bIns="0" rtlCol="0">
                <a:spAutoFit/>
              </a:bodyPr>
              <a:lstStyle/>
              <a:p>
                <a14:m>
                  <m:oMath xmlns:m="http://schemas.openxmlformats.org/officeDocument/2006/math">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𝑦</m:t>
                        </m:r>
                      </m:sub>
                    </m:sSub>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0</m:t>
                        </m:r>
                        <m:r>
                          <a:rPr lang="es-419" sz="2800" b="0" i="1" smtClean="0">
                            <a:latin typeface="Cambria Math" panose="02040503050406030204" pitchFamily="18" charset="0"/>
                          </a:rPr>
                          <m:t>𝑦</m:t>
                        </m:r>
                      </m:sub>
                    </m:sSub>
                    <m:r>
                      <a:rPr lang="es-419" sz="2800" b="0" i="1" smtClean="0">
                        <a:latin typeface="Cambria Math" panose="02040503050406030204" pitchFamily="18" charset="0"/>
                      </a:rPr>
                      <m:t>−</m:t>
                    </m:r>
                    <m:r>
                      <a:rPr lang="es-419" sz="2800" b="0" i="1" smtClean="0">
                        <a:latin typeface="Cambria Math" panose="02040503050406030204" pitchFamily="18" charset="0"/>
                      </a:rPr>
                      <m:t>𝑔𝑡</m:t>
                    </m:r>
                  </m:oMath>
                </a14:m>
                <a:r>
                  <a:rPr lang="es-419" sz="2800" b="0" smtClean="0"/>
                  <a:t>   </a:t>
                </a:r>
              </a:p>
              <a:p>
                <a:pPr/>
                <a14:m>
                  <m:oMathPara xmlns:m="http://schemas.openxmlformats.org/officeDocument/2006/math">
                    <m:oMathParaPr>
                      <m:jc m:val="centerGroup"/>
                    </m:oMathParaPr>
                    <m:oMath xmlns:m="http://schemas.openxmlformats.org/officeDocument/2006/math">
                      <m:r>
                        <a:rPr lang="es-419" sz="2800" b="0" i="1" smtClean="0">
                          <a:latin typeface="Cambria Math" panose="02040503050406030204" pitchFamily="18" charset="0"/>
                        </a:rPr>
                        <m:t>𝑦</m:t>
                      </m:r>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𝑦</m:t>
                          </m:r>
                        </m:e>
                        <m:sub>
                          <m:r>
                            <a:rPr lang="es-419" sz="2800" b="0" i="1" smtClean="0">
                              <a:latin typeface="Cambria Math" panose="02040503050406030204" pitchFamily="18" charset="0"/>
                            </a:rPr>
                            <m:t>0</m:t>
                          </m:r>
                        </m:sub>
                      </m:sSub>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0</m:t>
                          </m:r>
                          <m:r>
                            <a:rPr lang="es-419" sz="2800" b="0" i="1" smtClean="0">
                              <a:latin typeface="Cambria Math" panose="02040503050406030204" pitchFamily="18" charset="0"/>
                            </a:rPr>
                            <m:t>𝑦</m:t>
                          </m:r>
                        </m:sub>
                      </m:sSub>
                      <m:r>
                        <a:rPr lang="es-419" sz="2800" b="0" i="1" smtClean="0">
                          <a:latin typeface="Cambria Math" panose="02040503050406030204" pitchFamily="18" charset="0"/>
                        </a:rPr>
                        <m:t>𝑡</m:t>
                      </m:r>
                      <m:r>
                        <a:rPr lang="es-419" sz="2800" b="0" i="1" smtClean="0">
                          <a:latin typeface="Cambria Math" panose="02040503050406030204" pitchFamily="18" charset="0"/>
                        </a:rPr>
                        <m:t>−</m:t>
                      </m:r>
                      <m:f>
                        <m:fPr>
                          <m:ctrlPr>
                            <a:rPr lang="es-419" sz="2800" b="0" i="1" smtClean="0">
                              <a:latin typeface="Cambria Math" panose="02040503050406030204" pitchFamily="18" charset="0"/>
                            </a:rPr>
                          </m:ctrlPr>
                        </m:fPr>
                        <m:num>
                          <m:r>
                            <a:rPr lang="es-419" sz="2800" b="0" i="1" smtClean="0">
                              <a:latin typeface="Cambria Math" panose="02040503050406030204" pitchFamily="18" charset="0"/>
                            </a:rPr>
                            <m:t>1</m:t>
                          </m:r>
                        </m:num>
                        <m:den>
                          <m:r>
                            <a:rPr lang="es-419" sz="2800" b="0" i="1" smtClean="0">
                              <a:latin typeface="Cambria Math" panose="02040503050406030204" pitchFamily="18" charset="0"/>
                            </a:rPr>
                            <m:t>2</m:t>
                          </m:r>
                        </m:den>
                      </m:f>
                      <m:r>
                        <a:rPr lang="es-419" sz="2800" b="0" i="1" smtClean="0">
                          <a:latin typeface="Cambria Math" panose="02040503050406030204" pitchFamily="18" charset="0"/>
                        </a:rPr>
                        <m:t>𝑔</m:t>
                      </m:r>
                      <m:sSup>
                        <m:sSupPr>
                          <m:ctrlPr>
                            <a:rPr lang="es-419" sz="2800" b="0" i="1" smtClean="0">
                              <a:latin typeface="Cambria Math" panose="02040503050406030204" pitchFamily="18" charset="0"/>
                            </a:rPr>
                          </m:ctrlPr>
                        </m:sSupPr>
                        <m:e>
                          <m:r>
                            <a:rPr lang="es-419" sz="2800" b="0" i="1" smtClean="0">
                              <a:latin typeface="Cambria Math" panose="02040503050406030204" pitchFamily="18" charset="0"/>
                            </a:rPr>
                            <m:t>𝑡</m:t>
                          </m:r>
                        </m:e>
                        <m:sup>
                          <m:r>
                            <a:rPr lang="es-419" sz="2800" b="0" i="1" smtClean="0">
                              <a:latin typeface="Cambria Math" panose="02040503050406030204" pitchFamily="18" charset="0"/>
                            </a:rPr>
                            <m:t>2</m:t>
                          </m:r>
                        </m:sup>
                      </m:sSup>
                    </m:oMath>
                  </m:oMathPara>
                </a14:m>
                <a:endParaRPr lang="pt-PT" sz="2800"/>
              </a:p>
            </p:txBody>
          </p:sp>
        </mc:Choice>
        <mc:Fallback xmlns="">
          <p:sp>
            <p:nvSpPr>
              <p:cNvPr id="7" name="CuadroTexto 6"/>
              <p:cNvSpPr txBox="1">
                <a:spLocks noRot="1" noChangeAspect="1" noMove="1" noResize="1" noEditPoints="1" noAdjustHandles="1" noChangeArrowheads="1" noChangeShapeType="1" noTextEdit="1"/>
              </p:cNvSpPr>
              <p:nvPr/>
            </p:nvSpPr>
            <p:spPr>
              <a:xfrm>
                <a:off x="523569" y="5177344"/>
                <a:ext cx="3545394" cy="1271502"/>
              </a:xfrm>
              <a:prstGeom prst="rect">
                <a:avLst/>
              </a:prstGeom>
              <a:blipFill rotWithShape="0">
                <a:blip r:embed="rId4"/>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8" name="CuadroTexto 7"/>
              <p:cNvSpPr txBox="1"/>
              <p:nvPr/>
            </p:nvSpPr>
            <p:spPr>
              <a:xfrm>
                <a:off x="523569" y="4539626"/>
                <a:ext cx="1448473" cy="4648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PT" sz="2800" i="1" smtClean="0">
                              <a:latin typeface="Cambria Math" panose="02040503050406030204" pitchFamily="18" charset="0"/>
                            </a:rPr>
                          </m:ctrlPr>
                        </m:sSubPr>
                        <m:e>
                          <m:r>
                            <a:rPr lang="es-419" sz="2800" b="0" i="1" smtClean="0">
                              <a:latin typeface="Cambria Math" panose="02040503050406030204" pitchFamily="18" charset="0"/>
                            </a:rPr>
                            <m:t>𝑎</m:t>
                          </m:r>
                        </m:e>
                        <m:sub>
                          <m:r>
                            <a:rPr lang="es-419" sz="2800" b="0" i="1" smtClean="0">
                              <a:latin typeface="Cambria Math" panose="02040503050406030204" pitchFamily="18" charset="0"/>
                            </a:rPr>
                            <m:t>𝑦</m:t>
                          </m:r>
                        </m:sub>
                      </m:sSub>
                      <m:r>
                        <a:rPr lang="es-419" sz="2800" b="0" i="1" smtClean="0">
                          <a:latin typeface="Cambria Math" panose="02040503050406030204" pitchFamily="18" charset="0"/>
                        </a:rPr>
                        <m:t>=−</m:t>
                      </m:r>
                      <m:r>
                        <a:rPr lang="es-419" sz="2800" b="0" i="1" smtClean="0">
                          <a:latin typeface="Cambria Math" panose="02040503050406030204" pitchFamily="18" charset="0"/>
                        </a:rPr>
                        <m:t>𝑔</m:t>
                      </m:r>
                    </m:oMath>
                  </m:oMathPara>
                </a14:m>
                <a:endParaRPr lang="pt-PT" sz="2800"/>
              </a:p>
            </p:txBody>
          </p:sp>
        </mc:Choice>
        <mc:Fallback xmlns="">
          <p:sp>
            <p:nvSpPr>
              <p:cNvPr id="8" name="CuadroTexto 7"/>
              <p:cNvSpPr txBox="1">
                <a:spLocks noRot="1" noChangeAspect="1" noMove="1" noResize="1" noEditPoints="1" noAdjustHandles="1" noChangeArrowheads="1" noChangeShapeType="1" noTextEdit="1"/>
              </p:cNvSpPr>
              <p:nvPr/>
            </p:nvSpPr>
            <p:spPr>
              <a:xfrm>
                <a:off x="523569" y="4539626"/>
                <a:ext cx="1448473" cy="464871"/>
              </a:xfrm>
              <a:prstGeom prst="rect">
                <a:avLst/>
              </a:prstGeom>
              <a:blipFill rotWithShape="0">
                <a:blip r:embed="rId5"/>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9" name="Rectángulo 8"/>
              <p:cNvSpPr/>
              <p:nvPr/>
            </p:nvSpPr>
            <p:spPr>
              <a:xfrm>
                <a:off x="523569" y="3809575"/>
                <a:ext cx="2598084" cy="55720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s-419" sz="2800" i="1">
                              <a:latin typeface="Cambria Math" panose="02040503050406030204" pitchFamily="18" charset="0"/>
                            </a:rPr>
                          </m:ctrlPr>
                        </m:sSubPr>
                        <m:e>
                          <m:r>
                            <a:rPr lang="es-419" sz="2800" i="1">
                              <a:latin typeface="Cambria Math" panose="02040503050406030204" pitchFamily="18" charset="0"/>
                            </a:rPr>
                            <m:t>𝑣</m:t>
                          </m:r>
                        </m:e>
                        <m:sub>
                          <m:r>
                            <a:rPr lang="es-419" sz="2800" i="1">
                              <a:latin typeface="Cambria Math" panose="02040503050406030204" pitchFamily="18" charset="0"/>
                            </a:rPr>
                            <m:t>0</m:t>
                          </m:r>
                          <m:r>
                            <a:rPr lang="es-419" sz="2800" i="1">
                              <a:latin typeface="Cambria Math" panose="02040503050406030204" pitchFamily="18" charset="0"/>
                            </a:rPr>
                            <m:t>𝑦</m:t>
                          </m:r>
                        </m:sub>
                      </m:sSub>
                      <m:r>
                        <a:rPr lang="es-419" sz="2800" i="1">
                          <a:latin typeface="Cambria Math" panose="02040503050406030204" pitchFamily="18" charset="0"/>
                        </a:rPr>
                        <m:t>=</m:t>
                      </m:r>
                      <m:sSub>
                        <m:sSubPr>
                          <m:ctrlPr>
                            <a:rPr lang="es-419" sz="2800" i="1">
                              <a:latin typeface="Cambria Math" panose="02040503050406030204" pitchFamily="18" charset="0"/>
                            </a:rPr>
                          </m:ctrlPr>
                        </m:sSubPr>
                        <m:e>
                          <m:r>
                            <a:rPr lang="es-419" sz="2800" i="1">
                              <a:latin typeface="Cambria Math" panose="02040503050406030204" pitchFamily="18" charset="0"/>
                            </a:rPr>
                            <m:t>𝑣</m:t>
                          </m:r>
                        </m:e>
                        <m:sub>
                          <m:r>
                            <a:rPr lang="es-419" sz="2800" i="1">
                              <a:latin typeface="Cambria Math" panose="02040503050406030204" pitchFamily="18" charset="0"/>
                            </a:rPr>
                            <m:t>0</m:t>
                          </m:r>
                        </m:sub>
                      </m:sSub>
                      <m:func>
                        <m:funcPr>
                          <m:ctrlPr>
                            <a:rPr lang="pt-PT" sz="2800" i="1">
                              <a:latin typeface="Cambria Math" panose="02040503050406030204" pitchFamily="18" charset="0"/>
                            </a:rPr>
                          </m:ctrlPr>
                        </m:funcPr>
                        <m:fName>
                          <m:r>
                            <m:rPr>
                              <m:sty m:val="p"/>
                            </m:rPr>
                            <a:rPr lang="pt-PT" sz="2800">
                              <a:latin typeface="Cambria Math" panose="02040503050406030204" pitchFamily="18" charset="0"/>
                            </a:rPr>
                            <m:t>sin</m:t>
                          </m:r>
                        </m:fName>
                        <m:e>
                          <m:sSub>
                            <m:sSubPr>
                              <m:ctrlPr>
                                <a:rPr lang="pt-PT" sz="2800" i="1">
                                  <a:latin typeface="Cambria Math" panose="02040503050406030204" pitchFamily="18" charset="0"/>
                                </a:rPr>
                              </m:ctrlPr>
                            </m:sSubPr>
                            <m:e>
                              <m:r>
                                <a:rPr lang="pt-PT" sz="2800" i="1">
                                  <a:latin typeface="Cambria Math" panose="02040503050406030204" pitchFamily="18" charset="0"/>
                                  <a:ea typeface="Cambria Math" panose="02040503050406030204" pitchFamily="18" charset="0"/>
                                </a:rPr>
                                <m:t>𝛼</m:t>
                              </m:r>
                            </m:e>
                            <m:sub>
                              <m:r>
                                <a:rPr lang="es-419" sz="2800" i="1">
                                  <a:latin typeface="Cambria Math" panose="02040503050406030204" pitchFamily="18" charset="0"/>
                                </a:rPr>
                                <m:t>0</m:t>
                              </m:r>
                            </m:sub>
                          </m:sSub>
                        </m:e>
                      </m:func>
                    </m:oMath>
                  </m:oMathPara>
                </a14:m>
                <a:endParaRPr lang="pt-PT" sz="2800"/>
              </a:p>
            </p:txBody>
          </p:sp>
        </mc:Choice>
        <mc:Fallback xmlns="">
          <p:sp>
            <p:nvSpPr>
              <p:cNvPr id="9" name="Rectángulo 8"/>
              <p:cNvSpPr>
                <a:spLocks noRot="1" noChangeAspect="1" noMove="1" noResize="1" noEditPoints="1" noAdjustHandles="1" noChangeArrowheads="1" noChangeShapeType="1" noTextEdit="1"/>
              </p:cNvSpPr>
              <p:nvPr/>
            </p:nvSpPr>
            <p:spPr>
              <a:xfrm>
                <a:off x="523569" y="3809575"/>
                <a:ext cx="2598084" cy="557204"/>
              </a:xfrm>
              <a:prstGeom prst="rect">
                <a:avLst/>
              </a:prstGeom>
              <a:blipFill rotWithShape="0">
                <a:blip r:embed="rId6"/>
                <a:stretch>
                  <a:fillRect/>
                </a:stretch>
              </a:blipFill>
            </p:spPr>
            <p:txBody>
              <a:bodyPr/>
              <a:lstStyle/>
              <a:p>
                <a:r>
                  <a:rPr lang="pt-PT">
                    <a:noFill/>
                  </a:rPr>
                  <a:t> </a:t>
                </a:r>
              </a:p>
            </p:txBody>
          </p:sp>
        </mc:Fallback>
      </mc:AlternateContent>
      <p:cxnSp>
        <p:nvCxnSpPr>
          <p:cNvPr id="11" name="Conector recto 10"/>
          <p:cNvCxnSpPr/>
          <p:nvPr/>
        </p:nvCxnSpPr>
        <p:spPr>
          <a:xfrm>
            <a:off x="228399" y="3259394"/>
            <a:ext cx="3237472" cy="0"/>
          </a:xfrm>
          <a:prstGeom prst="line">
            <a:avLst/>
          </a:prstGeom>
          <a:ln w="28575"/>
        </p:spPr>
        <p:style>
          <a:lnRef idx="1">
            <a:schemeClr val="dk1"/>
          </a:lnRef>
          <a:fillRef idx="0">
            <a:schemeClr val="dk1"/>
          </a:fillRef>
          <a:effectRef idx="0">
            <a:schemeClr val="dk1"/>
          </a:effectRef>
          <a:fontRef idx="minor">
            <a:schemeClr val="tx1"/>
          </a:fontRef>
        </p:style>
      </p:cxnSp>
      <p:sp>
        <p:nvSpPr>
          <p:cNvPr id="12" name="CuadroTexto 11"/>
          <p:cNvSpPr txBox="1"/>
          <p:nvPr/>
        </p:nvSpPr>
        <p:spPr>
          <a:xfrm>
            <a:off x="1634322" y="1264531"/>
            <a:ext cx="1738435" cy="523220"/>
          </a:xfrm>
          <a:prstGeom prst="rect">
            <a:avLst/>
          </a:prstGeom>
          <a:noFill/>
        </p:spPr>
        <p:txBody>
          <a:bodyPr wrap="square" rtlCol="0">
            <a:spAutoFit/>
          </a:bodyPr>
          <a:lstStyle/>
          <a:p>
            <a:r>
              <a:rPr lang="es-419" sz="2800" b="1" smtClean="0"/>
              <a:t>EJE X</a:t>
            </a:r>
            <a:endParaRPr lang="pt-PT" sz="2800" b="1"/>
          </a:p>
        </p:txBody>
      </p:sp>
      <p:sp>
        <p:nvSpPr>
          <p:cNvPr id="13" name="CuadroTexto 12"/>
          <p:cNvSpPr txBox="1"/>
          <p:nvPr/>
        </p:nvSpPr>
        <p:spPr>
          <a:xfrm>
            <a:off x="1634322" y="3251703"/>
            <a:ext cx="1738435" cy="523220"/>
          </a:xfrm>
          <a:prstGeom prst="rect">
            <a:avLst/>
          </a:prstGeom>
          <a:noFill/>
        </p:spPr>
        <p:txBody>
          <a:bodyPr wrap="square" rtlCol="0">
            <a:spAutoFit/>
          </a:bodyPr>
          <a:lstStyle/>
          <a:p>
            <a:r>
              <a:rPr lang="es-419" sz="2800" b="1" smtClean="0"/>
              <a:t>EJE Y</a:t>
            </a:r>
            <a:endParaRPr lang="pt-PT" sz="2800" b="1"/>
          </a:p>
        </p:txBody>
      </p:sp>
      <mc:AlternateContent xmlns:mc="http://schemas.openxmlformats.org/markup-compatibility/2006" xmlns:a14="http://schemas.microsoft.com/office/drawing/2010/main">
        <mc:Choice Requires="a14">
          <p:sp>
            <p:nvSpPr>
              <p:cNvPr id="14" name="CuadroTexto 13"/>
              <p:cNvSpPr txBox="1"/>
              <p:nvPr/>
            </p:nvSpPr>
            <p:spPr>
              <a:xfrm>
                <a:off x="3849328" y="722671"/>
                <a:ext cx="8126361" cy="5385898"/>
              </a:xfrm>
              <a:prstGeom prst="rect">
                <a:avLst/>
              </a:prstGeom>
              <a:noFill/>
            </p:spPr>
            <p:txBody>
              <a:bodyPr wrap="square" rtlCol="0">
                <a:spAutoFit/>
              </a:bodyPr>
              <a:lstStyle/>
              <a:p>
                <a:pPr marL="457200" indent="-457200">
                  <a:buFont typeface="Arial" panose="020B0604020202020204" pitchFamily="34" charset="0"/>
                  <a:buChar char="•"/>
                </a:pPr>
                <a:r>
                  <a:rPr lang="es-419" sz="2800" smtClean="0"/>
                  <a:t>Tiempo de vuelo:  </a:t>
                </a:r>
                <a14:m>
                  <m:oMath xmlns:m="http://schemas.openxmlformats.org/officeDocument/2006/math">
                    <m:r>
                      <a:rPr lang="es-419" sz="2800" i="1" smtClean="0">
                        <a:latin typeface="Cambria Math" panose="02040503050406030204" pitchFamily="18" charset="0"/>
                      </a:rPr>
                      <m:t>𝑦</m:t>
                    </m:r>
                    <m:r>
                      <a:rPr lang="es-419" sz="2800" i="1" smtClean="0">
                        <a:latin typeface="Cambria Math" panose="02040503050406030204" pitchFamily="18" charset="0"/>
                      </a:rPr>
                      <m:t>(</m:t>
                    </m:r>
                    <m:sSub>
                      <m:sSubPr>
                        <m:ctrlPr>
                          <a:rPr lang="es-419" sz="2800" i="1" smtClean="0">
                            <a:latin typeface="Cambria Math" panose="02040503050406030204" pitchFamily="18" charset="0"/>
                          </a:rPr>
                        </m:ctrlPr>
                      </m:sSubPr>
                      <m:e>
                        <m:r>
                          <a:rPr lang="es-419" sz="2800" b="0" i="1" smtClean="0">
                            <a:latin typeface="Cambria Math" panose="02040503050406030204" pitchFamily="18" charset="0"/>
                          </a:rPr>
                          <m:t>𝑡</m:t>
                        </m:r>
                      </m:e>
                      <m:sub>
                        <m:r>
                          <a:rPr lang="es-419" sz="2800" b="0" i="1" smtClean="0">
                            <a:latin typeface="Cambria Math" panose="02040503050406030204" pitchFamily="18" charset="0"/>
                          </a:rPr>
                          <m:t>𝑣𝑢𝑒𝑙𝑜</m:t>
                        </m:r>
                      </m:sub>
                    </m:sSub>
                    <m:r>
                      <a:rPr lang="es-419" sz="2800" i="1" smtClean="0">
                        <a:latin typeface="Cambria Math" panose="02040503050406030204" pitchFamily="18" charset="0"/>
                      </a:rPr>
                      <m:t>)=0</m:t>
                    </m:r>
                  </m:oMath>
                </a14:m>
                <a:endParaRPr lang="es-419" sz="2800" smtClean="0"/>
              </a:p>
              <a:p>
                <a:endParaRPr lang="es-419" sz="2800"/>
              </a:p>
              <a:p>
                <a:pPr marL="457200" indent="-457200">
                  <a:buFont typeface="Arial" panose="020B0604020202020204" pitchFamily="34" charset="0"/>
                  <a:buChar char="•"/>
                </a:pPr>
                <a:r>
                  <a:rPr lang="es-419" sz="2800" smtClean="0"/>
                  <a:t>Altura máxima: </a:t>
                </a:r>
                <a14:m>
                  <m:oMath xmlns:m="http://schemas.openxmlformats.org/officeDocument/2006/math">
                    <m:f>
                      <m:fPr>
                        <m:ctrlPr>
                          <a:rPr lang="es-419" sz="2800" i="1" smtClean="0">
                            <a:latin typeface="Cambria Math" panose="02040503050406030204" pitchFamily="18" charset="0"/>
                          </a:rPr>
                        </m:ctrlPr>
                      </m:fPr>
                      <m:num>
                        <m:r>
                          <a:rPr lang="es-419" sz="2800" b="0" i="1" smtClean="0">
                            <a:latin typeface="Cambria Math" panose="02040503050406030204" pitchFamily="18" charset="0"/>
                          </a:rPr>
                          <m:t>𝑑𝑦</m:t>
                        </m:r>
                        <m:r>
                          <a:rPr lang="es-419" sz="2800" b="0" i="1" smtClean="0">
                            <a:latin typeface="Cambria Math" panose="02040503050406030204" pitchFamily="18" charset="0"/>
                          </a:rPr>
                          <m:t>(</m:t>
                        </m:r>
                        <m:r>
                          <a:rPr lang="es-419" sz="2800" b="0" i="1" smtClean="0">
                            <a:latin typeface="Cambria Math" panose="02040503050406030204" pitchFamily="18" charset="0"/>
                          </a:rPr>
                          <m:t>𝑡</m:t>
                        </m:r>
                        <m:r>
                          <a:rPr lang="es-419" sz="2800" b="0" i="1" smtClean="0">
                            <a:latin typeface="Cambria Math" panose="02040503050406030204" pitchFamily="18" charset="0"/>
                          </a:rPr>
                          <m:t>)</m:t>
                        </m:r>
                      </m:num>
                      <m:den>
                        <m:r>
                          <a:rPr lang="es-419" sz="2800" b="0" i="1" smtClean="0">
                            <a:latin typeface="Cambria Math" panose="02040503050406030204" pitchFamily="18" charset="0"/>
                          </a:rPr>
                          <m:t>𝑑𝑡</m:t>
                        </m:r>
                      </m:den>
                    </m:f>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𝑦</m:t>
                        </m:r>
                      </m:sub>
                    </m:sSub>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0</m:t>
                        </m:r>
                        <m:r>
                          <a:rPr lang="es-419" sz="2800" b="0" i="1" smtClean="0">
                            <a:latin typeface="Cambria Math" panose="02040503050406030204" pitchFamily="18" charset="0"/>
                          </a:rPr>
                          <m:t>𝑦</m:t>
                        </m:r>
                      </m:sub>
                    </m:sSub>
                    <m:r>
                      <a:rPr lang="es-419" sz="2800" b="0" i="1" smtClean="0">
                        <a:latin typeface="Cambria Math" panose="02040503050406030204" pitchFamily="18" charset="0"/>
                      </a:rPr>
                      <m:t>−</m:t>
                    </m:r>
                    <m:r>
                      <a:rPr lang="es-419" sz="2800" b="0" i="1" smtClean="0">
                        <a:latin typeface="Cambria Math" panose="02040503050406030204" pitchFamily="18" charset="0"/>
                      </a:rPr>
                      <m:t>𝑔𝑡</m:t>
                    </m:r>
                    <m:r>
                      <a:rPr lang="es-419" sz="2800" b="0" i="1" smtClean="0">
                        <a:latin typeface="Cambria Math" panose="02040503050406030204" pitchFamily="18" charset="0"/>
                      </a:rPr>
                      <m:t>=0</m:t>
                    </m:r>
                  </m:oMath>
                </a14:m>
                <a:r>
                  <a:rPr lang="es-419" sz="2800" smtClean="0"/>
                  <a:t>  a calcular el punto crítico </a:t>
                </a:r>
                <a14:m>
                  <m:oMath xmlns:m="http://schemas.openxmlformats.org/officeDocument/2006/math">
                    <m:sSub>
                      <m:sSubPr>
                        <m:ctrlPr>
                          <a:rPr lang="es-419" sz="2800" i="1" smtClean="0">
                            <a:latin typeface="Cambria Math" panose="02040503050406030204" pitchFamily="18" charset="0"/>
                          </a:rPr>
                        </m:ctrlPr>
                      </m:sSubPr>
                      <m:e>
                        <m:r>
                          <a:rPr lang="es-419" sz="2800" b="0" i="1" smtClean="0">
                            <a:latin typeface="Cambria Math" panose="02040503050406030204" pitchFamily="18" charset="0"/>
                          </a:rPr>
                          <m:t>𝑡</m:t>
                        </m:r>
                      </m:e>
                      <m:sub>
                        <m:r>
                          <a:rPr lang="es-419" sz="2800" b="0" i="1" smtClean="0">
                            <a:latin typeface="Cambria Math" panose="02040503050406030204" pitchFamily="18" charset="0"/>
                          </a:rPr>
                          <m:t>𝑠𝑢𝑏</m:t>
                        </m:r>
                      </m:sub>
                    </m:sSub>
                    <m:r>
                      <a:rPr lang="es-419" sz="2800" b="0" i="1" smtClean="0">
                        <a:latin typeface="Cambria Math" panose="02040503050406030204" pitchFamily="18" charset="0"/>
                      </a:rPr>
                      <m:t>=</m:t>
                    </m:r>
                    <m:f>
                      <m:fPr>
                        <m:ctrlPr>
                          <a:rPr lang="es-419" sz="2800" b="0" i="1" smtClean="0">
                            <a:latin typeface="Cambria Math" panose="02040503050406030204" pitchFamily="18" charset="0"/>
                          </a:rPr>
                        </m:ctrlPr>
                      </m:fPr>
                      <m:num>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𝑣</m:t>
                            </m:r>
                          </m:e>
                          <m:sub>
                            <m:r>
                              <a:rPr lang="es-419" sz="2800" b="0" i="1" smtClean="0">
                                <a:latin typeface="Cambria Math" panose="02040503050406030204" pitchFamily="18" charset="0"/>
                              </a:rPr>
                              <m:t>𝑜</m:t>
                            </m:r>
                          </m:sub>
                        </m:sSub>
                        <m:func>
                          <m:funcPr>
                            <m:ctrlPr>
                              <a:rPr lang="pt-PT" sz="2800" b="0" i="1" smtClean="0">
                                <a:latin typeface="Cambria Math" panose="02040503050406030204" pitchFamily="18" charset="0"/>
                              </a:rPr>
                            </m:ctrlPr>
                          </m:funcPr>
                          <m:fName>
                            <m:r>
                              <m:rPr>
                                <m:sty m:val="p"/>
                              </m:rPr>
                              <a:rPr lang="pt-PT" sz="2800" b="0" i="0" smtClean="0">
                                <a:latin typeface="Cambria Math" panose="02040503050406030204" pitchFamily="18" charset="0"/>
                              </a:rPr>
                              <m:t>sin</m:t>
                            </m:r>
                          </m:fName>
                          <m:e>
                            <m:sSub>
                              <m:sSubPr>
                                <m:ctrlPr>
                                  <a:rPr lang="pt-PT" sz="2800" b="0" i="1" smtClean="0">
                                    <a:latin typeface="Cambria Math" panose="02040503050406030204" pitchFamily="18" charset="0"/>
                                  </a:rPr>
                                </m:ctrlPr>
                              </m:sSubPr>
                              <m:e>
                                <m:r>
                                  <a:rPr lang="pt-PT" sz="2800" b="0" i="1" smtClean="0">
                                    <a:latin typeface="Cambria Math" panose="02040503050406030204" pitchFamily="18" charset="0"/>
                                    <a:ea typeface="Cambria Math" panose="02040503050406030204" pitchFamily="18" charset="0"/>
                                  </a:rPr>
                                  <m:t>𝛼</m:t>
                                </m:r>
                              </m:e>
                              <m:sub>
                                <m:r>
                                  <a:rPr lang="es-419" sz="2800" b="0" i="1" smtClean="0">
                                    <a:latin typeface="Cambria Math" panose="02040503050406030204" pitchFamily="18" charset="0"/>
                                  </a:rPr>
                                  <m:t>0</m:t>
                                </m:r>
                              </m:sub>
                            </m:sSub>
                          </m:e>
                        </m:func>
                      </m:num>
                      <m:den>
                        <m:r>
                          <a:rPr lang="es-419" sz="2800" b="0" i="1" smtClean="0">
                            <a:latin typeface="Cambria Math" panose="02040503050406030204" pitchFamily="18" charset="0"/>
                          </a:rPr>
                          <m:t>𝑔</m:t>
                        </m:r>
                      </m:den>
                    </m:f>
                    <m:r>
                      <a:rPr lang="es-419" sz="2800" b="0" i="1" smtClean="0">
                        <a:latin typeface="Cambria Math" panose="02040503050406030204" pitchFamily="18" charset="0"/>
                      </a:rPr>
                      <m:t>.</m:t>
                    </m:r>
                  </m:oMath>
                </a14:m>
                <a:r>
                  <a:rPr lang="es-419" sz="2800" smtClean="0"/>
                  <a:t> y luego </a:t>
                </a:r>
                <a14:m>
                  <m:oMath xmlns:m="http://schemas.openxmlformats.org/officeDocument/2006/math">
                    <m:sSub>
                      <m:sSubPr>
                        <m:ctrlPr>
                          <a:rPr lang="es-419" sz="2800" i="1" smtClean="0">
                            <a:latin typeface="Cambria Math" panose="02040503050406030204" pitchFamily="18" charset="0"/>
                          </a:rPr>
                        </m:ctrlPr>
                      </m:sSubPr>
                      <m:e>
                        <m:r>
                          <a:rPr lang="es-419" sz="2800" b="0" i="1" smtClean="0">
                            <a:latin typeface="Cambria Math" panose="02040503050406030204" pitchFamily="18" charset="0"/>
                          </a:rPr>
                          <m:t>𝐻</m:t>
                        </m:r>
                      </m:e>
                      <m:sub>
                        <m:r>
                          <a:rPr lang="es-419" sz="2800" b="0" i="1" smtClean="0">
                            <a:latin typeface="Cambria Math" panose="02040503050406030204" pitchFamily="18" charset="0"/>
                          </a:rPr>
                          <m:t>𝑚𝑎𝑥</m:t>
                        </m:r>
                      </m:sub>
                    </m:sSub>
                    <m:r>
                      <a:rPr lang="es-419" sz="2800" b="0" i="1" smtClean="0">
                        <a:latin typeface="Cambria Math" panose="02040503050406030204" pitchFamily="18" charset="0"/>
                      </a:rPr>
                      <m:t>=</m:t>
                    </m:r>
                    <m:r>
                      <a:rPr lang="es-419" sz="2800" b="0" i="1" smtClean="0">
                        <a:latin typeface="Cambria Math" panose="02040503050406030204" pitchFamily="18" charset="0"/>
                      </a:rPr>
                      <m:t>𝑦</m:t>
                    </m:r>
                    <m:d>
                      <m:dPr>
                        <m:ctrlPr>
                          <a:rPr lang="es-419" sz="2800" b="0" i="1" smtClean="0">
                            <a:latin typeface="Cambria Math" panose="02040503050406030204" pitchFamily="18" charset="0"/>
                          </a:rPr>
                        </m:ctrlPr>
                      </m:dPr>
                      <m:e>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𝑡</m:t>
                            </m:r>
                          </m:e>
                          <m:sub>
                            <m:r>
                              <a:rPr lang="es-419" sz="2800" b="0" i="1" smtClean="0">
                                <a:latin typeface="Cambria Math" panose="02040503050406030204" pitchFamily="18" charset="0"/>
                              </a:rPr>
                              <m:t>𝑠𝑢𝑏</m:t>
                            </m:r>
                          </m:sub>
                        </m:sSub>
                      </m:e>
                    </m:d>
                  </m:oMath>
                </a14:m>
                <a:endParaRPr lang="es-419" sz="2800" smtClean="0"/>
              </a:p>
              <a:p>
                <a:endParaRPr lang="es-419" sz="2800" smtClean="0"/>
              </a:p>
              <a:p>
                <a:pPr marL="457200" indent="-457200">
                  <a:buFont typeface="Arial" panose="020B0604020202020204" pitchFamily="34" charset="0"/>
                  <a:buChar char="•"/>
                </a:pPr>
                <a:r>
                  <a:rPr lang="es-419" sz="2800" smtClean="0"/>
                  <a:t>Alcance máximo: </a:t>
                </a:r>
                <a14:m>
                  <m:oMath xmlns:m="http://schemas.openxmlformats.org/officeDocument/2006/math">
                    <m:r>
                      <m:rPr>
                        <m:sty m:val="p"/>
                      </m:rPr>
                      <a:rPr lang="es-419" sz="2800" b="0" i="0" smtClean="0">
                        <a:latin typeface="Cambria Math" panose="02040503050406030204" pitchFamily="18" charset="0"/>
                      </a:rPr>
                      <m:t>R</m:t>
                    </m:r>
                    <m:r>
                      <a:rPr lang="es-419" sz="2800" b="0" i="0" smtClean="0">
                        <a:latin typeface="Cambria Math" panose="02040503050406030204" pitchFamily="18" charset="0"/>
                      </a:rPr>
                      <m:t>=</m:t>
                    </m:r>
                    <m:r>
                      <a:rPr lang="es-419" sz="2800" b="0" i="1" smtClean="0">
                        <a:latin typeface="Cambria Math" panose="02040503050406030204" pitchFamily="18" charset="0"/>
                      </a:rPr>
                      <m:t>𝑥</m:t>
                    </m:r>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𝑡</m:t>
                        </m:r>
                      </m:e>
                      <m:sub>
                        <m:r>
                          <a:rPr lang="es-419" sz="2800" b="0" i="1" smtClean="0">
                            <a:latin typeface="Cambria Math" panose="02040503050406030204" pitchFamily="18" charset="0"/>
                          </a:rPr>
                          <m:t>𝑣𝑢𝑒𝑙𝑜</m:t>
                        </m:r>
                      </m:sub>
                    </m:sSub>
                    <m:r>
                      <a:rPr lang="es-419" sz="2800" b="0" i="1" smtClean="0">
                        <a:latin typeface="Cambria Math" panose="02040503050406030204" pitchFamily="18" charset="0"/>
                      </a:rPr>
                      <m:t>)</m:t>
                    </m:r>
                  </m:oMath>
                </a14:m>
                <a:endParaRPr lang="es-419" sz="2800" smtClean="0"/>
              </a:p>
              <a:p>
                <a:endParaRPr lang="es-419" sz="2800" smtClean="0"/>
              </a:p>
              <a:p>
                <a:pPr marL="457200" indent="-457200">
                  <a:buFont typeface="Arial" panose="020B0604020202020204" pitchFamily="34" charset="0"/>
                  <a:buChar char="•"/>
                </a:pPr>
                <a:r>
                  <a:rPr lang="es-419" sz="2800" smtClean="0"/>
                  <a:t>Ecuación de la trayectoria: </a:t>
                </a:r>
                <a:endParaRPr lang="es-419" sz="2800" b="0" i="1"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s-419" sz="2800" b="0" i="1" smtClean="0">
                          <a:latin typeface="Cambria Math" panose="02040503050406030204" pitchFamily="18" charset="0"/>
                        </a:rPr>
                        <m:t>𝑦</m:t>
                      </m:r>
                      <m:r>
                        <a:rPr lang="es-419" sz="2800" b="0" i="1" smtClean="0">
                          <a:latin typeface="Cambria Math" panose="02040503050406030204" pitchFamily="18" charset="0"/>
                        </a:rPr>
                        <m:t>=</m:t>
                      </m:r>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rPr>
                            <m:t>𝑦</m:t>
                          </m:r>
                        </m:e>
                        <m:sub>
                          <m:r>
                            <a:rPr lang="es-419" sz="2800" b="0" i="1" smtClean="0">
                              <a:latin typeface="Cambria Math" panose="02040503050406030204" pitchFamily="18" charset="0"/>
                            </a:rPr>
                            <m:t>0</m:t>
                          </m:r>
                        </m:sub>
                      </m:sSub>
                      <m:r>
                        <a:rPr lang="es-419" sz="2800" b="0" i="1" smtClean="0">
                          <a:latin typeface="Cambria Math" panose="02040503050406030204" pitchFamily="18" charset="0"/>
                        </a:rPr>
                        <m:t>+</m:t>
                      </m:r>
                      <m:r>
                        <a:rPr lang="es-419" sz="2800" b="0" i="1" smtClean="0">
                          <a:latin typeface="Cambria Math" panose="02040503050406030204" pitchFamily="18" charset="0"/>
                        </a:rPr>
                        <m:t>𝑥</m:t>
                      </m:r>
                      <m:func>
                        <m:funcPr>
                          <m:ctrlPr>
                            <a:rPr lang="pt-PT" sz="2800" b="0" i="1" smtClean="0">
                              <a:latin typeface="Cambria Math" panose="02040503050406030204" pitchFamily="18" charset="0"/>
                            </a:rPr>
                          </m:ctrlPr>
                        </m:funcPr>
                        <m:fName>
                          <m:r>
                            <m:rPr>
                              <m:sty m:val="p"/>
                            </m:rPr>
                            <a:rPr lang="pt-PT" sz="2800" b="0" i="0" smtClean="0">
                              <a:latin typeface="Cambria Math" panose="02040503050406030204" pitchFamily="18" charset="0"/>
                            </a:rPr>
                            <m:t>tan</m:t>
                          </m:r>
                        </m:fName>
                        <m:e>
                          <m:sSub>
                            <m:sSubPr>
                              <m:ctrlPr>
                                <a:rPr lang="pt-PT" sz="2800" b="0" i="1" smtClean="0">
                                  <a:latin typeface="Cambria Math" panose="02040503050406030204" pitchFamily="18" charset="0"/>
                                </a:rPr>
                              </m:ctrlPr>
                            </m:sSubPr>
                            <m:e>
                              <m:r>
                                <a:rPr lang="pt-PT" sz="2800" b="0" i="1" smtClean="0">
                                  <a:latin typeface="Cambria Math" panose="02040503050406030204" pitchFamily="18" charset="0"/>
                                  <a:ea typeface="Cambria Math" panose="02040503050406030204" pitchFamily="18" charset="0"/>
                                </a:rPr>
                                <m:t>𝛼</m:t>
                              </m:r>
                            </m:e>
                            <m:sub>
                              <m:r>
                                <a:rPr lang="es-419" sz="2800" b="0" i="1" smtClean="0">
                                  <a:latin typeface="Cambria Math" panose="02040503050406030204" pitchFamily="18" charset="0"/>
                                </a:rPr>
                                <m:t>0</m:t>
                              </m:r>
                            </m:sub>
                          </m:sSub>
                          <m:r>
                            <a:rPr lang="es-419" sz="2800" b="0" i="1" smtClean="0">
                              <a:latin typeface="Cambria Math" panose="02040503050406030204" pitchFamily="18" charset="0"/>
                            </a:rPr>
                            <m:t>−</m:t>
                          </m:r>
                          <m:f>
                            <m:fPr>
                              <m:ctrlPr>
                                <a:rPr lang="es-419" sz="2800" b="0" i="1" smtClean="0">
                                  <a:latin typeface="Cambria Math" panose="02040503050406030204" pitchFamily="18" charset="0"/>
                                </a:rPr>
                              </m:ctrlPr>
                            </m:fPr>
                            <m:num>
                              <m:r>
                                <a:rPr lang="es-419" sz="2800" b="0" i="1" smtClean="0">
                                  <a:latin typeface="Cambria Math" panose="02040503050406030204" pitchFamily="18" charset="0"/>
                                </a:rPr>
                                <m:t>𝑔</m:t>
                              </m:r>
                              <m:sSup>
                                <m:sSupPr>
                                  <m:ctrlPr>
                                    <a:rPr lang="es-419" sz="2800" b="0" i="1" smtClean="0">
                                      <a:latin typeface="Cambria Math" panose="02040503050406030204" pitchFamily="18" charset="0"/>
                                    </a:rPr>
                                  </m:ctrlPr>
                                </m:sSupPr>
                                <m:e>
                                  <m:r>
                                    <a:rPr lang="es-419" sz="2800" b="0" i="1" smtClean="0">
                                      <a:latin typeface="Cambria Math" panose="02040503050406030204" pitchFamily="18" charset="0"/>
                                    </a:rPr>
                                    <m:t>𝑥</m:t>
                                  </m:r>
                                </m:e>
                                <m:sup>
                                  <m:r>
                                    <a:rPr lang="es-419" sz="2800" b="0" i="1" smtClean="0">
                                      <a:latin typeface="Cambria Math" panose="02040503050406030204" pitchFamily="18" charset="0"/>
                                    </a:rPr>
                                    <m:t>2</m:t>
                                  </m:r>
                                </m:sup>
                              </m:sSup>
                            </m:num>
                            <m:den>
                              <m:r>
                                <a:rPr lang="es-419" sz="2800" b="0" i="1" smtClean="0">
                                  <a:latin typeface="Cambria Math" panose="02040503050406030204" pitchFamily="18" charset="0"/>
                                </a:rPr>
                                <m:t>2</m:t>
                              </m:r>
                              <m:sSubSup>
                                <m:sSubSupPr>
                                  <m:ctrlPr>
                                    <a:rPr lang="es-419" sz="2800" b="0" i="1" smtClean="0">
                                      <a:latin typeface="Cambria Math" panose="02040503050406030204" pitchFamily="18" charset="0"/>
                                    </a:rPr>
                                  </m:ctrlPr>
                                </m:sSubSupPr>
                                <m:e>
                                  <m:r>
                                    <a:rPr lang="es-419" sz="2800" b="0" i="1" smtClean="0">
                                      <a:latin typeface="Cambria Math" panose="02040503050406030204" pitchFamily="18" charset="0"/>
                                    </a:rPr>
                                    <m:t>𝑣</m:t>
                                  </m:r>
                                </m:e>
                                <m:sub>
                                  <m:r>
                                    <a:rPr lang="es-419" sz="2800" b="0" i="1" smtClean="0">
                                      <a:latin typeface="Cambria Math" panose="02040503050406030204" pitchFamily="18" charset="0"/>
                                    </a:rPr>
                                    <m:t>0</m:t>
                                  </m:r>
                                </m:sub>
                                <m:sup>
                                  <m:r>
                                    <a:rPr lang="es-419" sz="2800" b="0" i="1" smtClean="0">
                                      <a:latin typeface="Cambria Math" panose="02040503050406030204" pitchFamily="18" charset="0"/>
                                    </a:rPr>
                                    <m:t>2</m:t>
                                  </m:r>
                                </m:sup>
                              </m:sSubSup>
                              <m:sSup>
                                <m:sSupPr>
                                  <m:ctrlPr>
                                    <a:rPr lang="es-419" sz="2800" b="0" i="1" smtClean="0">
                                      <a:latin typeface="Cambria Math" panose="02040503050406030204" pitchFamily="18" charset="0"/>
                                    </a:rPr>
                                  </m:ctrlPr>
                                </m:sSupPr>
                                <m:e>
                                  <m:r>
                                    <a:rPr lang="es-419" sz="2800" b="0" i="1" smtClean="0">
                                      <a:latin typeface="Cambria Math" panose="02040503050406030204" pitchFamily="18" charset="0"/>
                                    </a:rPr>
                                    <m:t>𝑐𝑜𝑠</m:t>
                                  </m:r>
                                </m:e>
                                <m:sup>
                                  <m:r>
                                    <a:rPr lang="es-419" sz="2800" b="0" i="1" smtClean="0">
                                      <a:latin typeface="Cambria Math" panose="02040503050406030204" pitchFamily="18" charset="0"/>
                                    </a:rPr>
                                    <m:t>2</m:t>
                                  </m:r>
                                </m:sup>
                              </m:sSup>
                              <m:sSub>
                                <m:sSubPr>
                                  <m:ctrlPr>
                                    <a:rPr lang="es-419" sz="2800" b="0" i="1" smtClean="0">
                                      <a:latin typeface="Cambria Math" panose="02040503050406030204" pitchFamily="18" charset="0"/>
                                    </a:rPr>
                                  </m:ctrlPr>
                                </m:sSubPr>
                                <m:e>
                                  <m:r>
                                    <a:rPr lang="es-419" sz="2800" b="0" i="1" smtClean="0">
                                      <a:latin typeface="Cambria Math" panose="02040503050406030204" pitchFamily="18" charset="0"/>
                                      <a:ea typeface="Cambria Math" panose="02040503050406030204" pitchFamily="18" charset="0"/>
                                    </a:rPr>
                                    <m:t>𝛼</m:t>
                                  </m:r>
                                </m:e>
                                <m:sub>
                                  <m:r>
                                    <a:rPr lang="es-419" sz="2800" b="0" i="1" smtClean="0">
                                      <a:latin typeface="Cambria Math" panose="02040503050406030204" pitchFamily="18" charset="0"/>
                                    </a:rPr>
                                    <m:t>0</m:t>
                                  </m:r>
                                </m:sub>
                              </m:sSub>
                            </m:den>
                          </m:f>
                        </m:e>
                      </m:func>
                    </m:oMath>
                  </m:oMathPara>
                </a14:m>
                <a:endParaRPr lang="pt-PT" sz="2800"/>
              </a:p>
            </p:txBody>
          </p:sp>
        </mc:Choice>
        <mc:Fallback xmlns="">
          <p:sp>
            <p:nvSpPr>
              <p:cNvPr id="14" name="CuadroTexto 13"/>
              <p:cNvSpPr txBox="1">
                <a:spLocks noRot="1" noChangeAspect="1" noMove="1" noResize="1" noEditPoints="1" noAdjustHandles="1" noChangeArrowheads="1" noChangeShapeType="1" noTextEdit="1"/>
              </p:cNvSpPr>
              <p:nvPr/>
            </p:nvSpPr>
            <p:spPr>
              <a:xfrm>
                <a:off x="3849328" y="722671"/>
                <a:ext cx="8126361" cy="5385898"/>
              </a:xfrm>
              <a:prstGeom prst="rect">
                <a:avLst/>
              </a:prstGeom>
              <a:blipFill rotWithShape="0">
                <a:blip r:embed="rId7"/>
                <a:stretch>
                  <a:fillRect l="-1349" t="-1246" r="-150"/>
                </a:stretch>
              </a:blipFill>
            </p:spPr>
            <p:txBody>
              <a:bodyPr/>
              <a:lstStyle/>
              <a:p>
                <a:r>
                  <a:rPr lang="pt-PT">
                    <a:noFill/>
                  </a:rPr>
                  <a:t> </a:t>
                </a:r>
              </a:p>
            </p:txBody>
          </p:sp>
        </mc:Fallback>
      </mc:AlternateContent>
    </p:spTree>
    <p:extLst>
      <p:ext uri="{BB962C8B-B14F-4D97-AF65-F5344CB8AC3E}">
        <p14:creationId xmlns:p14="http://schemas.microsoft.com/office/powerpoint/2010/main" val="1812210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5678129" y="147484"/>
            <a:ext cx="5904271" cy="575187"/>
          </a:xfrm>
        </p:spPr>
        <p:txBody>
          <a:bodyPr/>
          <a:lstStyle/>
          <a:p>
            <a:r>
              <a:rPr lang="es-419" smtClean="0"/>
              <a:t>Movimiento Relativo</a:t>
            </a:r>
            <a:endParaRPr lang="pt-PT"/>
          </a:p>
        </p:txBody>
      </p:sp>
      <p:pic>
        <p:nvPicPr>
          <p:cNvPr id="4" name="Imagen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5678129" y="835972"/>
            <a:ext cx="2969607" cy="745561"/>
          </a:xfrm>
          <a:prstGeom prst="rect">
            <a:avLst/>
          </a:prstGeom>
        </p:spPr>
      </p:pic>
      <p:sp>
        <p:nvSpPr>
          <p:cNvPr id="6" name="CuadroTexto 5"/>
          <p:cNvSpPr txBox="1"/>
          <p:nvPr/>
        </p:nvSpPr>
        <p:spPr>
          <a:xfrm>
            <a:off x="8420100" y="863837"/>
            <a:ext cx="3849329" cy="830997"/>
          </a:xfrm>
          <a:prstGeom prst="rect">
            <a:avLst/>
          </a:prstGeom>
          <a:noFill/>
        </p:spPr>
        <p:txBody>
          <a:bodyPr wrap="square" rtlCol="0">
            <a:spAutoFit/>
          </a:bodyPr>
          <a:lstStyle/>
          <a:p>
            <a:pPr algn="ctr"/>
            <a:r>
              <a:rPr lang="es-419" sz="2400" smtClean="0"/>
              <a:t>Ley de composición de velocidades de Galileo</a:t>
            </a:r>
            <a:endParaRPr lang="pt-PT" sz="2400"/>
          </a:p>
        </p:txBody>
      </p:sp>
      <p:pic>
        <p:nvPicPr>
          <p:cNvPr id="7" name="Imagen 6"/>
          <p:cNvPicPr>
            <a:picLocks noChangeAspect="1"/>
          </p:cNvPicPr>
          <p:nvPr/>
        </p:nvPicPr>
        <p:blipFill>
          <a:blip r:embed="rId4"/>
          <a:stretch>
            <a:fillRect/>
          </a:stretch>
        </p:blipFill>
        <p:spPr>
          <a:xfrm>
            <a:off x="8647736" y="1609398"/>
            <a:ext cx="3162300" cy="904875"/>
          </a:xfrm>
          <a:prstGeom prst="rect">
            <a:avLst/>
          </a:prstGeom>
        </p:spPr>
      </p:pic>
      <p:pic>
        <p:nvPicPr>
          <p:cNvPr id="8" name="Imagen 7"/>
          <p:cNvPicPr>
            <a:picLocks noChangeAspect="1"/>
          </p:cNvPicPr>
          <p:nvPr/>
        </p:nvPicPr>
        <p:blipFill>
          <a:blip r:embed="rId5"/>
          <a:stretch>
            <a:fillRect/>
          </a:stretch>
        </p:blipFill>
        <p:spPr>
          <a:xfrm>
            <a:off x="146256" y="157768"/>
            <a:ext cx="5410200" cy="3952875"/>
          </a:xfrm>
          <a:prstGeom prst="rect">
            <a:avLst/>
          </a:prstGeom>
        </p:spPr>
      </p:pic>
      <p:pic>
        <p:nvPicPr>
          <p:cNvPr id="9" name="Imagen 8"/>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5722374" y="2514273"/>
            <a:ext cx="5860026" cy="4145716"/>
          </a:xfrm>
          <a:prstGeom prst="rect">
            <a:avLst/>
          </a:prstGeom>
        </p:spPr>
      </p:pic>
      <p:pic>
        <p:nvPicPr>
          <p:cNvPr id="10" name="Imagen 9"/>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146255" y="3351109"/>
            <a:ext cx="2171085" cy="3217502"/>
          </a:xfrm>
          <a:prstGeom prst="rect">
            <a:avLst/>
          </a:prstGeom>
        </p:spPr>
      </p:pic>
      <p:pic>
        <p:nvPicPr>
          <p:cNvPr id="11" name="Imagen 10"/>
          <p:cNvPicPr>
            <a:picLocks noChangeAspect="1"/>
          </p:cNvPicPr>
          <p:nvPr/>
        </p:nvPicPr>
        <p:blipFill>
          <a:blip r:embed="rId10">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2317340" y="4310435"/>
            <a:ext cx="2922397" cy="686128"/>
          </a:xfrm>
          <a:prstGeom prst="rect">
            <a:avLst/>
          </a:prstGeom>
        </p:spPr>
      </p:pic>
      <p:sp>
        <p:nvSpPr>
          <p:cNvPr id="12" name="Flecha izquierda 11"/>
          <p:cNvSpPr/>
          <p:nvPr/>
        </p:nvSpPr>
        <p:spPr>
          <a:xfrm>
            <a:off x="2050026" y="4959860"/>
            <a:ext cx="2109019" cy="383458"/>
          </a:xfrm>
          <a:prstGeom prst="leftArrow">
            <a:avLst/>
          </a:pr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cxnSp>
        <p:nvCxnSpPr>
          <p:cNvPr id="14" name="Conector angular 13"/>
          <p:cNvCxnSpPr>
            <a:stCxn id="4" idx="2"/>
            <a:endCxn id="7" idx="1"/>
          </p:cNvCxnSpPr>
          <p:nvPr/>
        </p:nvCxnSpPr>
        <p:spPr>
          <a:xfrm rot="16200000" flipH="1">
            <a:off x="7665183" y="1079282"/>
            <a:ext cx="480303" cy="1484803"/>
          </a:xfrm>
          <a:prstGeom prst="bentConnector2">
            <a:avLst/>
          </a:prstGeom>
          <a:ln w="603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9735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Conclusiones</a:t>
            </a:r>
            <a:endParaRPr lang="pt-PT"/>
          </a:p>
        </p:txBody>
      </p:sp>
      <p:sp>
        <p:nvSpPr>
          <p:cNvPr id="3" name="Marcador de contenido 2"/>
          <p:cNvSpPr>
            <a:spLocks noGrp="1"/>
          </p:cNvSpPr>
          <p:nvPr>
            <p:ph idx="1"/>
          </p:nvPr>
        </p:nvSpPr>
        <p:spPr>
          <a:xfrm>
            <a:off x="609600" y="1600201"/>
            <a:ext cx="10972800" cy="4859593"/>
          </a:xfrm>
        </p:spPr>
        <p:txBody>
          <a:bodyPr/>
          <a:lstStyle/>
          <a:p>
            <a:pPr algn="just"/>
            <a:r>
              <a:rPr lang="es-419" sz="2600" smtClean="0"/>
              <a:t>Cinemática: Descripción geométrica del movimiento.</a:t>
            </a:r>
          </a:p>
          <a:p>
            <a:pPr algn="just"/>
            <a:r>
              <a:rPr lang="es-419" sz="2600" smtClean="0"/>
              <a:t>A partir de las definiciones de velocidad y aceleración podemos calcular hacia adelante (derivando) o hacia atrás (integrando).</a:t>
            </a:r>
          </a:p>
          <a:p>
            <a:pPr algn="just"/>
            <a:r>
              <a:rPr lang="es-419" sz="2600" smtClean="0"/>
              <a:t>Los tipos de movimientos estudiados en el PRE se definen sobre la base de la constancia o no de la velocidad o la aceleración. Aquí ahora vemos que hay más…..</a:t>
            </a:r>
          </a:p>
          <a:p>
            <a:pPr algn="just"/>
            <a:r>
              <a:rPr lang="es-419" sz="2600" smtClean="0"/>
              <a:t>El movimiento de proyectiles es un caso especial de movimiento en el plano con aceleración en un eje y con MRU en el otro.</a:t>
            </a:r>
          </a:p>
          <a:p>
            <a:pPr algn="just"/>
            <a:r>
              <a:rPr lang="es-419" sz="2600" smtClean="0"/>
              <a:t>Utilizamos la Ley de Composición de Velocidades (clásica) de Galileo. Si queremos movernos a velocidades cercanas a la de la luz en el vacío, necesitaremos a Lorentz.</a:t>
            </a:r>
            <a:endParaRPr lang="pt-PT" sz="2600"/>
          </a:p>
        </p:txBody>
      </p:sp>
    </p:spTree>
    <p:extLst>
      <p:ext uri="{BB962C8B-B14F-4D97-AF65-F5344CB8AC3E}">
        <p14:creationId xmlns:p14="http://schemas.microsoft.com/office/powerpoint/2010/main" val="36897620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Estudio Independiente</a:t>
            </a:r>
            <a:endParaRPr lang="pt-PT"/>
          </a:p>
        </p:txBody>
      </p:sp>
      <p:sp>
        <p:nvSpPr>
          <p:cNvPr id="3" name="Marcador de contenido 2"/>
          <p:cNvSpPr>
            <a:spLocks noGrp="1"/>
          </p:cNvSpPr>
          <p:nvPr>
            <p:ph idx="1"/>
          </p:nvPr>
        </p:nvSpPr>
        <p:spPr/>
        <p:txBody>
          <a:bodyPr/>
          <a:lstStyle/>
          <a:p>
            <a:pPr algn="just"/>
            <a:r>
              <a:rPr lang="es-419" sz="2800" smtClean="0"/>
              <a:t>Estudiar por la referencia #2 el movimiento a velocidades cercanas a la de la luz en el vacío (Cinemática Relativista). Consultar además la referencia #3 capítulo XVII y la referencia #4 capítulo 21.</a:t>
            </a:r>
          </a:p>
          <a:p>
            <a:pPr algn="just"/>
            <a:r>
              <a:rPr lang="es-419" sz="2800" smtClean="0"/>
              <a:t>Estudiar los ejemplos resueltos del libro de texto básico (referencia #1) y tratar de responder las preguntas.</a:t>
            </a:r>
          </a:p>
          <a:p>
            <a:pPr algn="just"/>
            <a:r>
              <a:rPr lang="es-419" sz="2800" b="1" smtClean="0"/>
              <a:t>Resolver los </a:t>
            </a:r>
            <a:r>
              <a:rPr lang="es-419" sz="2800" b="1" smtClean="0"/>
              <a:t>5 </a:t>
            </a:r>
            <a:r>
              <a:rPr lang="es-419" sz="2800" b="1" smtClean="0"/>
              <a:t>primeros problemas propuestos para la Clase Práctica (evaluativa, por cierto</a:t>
            </a:r>
            <a:r>
              <a:rPr lang="es-419" sz="2800" b="1" smtClean="0"/>
              <a:t>).</a:t>
            </a:r>
          </a:p>
          <a:p>
            <a:pPr lvl="0"/>
            <a:r>
              <a:rPr lang="es-419" sz="2800" smtClean="0"/>
              <a:t>Ejercicios de Clase Práctica: </a:t>
            </a:r>
            <a:r>
              <a:rPr lang="es-419" sz="2800"/>
              <a:t>Cinemática 1D</a:t>
            </a:r>
            <a:r>
              <a:rPr lang="es-419" sz="2800"/>
              <a:t>: </a:t>
            </a:r>
            <a:r>
              <a:rPr lang="es-419" sz="2800" smtClean="0"/>
              <a:t>2-</a:t>
            </a:r>
            <a:r>
              <a:rPr lang="es-419" sz="2800" b="1" smtClean="0">
                <a:solidFill>
                  <a:srgbClr val="FF0000"/>
                </a:solidFill>
              </a:rPr>
              <a:t>1,5,9,10,14</a:t>
            </a:r>
            <a:r>
              <a:rPr lang="es-419" sz="2800" smtClean="0"/>
              <a:t>,23,25, Caída </a:t>
            </a:r>
            <a:r>
              <a:rPr lang="es-419" sz="2800"/>
              <a:t>Libre: 2-38,40,41,42,44,47*.</a:t>
            </a:r>
            <a:endParaRPr lang="pt-PT" sz="2800"/>
          </a:p>
        </p:txBody>
      </p:sp>
    </p:spTree>
    <p:extLst>
      <p:ext uri="{BB962C8B-B14F-4D97-AF65-F5344CB8AC3E}">
        <p14:creationId xmlns:p14="http://schemas.microsoft.com/office/powerpoint/2010/main" val="19177976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307231862"/>
              </p:ext>
            </p:extLst>
          </p:nvPr>
        </p:nvGraphicFramePr>
        <p:xfrm>
          <a:off x="486697" y="191729"/>
          <a:ext cx="10810568" cy="6253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005344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Física General 1</a:t>
            </a:r>
            <a:endParaRPr lang="pt-PT"/>
          </a:p>
        </p:txBody>
      </p:sp>
      <p:sp>
        <p:nvSpPr>
          <p:cNvPr id="3" name="Marcador de contenido 2"/>
          <p:cNvSpPr>
            <a:spLocks noGrp="1"/>
          </p:cNvSpPr>
          <p:nvPr>
            <p:ph idx="1"/>
          </p:nvPr>
        </p:nvSpPr>
        <p:spPr>
          <a:xfrm>
            <a:off x="609600" y="1717675"/>
            <a:ext cx="10972800" cy="4525963"/>
          </a:xfrm>
        </p:spPr>
        <p:txBody>
          <a:bodyPr/>
          <a:lstStyle/>
          <a:p>
            <a:r>
              <a:rPr lang="es-419" smtClean="0"/>
              <a:t>Total de horas/clase: 80.</a:t>
            </a:r>
          </a:p>
          <a:p>
            <a:r>
              <a:rPr lang="es-419" smtClean="0"/>
              <a:t>20% = 16 h/c (8 turnos de clase).</a:t>
            </a:r>
          </a:p>
          <a:p>
            <a:r>
              <a:rPr lang="es-419" smtClean="0"/>
              <a:t>Temas: </a:t>
            </a:r>
          </a:p>
          <a:p>
            <a:pPr marL="971550" lvl="1" indent="-514350">
              <a:buFont typeface="+mj-lt"/>
              <a:buAutoNum type="arabicPeriod"/>
            </a:pPr>
            <a:r>
              <a:rPr lang="es-419" smtClean="0"/>
              <a:t>Cinemática.</a:t>
            </a:r>
          </a:p>
          <a:p>
            <a:pPr marL="971550" lvl="1" indent="-514350">
              <a:buFont typeface="+mj-lt"/>
              <a:buAutoNum type="arabicPeriod"/>
            </a:pPr>
            <a:r>
              <a:rPr lang="es-419" smtClean="0"/>
              <a:t>Dinámica.</a:t>
            </a:r>
          </a:p>
          <a:p>
            <a:pPr marL="971550" lvl="1" indent="-514350">
              <a:buFont typeface="+mj-lt"/>
              <a:buAutoNum type="arabicPeriod"/>
            </a:pPr>
            <a:r>
              <a:rPr lang="es-419" smtClean="0"/>
              <a:t>Leyes de Conservación.</a:t>
            </a:r>
          </a:p>
          <a:p>
            <a:pPr marL="971550" lvl="1" indent="-514350">
              <a:buFont typeface="+mj-lt"/>
              <a:buAutoNum type="arabicPeriod"/>
            </a:pPr>
            <a:r>
              <a:rPr lang="es-419" smtClean="0"/>
              <a:t>Oscilaciones y Ondas mecánicas</a:t>
            </a:r>
          </a:p>
          <a:p>
            <a:pPr marL="971550" lvl="1" indent="-514350">
              <a:buFont typeface="+mj-lt"/>
              <a:buAutoNum type="arabicPeriod"/>
            </a:pPr>
            <a:r>
              <a:rPr lang="es-419" smtClean="0"/>
              <a:t>Termodinámica.</a:t>
            </a:r>
            <a:endParaRPr lang="pt-PT"/>
          </a:p>
        </p:txBody>
      </p:sp>
    </p:spTree>
    <p:extLst>
      <p:ext uri="{BB962C8B-B14F-4D97-AF65-F5344CB8AC3E}">
        <p14:creationId xmlns:p14="http://schemas.microsoft.com/office/powerpoint/2010/main" val="25498701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Sistema de Evaluación</a:t>
            </a:r>
            <a:endParaRPr lang="pt-PT"/>
          </a:p>
        </p:txBody>
      </p:sp>
      <p:sp>
        <p:nvSpPr>
          <p:cNvPr id="3" name="Marcador de contenido 2"/>
          <p:cNvSpPr>
            <a:spLocks noGrp="1"/>
          </p:cNvSpPr>
          <p:nvPr>
            <p:ph idx="1"/>
          </p:nvPr>
        </p:nvSpPr>
        <p:spPr/>
        <p:txBody>
          <a:bodyPr/>
          <a:lstStyle/>
          <a:p>
            <a:r>
              <a:rPr lang="es-419" smtClean="0"/>
              <a:t>Evaluaciones frecuentes en el aula (preguntas orales y escritas).</a:t>
            </a:r>
          </a:p>
          <a:p>
            <a:r>
              <a:rPr lang="es-419" smtClean="0"/>
              <a:t>Evaluaciones parciales escritas (2 TCP).</a:t>
            </a:r>
          </a:p>
          <a:p>
            <a:r>
              <a:rPr lang="es-419" smtClean="0"/>
              <a:t>Examen Final.</a:t>
            </a:r>
          </a:p>
          <a:p>
            <a:pPr marL="0" indent="0" algn="just">
              <a:buNone/>
            </a:pPr>
            <a:r>
              <a:rPr lang="es-419" smtClean="0"/>
              <a:t>Para tener derecho al examen final hay que aprobar 50% de las evaluaciones frecuentes (preguntas orales y escritas) y al menos uno de los dos TCP.</a:t>
            </a:r>
            <a:endParaRPr lang="pt-PT"/>
          </a:p>
        </p:txBody>
      </p:sp>
    </p:spTree>
    <p:extLst>
      <p:ext uri="{BB962C8B-B14F-4D97-AF65-F5344CB8AC3E}">
        <p14:creationId xmlns:p14="http://schemas.microsoft.com/office/powerpoint/2010/main" val="19593432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419" smtClean="0"/>
              <a:t>CINEMÁTICA</a:t>
            </a:r>
            <a:endParaRPr lang="pt-PT"/>
          </a:p>
        </p:txBody>
      </p:sp>
      <p:sp>
        <p:nvSpPr>
          <p:cNvPr id="5" name="Subtítulo 4"/>
          <p:cNvSpPr>
            <a:spLocks noGrp="1"/>
          </p:cNvSpPr>
          <p:nvPr>
            <p:ph type="subTitle" idx="1"/>
          </p:nvPr>
        </p:nvSpPr>
        <p:spPr/>
        <p:txBody>
          <a:bodyPr/>
          <a:lstStyle/>
          <a:p>
            <a:r>
              <a:rPr lang="es-419" smtClean="0"/>
              <a:t>MAGNITUDES EN LA TRASLACIÓN Y LA ROTACIÓN</a:t>
            </a:r>
            <a:endParaRPr lang="pt-PT"/>
          </a:p>
        </p:txBody>
      </p:sp>
    </p:spTree>
    <p:extLst>
      <p:ext uri="{BB962C8B-B14F-4D97-AF65-F5344CB8AC3E}">
        <p14:creationId xmlns:p14="http://schemas.microsoft.com/office/powerpoint/2010/main" val="35658728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419" smtClean="0"/>
              <a:t>Prerrequisitos</a:t>
            </a:r>
            <a:endParaRPr lang="pt-PT"/>
          </a:p>
        </p:txBody>
      </p:sp>
      <p:sp>
        <p:nvSpPr>
          <p:cNvPr id="3" name="Marcador de contenido 2"/>
          <p:cNvSpPr>
            <a:spLocks noGrp="1"/>
          </p:cNvSpPr>
          <p:nvPr>
            <p:ph idx="1"/>
          </p:nvPr>
        </p:nvSpPr>
        <p:spPr/>
        <p:txBody>
          <a:bodyPr/>
          <a:lstStyle/>
          <a:p>
            <a:pPr algn="just"/>
            <a:r>
              <a:rPr lang="es-419" smtClean="0"/>
              <a:t>Revisar las definiciones de las unidades físicas fundamentales: tiempo, longitud y masa.</a:t>
            </a:r>
          </a:p>
          <a:p>
            <a:pPr algn="just"/>
            <a:r>
              <a:rPr lang="es-419" smtClean="0"/>
              <a:t>Trabajo con cifras significativas y los prefijos del Sistema Internacional de Unidades (SI).</a:t>
            </a:r>
          </a:p>
          <a:p>
            <a:pPr algn="just"/>
            <a:r>
              <a:rPr lang="es-419" smtClean="0"/>
              <a:t>Algebra Vectorial: operaciones con vectores, producto escalar y vectorial, base de un espacio vectorial.</a:t>
            </a:r>
          </a:p>
          <a:p>
            <a:pPr algn="just"/>
            <a:r>
              <a:rPr lang="es-419" smtClean="0"/>
              <a:t>Cálculo diferencial e integral de funciones de una variable real.</a:t>
            </a:r>
            <a:endParaRPr lang="pt-PT"/>
          </a:p>
        </p:txBody>
      </p:sp>
    </p:spTree>
    <p:extLst>
      <p:ext uri="{BB962C8B-B14F-4D97-AF65-F5344CB8AC3E}">
        <p14:creationId xmlns:p14="http://schemas.microsoft.com/office/powerpoint/2010/main" val="1212343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85938" y="603250"/>
            <a:ext cx="7100888" cy="1143000"/>
          </a:xfrm>
        </p:spPr>
        <p:txBody>
          <a:bodyPr/>
          <a:lstStyle/>
          <a:p>
            <a:r>
              <a:rPr lang="es-419"/>
              <a:t>¿</a:t>
            </a:r>
            <a:r>
              <a:rPr lang="es-419" smtClean="0"/>
              <a:t>Qué es la Cinemática?</a:t>
            </a:r>
            <a:endParaRPr lang="pt-PT"/>
          </a:p>
        </p:txBody>
      </p:sp>
      <p:sp>
        <p:nvSpPr>
          <p:cNvPr id="3" name="Marcador de contenido 2"/>
          <p:cNvSpPr>
            <a:spLocks noGrp="1"/>
          </p:cNvSpPr>
          <p:nvPr>
            <p:ph idx="1"/>
          </p:nvPr>
        </p:nvSpPr>
        <p:spPr>
          <a:xfrm>
            <a:off x="609600" y="1600201"/>
            <a:ext cx="10972800" cy="1671637"/>
          </a:xfrm>
        </p:spPr>
        <p:txBody>
          <a:bodyPr/>
          <a:lstStyle/>
          <a:p>
            <a:pPr marL="0" indent="0" algn="just">
              <a:buNone/>
            </a:pPr>
            <a:r>
              <a:rPr lang="es-419" smtClean="0"/>
              <a:t>Es la parte de la Mecánica que se encarga de </a:t>
            </a:r>
            <a:r>
              <a:rPr lang="es-419" i="1" smtClean="0">
                <a:solidFill>
                  <a:srgbClr val="FF0000"/>
                </a:solidFill>
              </a:rPr>
              <a:t>describir geométricamente</a:t>
            </a:r>
            <a:r>
              <a:rPr lang="es-419" smtClean="0"/>
              <a:t> el movimiento de los cuerpos sin tener en cuenta las causas del mismo. </a:t>
            </a:r>
            <a:endParaRPr lang="pt-PT"/>
          </a:p>
        </p:txBody>
      </p:sp>
      <p:sp>
        <p:nvSpPr>
          <p:cNvPr id="4" name="CuadroTexto 3"/>
          <p:cNvSpPr txBox="1"/>
          <p:nvPr/>
        </p:nvSpPr>
        <p:spPr>
          <a:xfrm>
            <a:off x="609600" y="3271838"/>
            <a:ext cx="11277600" cy="2763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fontAlgn="base">
              <a:spcBef>
                <a:spcPct val="0"/>
              </a:spcBef>
              <a:spcAft>
                <a:spcPct val="0"/>
              </a:spcAft>
              <a:defRPr sz="4400">
                <a:solidFill>
                  <a:schemeClr val="tx2"/>
                </a:solidFill>
                <a:latin typeface="+mj-lt"/>
                <a:ea typeface="+mj-ea"/>
                <a:cs typeface="+mj-cs"/>
              </a:defRPr>
            </a:lvl1pPr>
            <a:lvl2pPr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just"/>
            <a:r>
              <a:rPr lang="es-419" sz="3600" b="1" smtClean="0"/>
              <a:t>Modelo de punto material (partícula): </a:t>
            </a:r>
            <a:r>
              <a:rPr lang="es-419" sz="3600" smtClean="0"/>
              <a:t>Un cuerpo físico puede considerarse un punto material (matemático) cuando su mayor dimensión es pequeña (~10</a:t>
            </a:r>
            <a:r>
              <a:rPr lang="es-419" sz="3600" baseline="30000" smtClean="0"/>
              <a:t>-2</a:t>
            </a:r>
            <a:r>
              <a:rPr lang="es-419" sz="3600" smtClean="0"/>
              <a:t>) comparada con las distancias que el cuerpo recorre en su movimiento. </a:t>
            </a:r>
            <a:endParaRPr lang="pt-PT" sz="3600"/>
          </a:p>
        </p:txBody>
      </p:sp>
    </p:spTree>
    <p:extLst>
      <p:ext uri="{BB962C8B-B14F-4D97-AF65-F5344CB8AC3E}">
        <p14:creationId xmlns:p14="http://schemas.microsoft.com/office/powerpoint/2010/main" val="414511215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6">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ema6" id="{1AD7D904-05DD-42FF-A803-A3813DFDC9E4}" vid="{AC8FDC03-7D20-4959-95CE-98FA10C9926D}"/>
    </a:ext>
  </a:extLst>
</a:theme>
</file>

<file path=docProps/app.xml><?xml version="1.0" encoding="utf-8"?>
<Properties xmlns="http://schemas.openxmlformats.org/officeDocument/2006/extended-properties" xmlns:vt="http://schemas.openxmlformats.org/officeDocument/2006/docPropsVTypes">
  <Template>Tema6</Template>
  <TotalTime>16836</TotalTime>
  <Words>1156</Words>
  <Application>Microsoft Office PowerPoint</Application>
  <PresentationFormat>Panorámica</PresentationFormat>
  <Paragraphs>154</Paragraphs>
  <Slides>33</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33</vt:i4>
      </vt:variant>
    </vt:vector>
  </HeadingPairs>
  <TitlesOfParts>
    <vt:vector size="37" baseType="lpstr">
      <vt:lpstr>Arial</vt:lpstr>
      <vt:lpstr>Cambria Math</vt:lpstr>
      <vt:lpstr>Symbol</vt:lpstr>
      <vt:lpstr>Tema6</vt:lpstr>
      <vt:lpstr>CONFERENCIA #1</vt:lpstr>
      <vt:lpstr>Sumario</vt:lpstr>
      <vt:lpstr>Bibliografía</vt:lpstr>
      <vt:lpstr>Presentación de PowerPoint</vt:lpstr>
      <vt:lpstr>Física General 1</vt:lpstr>
      <vt:lpstr>Sistema de Evaluación</vt:lpstr>
      <vt:lpstr>CINEMÁTICA</vt:lpstr>
      <vt:lpstr>Prerrequisitos</vt:lpstr>
      <vt:lpstr>¿Qué es la Cinemática?</vt:lpstr>
      <vt:lpstr>Sistema de Referencia</vt:lpstr>
      <vt:lpstr>Posición: r ⃗  (t)</vt:lpstr>
      <vt:lpstr>Desplazamiento y velocidad media</vt:lpstr>
      <vt:lpstr>Velocidad instantánea</vt:lpstr>
      <vt:lpstr>Aceleración media</vt:lpstr>
      <vt:lpstr>Aceleración Instantánea</vt:lpstr>
      <vt:lpstr>Componentes de la aceleración</vt:lpstr>
      <vt:lpstr>Presentación de PowerPoint</vt:lpstr>
      <vt:lpstr>Posición y velocidad angulares</vt:lpstr>
      <vt:lpstr>La velocidad angular es un seudovector</vt:lpstr>
      <vt:lpstr>Aceleración angular</vt:lpstr>
      <vt:lpstr>Movimiento con aceleración angular constante</vt:lpstr>
      <vt:lpstr>Movimiento circular</vt:lpstr>
      <vt:lpstr>Problema directo e inverso de la Cinemática</vt:lpstr>
      <vt:lpstr>Tipos de movimientos</vt:lpstr>
      <vt:lpstr>MRUV</vt:lpstr>
      <vt:lpstr>MCU</vt:lpstr>
      <vt:lpstr>Presentación de PowerPoint</vt:lpstr>
      <vt:lpstr>Presentación de PowerPoint</vt:lpstr>
      <vt:lpstr>Movimiento de proyectiles</vt:lpstr>
      <vt:lpstr>Presentación de PowerPoint</vt:lpstr>
      <vt:lpstr>Movimiento Relativo</vt:lpstr>
      <vt:lpstr>Conclusiones</vt:lpstr>
      <vt:lpstr>Estudio Independiente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CONFERENCIA #1</dc:title>
  <dc:creator>Windows User</dc:creator>
  <cp:lastModifiedBy>Windows User</cp:lastModifiedBy>
  <cp:revision>84</cp:revision>
  <dcterms:created xsi:type="dcterms:W3CDTF">2018-01-25T19:57:23Z</dcterms:created>
  <dcterms:modified xsi:type="dcterms:W3CDTF">2018-02-10T14:16:18Z</dcterms:modified>
</cp:coreProperties>
</file>