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BD87B-5C54-4EDF-8BC2-7251807A65CD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B241A-810B-4416-B37A-7276E956C95A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5800" y="2196405"/>
            <a:ext cx="7759688" cy="138499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ES" sz="2800" dirty="0" smtClean="0"/>
              <a:t>HÁBITOS NECESARIOS PARA EL AUTOCRECIMIENTO, </a:t>
            </a:r>
          </a:p>
          <a:p>
            <a:endParaRPr lang="es-ES" sz="2800" dirty="0"/>
          </a:p>
          <a:p>
            <a:pPr algn="ctr"/>
            <a:r>
              <a:rPr lang="es-ES" sz="2800" dirty="0" smtClean="0"/>
              <a:t>según </a:t>
            </a:r>
            <a:r>
              <a:rPr lang="es-ES" sz="2800" dirty="0" err="1" smtClean="0"/>
              <a:t>covey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14282" y="642918"/>
            <a:ext cx="8715436" cy="526297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Automotivación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;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la motivación es la dimensión emocional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que guía o facilita la obtención de las metas que nos proponemos. Esta dimensión comprende a su vez cuatro aptitudes emocionales:  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b="1" dirty="0">
                <a:latin typeface="Arial" pitchFamily="34" charset="0"/>
                <a:cs typeface="Arial" pitchFamily="34" charset="0"/>
              </a:rPr>
              <a:t> 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1º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Afán de triunfo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responder a una norma de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excelencia.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2º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Compromiso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alinearse con los objetivos de un grupo u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organización.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3º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Iniciativa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disposición para aprovechar las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oportunidades. 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4º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Optimismo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tenacidad para alcanzar los objetivos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es-VE" sz="2400" dirty="0"/>
          </a:p>
        </p:txBody>
      </p:sp>
    </p:spTree>
    <p:extLst>
      <p:ext uri="{BB962C8B-B14F-4D97-AF65-F5344CB8AC3E}">
        <p14:creationId xmlns="" xmlns:p14="http://schemas.microsoft.com/office/powerpoint/2010/main" val="396638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71472" y="142852"/>
            <a:ext cx="8143932" cy="6247864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Empatía</a:t>
            </a:r>
            <a:r>
              <a:rPr lang="es-MX" sz="25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esta dimensión se refiere  a la capacidad para captar los sentimientos, necesidades e intereses de los demás. En síntesis se encuentra asociada con cinco aptitudes emocionales: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latin typeface="Arial" pitchFamily="34" charset="0"/>
                <a:cs typeface="Arial" pitchFamily="34" charset="0"/>
              </a:rPr>
              <a:t> 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1º </a:t>
            </a:r>
            <a:r>
              <a:rPr lang="es-MX" sz="25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Comprender a los demás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, percibir los sentimientos ajenos e interesarse por sus problemas.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2º </a:t>
            </a:r>
            <a:r>
              <a:rPr lang="es-MX" sz="25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Ayudar a los demás a desarrollarse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, percibir las necesidades de desarrollo de los demás y fomentar su capacidad.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3º </a:t>
            </a:r>
            <a:r>
              <a:rPr lang="es-MX" sz="25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Orientación hacia el servicio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, prever reconocer y satisfacer las necesidades del cliente.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4º </a:t>
            </a:r>
            <a:r>
              <a:rPr lang="es-MX" sz="25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Aprovechar la diversidad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, cultivar oportunidades a través de personas diversas.</a:t>
            </a:r>
            <a:endParaRPr lang="es-VE" sz="25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5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5º </a:t>
            </a:r>
            <a:r>
              <a:rPr lang="es-MX" sz="25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Conciencia política</a:t>
            </a:r>
            <a:r>
              <a:rPr lang="es-MX" sz="2500" dirty="0" smtClean="0">
                <a:latin typeface="Arial" pitchFamily="34" charset="0"/>
                <a:cs typeface="Arial" pitchFamily="34" charset="0"/>
              </a:rPr>
              <a:t>, interpretar las corrientes sociales y políticas.</a:t>
            </a:r>
            <a:endParaRPr lang="es-VE" sz="25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95536" y="476672"/>
            <a:ext cx="8424936" cy="569386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Habilidades sociales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;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 las habilidades sociales no son otra cosa que aptitudes emocionales que se utilizan con el objetivo de inducir en los otros las respuestas deseadas. Las mismas responden a 8 aptitudes emocionales que son las siguientes: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 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Influencia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implementar tácticas de persuasión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efectiva.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2º Comunicación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escuchar abiertamente y trasmitir mensajes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convincentes.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3º Manejo de conflictos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manejar y resolver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desacuerdos.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4º Liderazgo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inspirar y guiar personas o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grupos.</a:t>
            </a:r>
            <a:endParaRPr lang="es-VE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600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7158" y="1175454"/>
            <a:ext cx="8501122" cy="3539430"/>
          </a:xfrm>
          <a:prstGeom prst="rect">
            <a:avLst/>
          </a:prstGeom>
          <a:ln w="38100"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5º Catalizador de cambios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iniciar o manejar cambios.</a:t>
            </a:r>
            <a:endParaRPr lang="es-VE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6º Establecer vínculos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alimentar las relaciones instrumentales.</a:t>
            </a:r>
            <a:endParaRPr lang="es-VE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7º Cooperación y colaboración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trabajar con otros para alcanzar objetivos compartidos.</a:t>
            </a:r>
            <a:endParaRPr lang="es-VE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8º Habilidades de equipo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, crear sinergia para alcanzar metas colectivas.</a:t>
            </a:r>
            <a:endParaRPr lang="es-VE" sz="2400" dirty="0"/>
          </a:p>
        </p:txBody>
      </p:sp>
      <p:sp>
        <p:nvSpPr>
          <p:cNvPr id="3" name="2 CuadroTexto"/>
          <p:cNvSpPr txBox="1"/>
          <p:nvPr/>
        </p:nvSpPr>
        <p:spPr>
          <a:xfrm>
            <a:off x="5500694" y="214290"/>
            <a:ext cx="3086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</a:rPr>
              <a:t>HABILIDADES SOCIALES (cont.)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357166"/>
            <a:ext cx="8568952" cy="60016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es-ES" sz="2400" dirty="0">
              <a:latin typeface="Arial" pitchFamily="34" charset="0"/>
              <a:cs typeface="Arial" pitchFamily="34" charset="0"/>
            </a:endParaRPr>
          </a:p>
          <a:p>
            <a:r>
              <a:rPr lang="es-ES" sz="2400" b="1" dirty="0">
                <a:latin typeface="Arial" pitchFamily="34" charset="0"/>
                <a:cs typeface="Arial" pitchFamily="34" charset="0"/>
              </a:rPr>
              <a:t>“</a:t>
            </a:r>
            <a:r>
              <a:rPr lang="es-ES" sz="2400" b="1" i="1" dirty="0">
                <a:latin typeface="Arial" pitchFamily="34" charset="0"/>
                <a:cs typeface="Arial" pitchFamily="34" charset="0"/>
              </a:rPr>
              <a:t>Los 7 hábitos de la gente altamente efectiva</a:t>
            </a:r>
            <a:r>
              <a:rPr lang="es-ES" sz="2400" b="1" dirty="0">
                <a:latin typeface="Arial" pitchFamily="34" charset="0"/>
                <a:cs typeface="Arial" pitchFamily="34" charset="0"/>
              </a:rPr>
              <a:t>” :</a:t>
            </a:r>
          </a:p>
          <a:p>
            <a:endParaRPr lang="es-ES" sz="24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Sea proactivo. (Responsabilidad)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este hábito representa la posibilidad de la persona para asumir nuevos retos en un ambiente de libertad individual y responsabilidad social. </a:t>
            </a: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Empiece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 un fin en mente. (Liderazgo personal)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este hábito está referido a la capacidad de la persona para encontrar sentido a su propia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existencia.</a:t>
            </a:r>
          </a:p>
          <a:p>
            <a:pPr marL="457200" indent="-457200">
              <a:buFont typeface="+mj-lt"/>
              <a:buAutoNum type="arabicPeriod"/>
            </a:pPr>
            <a:endParaRPr lang="es-E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Establezca </a:t>
            </a:r>
            <a:r>
              <a:rPr lang="es-E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primero lo primero. (Administración personal)</a:t>
            </a:r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 </a:t>
            </a:r>
            <a:r>
              <a:rPr lang="es-ES" sz="2400" dirty="0">
                <a:latin typeface="Arial" pitchFamily="34" charset="0"/>
                <a:cs typeface="Arial" pitchFamily="34" charset="0"/>
              </a:rPr>
              <a:t>este hábito aplicado con talento, nos permitirá definir entre lo importante y lo urgente para ser más efectivos. </a:t>
            </a:r>
            <a:endParaRPr lang="es-VE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50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29535250"/>
              </p:ext>
            </p:extLst>
          </p:nvPr>
        </p:nvGraphicFramePr>
        <p:xfrm>
          <a:off x="1" y="785794"/>
          <a:ext cx="9143999" cy="544637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48446"/>
                <a:gridCol w="749583"/>
                <a:gridCol w="3721752"/>
                <a:gridCol w="3924218"/>
              </a:tblGrid>
              <a:tr h="842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 </a:t>
                      </a:r>
                      <a:endParaRPr lang="es-V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effectLst/>
                        </a:rPr>
                        <a:t> </a:t>
                      </a:r>
                      <a:endParaRPr lang="es-VE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Importante</a:t>
                      </a:r>
                      <a:endParaRPr lang="es-VE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  <a:latin typeface="Arial" pitchFamily="34" charset="0"/>
                          <a:cs typeface="Arial" pitchFamily="34" charset="0"/>
                        </a:rPr>
                        <a:t>No importante</a:t>
                      </a:r>
                      <a:endParaRPr lang="es-VE" sz="18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16521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Urgente</a:t>
                      </a:r>
                      <a:endParaRPr lang="es-V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Urgente e importante</a:t>
                      </a:r>
                      <a:endParaRPr lang="es-VE" sz="1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b="1" dirty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ADMINISTRACIÓN POR CRISIS</a:t>
                      </a:r>
                      <a:endParaRPr lang="es-VE" sz="1800" b="1" dirty="0"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Urgente y no importante</a:t>
                      </a:r>
                      <a:endParaRPr lang="es-VE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ADMINISTRACIÓN REACTIVA</a:t>
                      </a:r>
                      <a:endParaRPr lang="es-VE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43893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No urgente</a:t>
                      </a:r>
                      <a:endParaRPr lang="es-V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s-V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 urgente e importante</a:t>
                      </a:r>
                      <a:endParaRPr lang="es-VE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ADMINISTRACIÓN PROACTIVA</a:t>
                      </a:r>
                      <a:endParaRPr lang="es-VE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 urgente y no importante</a:t>
                      </a:r>
                      <a:endParaRPr lang="es-VE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ADMINISTRACIÓN NO EFECTIVA</a:t>
                      </a:r>
                      <a:endParaRPr lang="es-VE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4808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504" y="880665"/>
            <a:ext cx="8928992" cy="5262979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Piense </a:t>
            </a:r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ganar / ganar. (Beneficio mutuo); </a:t>
            </a:r>
            <a:r>
              <a:rPr lang="es-ES" sz="2800" b="1" dirty="0"/>
              <a:t>tal hábito nos ayuda a encontrar el equilibrio en las relaciones humanas basado en normas de bien común y equidad, se sustenta en el estudio de las seis alternativas que pueden existir en cualquier proceso de negociación:</a:t>
            </a:r>
            <a:endParaRPr lang="es-VE" sz="2800" b="1" dirty="0"/>
          </a:p>
          <a:p>
            <a:pPr algn="just"/>
            <a:r>
              <a:rPr lang="es-ES" sz="2800" b="1" dirty="0"/>
              <a:t> </a:t>
            </a:r>
            <a:endParaRPr lang="es-VE" sz="2800" b="1" dirty="0"/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Gano / ganas</a:t>
            </a:r>
            <a:endParaRPr lang="es-V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Gano / pierdes</a:t>
            </a:r>
            <a:endParaRPr lang="es-V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Pierdo / ganas</a:t>
            </a:r>
            <a:endParaRPr lang="es-V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Pierdo / pierdes</a:t>
            </a:r>
            <a:endParaRPr lang="es-V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Gano</a:t>
            </a:r>
            <a:endParaRPr lang="es-VE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Ganamos / ganamos o no hay trato</a:t>
            </a:r>
            <a:r>
              <a:rPr lang="es-ES" sz="2800" b="1" dirty="0" smtClean="0"/>
              <a:t>.</a:t>
            </a:r>
            <a:endParaRPr lang="es-VE" dirty="0"/>
          </a:p>
        </p:txBody>
      </p:sp>
    </p:spTree>
    <p:extLst>
      <p:ext uri="{BB962C8B-B14F-4D97-AF65-F5344CB8AC3E}">
        <p14:creationId xmlns="" xmlns:p14="http://schemas.microsoft.com/office/powerpoint/2010/main" val="353719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751344"/>
            <a:ext cx="8496944" cy="569386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Procure </a:t>
            </a:r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primero comprender y…… después ser comprendido. (Comunicación efectiva); </a:t>
            </a:r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ste </a:t>
            </a:r>
            <a:r>
              <a:rPr lang="es-ES" sz="2800" b="1" dirty="0">
                <a:latin typeface="Arial" pitchFamily="34" charset="0"/>
                <a:cs typeface="Arial" pitchFamily="34" charset="0"/>
              </a:rPr>
              <a:t>hábito resulta conveniente aplicarlo a fin de obtener un clima social de respeto y convivencia armoniosa. 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S" sz="28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6. </a:t>
            </a:r>
            <a:r>
              <a:rPr lang="es-E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Sinergice</a:t>
            </a:r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(Liderazgo interpersonal); </a:t>
            </a:r>
            <a:r>
              <a:rPr lang="es-ES" sz="2800" b="1" dirty="0">
                <a:latin typeface="Arial" pitchFamily="34" charset="0"/>
                <a:cs typeface="Arial" pitchFamily="34" charset="0"/>
              </a:rPr>
              <a:t>Se 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fundamenta </a:t>
            </a:r>
            <a:r>
              <a:rPr lang="es-ES" sz="2800" b="1" dirty="0">
                <a:latin typeface="Arial" pitchFamily="34" charset="0"/>
                <a:cs typeface="Arial" pitchFamily="34" charset="0"/>
              </a:rPr>
              <a:t>en los logros del trabajo sinérgico, que no es otra cosa que comprender que cuando este es bien organizado y conducido, los resultados colectivos son superiores a los obtenidos a partir de la suma de los individuales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.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919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14348" y="1428736"/>
            <a:ext cx="7715304" cy="3108543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7. Afile la sierra. (Mejora </a:t>
            </a:r>
            <a:r>
              <a:rPr lang="es-E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Contínua</a:t>
            </a:r>
            <a:r>
              <a:rPr lang="es-ES" sz="2800" b="1" dirty="0" smtClean="0">
                <a:latin typeface="Arial" pitchFamily="34" charset="0"/>
                <a:cs typeface="Arial" pitchFamily="34" charset="0"/>
              </a:rPr>
              <a:t>); Todas las personas requieren de renovación en todas y cada una de las dimensiones de su personalidad, la falta de ello puede tener un alto costo en nuestro desempeño general, tanto desde el punto de vista físico y mental como socio emocional y espiritual.</a:t>
            </a:r>
            <a:endParaRPr lang="es-VE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37848" y="2514600"/>
            <a:ext cx="7063152" cy="95410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sz="2800" b="1" dirty="0" smtClean="0">
                <a:latin typeface="Arial" pitchFamily="34" charset="0"/>
                <a:cs typeface="Arial" pitchFamily="34" charset="0"/>
              </a:rPr>
              <a:t>EXPLICACIÓN DE LAS 5 DIMENSIONES </a:t>
            </a:r>
          </a:p>
          <a:p>
            <a:pPr algn="ctr"/>
            <a:r>
              <a:rPr lang="es-MX" sz="2800" b="1" dirty="0" smtClean="0">
                <a:latin typeface="Arial" pitchFamily="34" charset="0"/>
                <a:cs typeface="Arial" pitchFamily="34" charset="0"/>
              </a:rPr>
              <a:t>DESCRITAS POR GOLEMAN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4172" y="642918"/>
            <a:ext cx="8856984" cy="48320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Autoconocimiento</a:t>
            </a:r>
            <a:r>
              <a:rPr lang="es-MX" sz="2800" b="1" dirty="0">
                <a:latin typeface="Arial" pitchFamily="34" charset="0"/>
                <a:cs typeface="Arial" pitchFamily="34" charset="0"/>
              </a:rPr>
              <a:t>;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consiste en conocer los propios estados internos, preferencias, recursos e intuiciones. Este autoconocimiento comprende a su vez tres aptitudes emocionales: 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latin typeface="Arial" pitchFamily="34" charset="0"/>
                <a:cs typeface="Arial" pitchFamily="34" charset="0"/>
              </a:rPr>
              <a:t> 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Conciencia emocional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reconocimiento de  las propias emociones y sus efectos; 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Autoevaluación precisa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reconocimiento de nuestros recursos interiores, habilidades y límites </a:t>
            </a:r>
            <a:endParaRPr lang="es-VE" sz="28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3º </a:t>
            </a:r>
            <a:r>
              <a:rPr lang="es-MX" sz="28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Confianza en uno mismo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, certeza acerca de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nuestros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valores y facultades. </a:t>
            </a:r>
          </a:p>
        </p:txBody>
      </p:sp>
    </p:spTree>
    <p:extLst>
      <p:ext uri="{BB962C8B-B14F-4D97-AF65-F5344CB8AC3E}">
        <p14:creationId xmlns="" xmlns:p14="http://schemas.microsoft.com/office/powerpoint/2010/main" val="45974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596" y="285728"/>
            <a:ext cx="8358246" cy="609397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MX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Autorregulación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; la aptitud para manejar los propios estados internos, impulsos y recursos. La autorregulación comprende a su vez cinco aptitudes emocionales: 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latin typeface="Arial" pitchFamily="34" charset="0"/>
                <a:cs typeface="Arial" pitchFamily="34" charset="0"/>
              </a:rPr>
              <a:t> 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1º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Autodominio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mantener bajo control las emociones e impulsos perjudiciales; 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2º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Confiabilidad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mantener normas de integridad y honestidad, 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3º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Escrupulosidad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aceptar la responsabilidad del desempeño individual; 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4º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Adaptabilidad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flexibilidad para reaccionar ante los cambios; </a:t>
            </a:r>
            <a:endParaRPr lang="es-VE" sz="26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2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5º </a:t>
            </a:r>
            <a:r>
              <a:rPr lang="es-MX" sz="2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Innovación</a:t>
            </a:r>
            <a:r>
              <a:rPr lang="es-MX" sz="2600" dirty="0" smtClean="0">
                <a:latin typeface="Arial" pitchFamily="34" charset="0"/>
                <a:cs typeface="Arial" pitchFamily="34" charset="0"/>
              </a:rPr>
              <a:t>, estar abierto y dispuesto para las ideas y enfoques novedosos y la nueva información.</a:t>
            </a:r>
            <a:endParaRPr lang="es-VE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537</Words>
  <Application>Microsoft Office PowerPoint</Application>
  <PresentationFormat>Presentación en pantalla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RODOLFO</dc:creator>
  <cp:lastModifiedBy>RODOLFO</cp:lastModifiedBy>
  <cp:revision>2</cp:revision>
  <dcterms:created xsi:type="dcterms:W3CDTF">2016-06-23T16:58:38Z</dcterms:created>
  <dcterms:modified xsi:type="dcterms:W3CDTF">2016-06-23T17:14:12Z</dcterms:modified>
</cp:coreProperties>
</file>