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2"/>
  </p:notesMasterIdLst>
  <p:sldIdLst>
    <p:sldId id="256" r:id="rId2"/>
    <p:sldId id="314" r:id="rId3"/>
    <p:sldId id="315" r:id="rId4"/>
    <p:sldId id="275" r:id="rId5"/>
    <p:sldId id="297" r:id="rId6"/>
    <p:sldId id="277" r:id="rId7"/>
    <p:sldId id="278" r:id="rId8"/>
    <p:sldId id="299" r:id="rId9"/>
    <p:sldId id="300" r:id="rId10"/>
    <p:sldId id="301" r:id="rId11"/>
    <p:sldId id="303" r:id="rId12"/>
    <p:sldId id="313" r:id="rId13"/>
    <p:sldId id="305" r:id="rId14"/>
    <p:sldId id="306" r:id="rId15"/>
    <p:sldId id="307" r:id="rId16"/>
    <p:sldId id="283" r:id="rId17"/>
    <p:sldId id="308" r:id="rId18"/>
    <p:sldId id="282" r:id="rId19"/>
    <p:sldId id="281" r:id="rId20"/>
    <p:sldId id="304" r:id="rId21"/>
    <p:sldId id="317" r:id="rId22"/>
    <p:sldId id="319" r:id="rId23"/>
    <p:sldId id="284" r:id="rId24"/>
    <p:sldId id="309" r:id="rId25"/>
    <p:sldId id="285" r:id="rId26"/>
    <p:sldId id="286" r:id="rId27"/>
    <p:sldId id="311" r:id="rId28"/>
    <p:sldId id="289" r:id="rId29"/>
    <p:sldId id="316" r:id="rId30"/>
    <p:sldId id="310" r:id="rId31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60"/>
  </p:normalViewPr>
  <p:slideViewPr>
    <p:cSldViewPr>
      <p:cViewPr varScale="1">
        <p:scale>
          <a:sx n="70" d="100"/>
          <a:sy n="70" d="100"/>
        </p:scale>
        <p:origin x="151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D5D20-EC73-4307-AA72-C2B725EE6F98}" type="datetimeFigureOut">
              <a:rPr lang="es-ES" smtClean="0"/>
              <a:pPr/>
              <a:t>05/09/2017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B111A-444B-46C4-B014-1034384ABCA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738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B111A-444B-46C4-B014-1034384ABCAE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3286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B111A-444B-46C4-B014-1034384ABCAE}" type="slidenum">
              <a:rPr lang="es-ES" smtClean="0"/>
              <a:pPr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0652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AA2EB-CE7E-4928-85AF-D0EE57ED3DAB}" type="datetime1">
              <a:rPr lang="es-VE" smtClean="0"/>
              <a:pPr/>
              <a:t>05/09/2017</a:t>
            </a:fld>
            <a:endParaRPr lang="es-VE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F47DA7-EC81-485E-85A5-A5EA260B1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BF12A-A2BC-4C9E-BCE6-46A24272B865}" type="datetime1">
              <a:rPr lang="es-VE" smtClean="0"/>
              <a:pPr/>
              <a:t>05/09/2017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A765C-9DD3-4315-B1FE-0D51B29192B6}" type="datetime1">
              <a:rPr lang="es-VE" smtClean="0"/>
              <a:pPr/>
              <a:t>05/09/2017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C424D-1455-4B43-9FF2-95FB84117A90}" type="datetime1">
              <a:rPr lang="es-VE" smtClean="0"/>
              <a:pPr/>
              <a:t>05/09/2017</a:t>
            </a:fld>
            <a:endParaRPr lang="es-VE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VE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F47DA7-EC81-485E-85A5-A5EA260B1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CFEE-07A8-4A60-B481-7B529682A0EE}" type="datetime1">
              <a:rPr lang="es-VE" smtClean="0"/>
              <a:pPr/>
              <a:t>05/09/2017</a:t>
            </a:fld>
            <a:endParaRPr lang="es-VE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63D50-AF4A-45BD-A6D6-E40B9F04165F}" type="datetime1">
              <a:rPr lang="es-VE" smtClean="0"/>
              <a:pPr/>
              <a:t>05/09/2017</a:t>
            </a:fld>
            <a:endParaRPr lang="es-VE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5C71B-4E1A-48B0-A3C5-1BFA9A7F74CB}" type="datetime1">
              <a:rPr lang="es-VE" smtClean="0"/>
              <a:pPr/>
              <a:t>05/09/2017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CF47DA7-EC81-485E-85A5-A5EA260B1B29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C047-D8DD-4EF8-9E57-68908C206BF5}" type="datetime1">
              <a:rPr lang="es-VE" smtClean="0"/>
              <a:pPr/>
              <a:t>05/09/2017</a:t>
            </a:fld>
            <a:endParaRPr lang="es-VE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4CDFD-A0CC-47E9-97E1-634AFC9D8B30}" type="datetime1">
              <a:rPr lang="es-VE" smtClean="0"/>
              <a:pPr/>
              <a:t>05/09/2017</a:t>
            </a:fld>
            <a:endParaRPr lang="es-VE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CA1F-86BE-430D-864A-0C807A31EE7C}" type="datetime1">
              <a:rPr lang="es-VE" smtClean="0"/>
              <a:pPr/>
              <a:t>05/09/2017</a:t>
            </a:fld>
            <a:endParaRPr lang="es-VE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D63A6-9525-4779-BD91-9119F2FDFF02}" type="datetime1">
              <a:rPr lang="es-VE" smtClean="0"/>
              <a:pPr/>
              <a:t>05/09/2017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802725E-7A5C-460B-9971-AB2411A1A413}" type="datetime1">
              <a:rPr lang="es-VE" smtClean="0"/>
              <a:pPr/>
              <a:t>05/09/2017</a:t>
            </a:fld>
            <a:endParaRPr lang="es-VE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CF47DA7-EC81-485E-85A5-A5EA260B1B29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definicion.de/persona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s.wikipedia.org/wiki/Enfermer%C3%ADa" TargetMode="External"/><Relationship Id="rId2" Type="http://schemas.openxmlformats.org/officeDocument/2006/relationships/hyperlink" Target="https://es.wikipedia.org/wiki/Comunicaci%C3%B3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file:///D:\HABILIDADES%20INTRAPERSONALES\CONFERENCIAS%20ALUMNOS\TEMA%20III\Bibliograf&#195;&#173;a%20la%20escucha\Escucha%20activa%20-%20Wikipedia,%20la%20enciclopedia%20libre.htm" TargetMode="External"/><Relationship Id="rId5" Type="http://schemas.openxmlformats.org/officeDocument/2006/relationships/hyperlink" Target="https://es.wikipedia.org/wiki/Resoluci%C3%B3n_de_conflictos" TargetMode="External"/><Relationship Id="rId4" Type="http://schemas.openxmlformats.org/officeDocument/2006/relationships/hyperlink" Target="https://es.wikipedia.org/wiki/Psicoterapia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s.wikipedia.org/wiki/Escuchar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definicion.de/cognitivo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06802" y="5546727"/>
            <a:ext cx="8429684" cy="101566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VE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COMUNICACIÓN INTELIGENTE. </a:t>
            </a:r>
          </a:p>
          <a:p>
            <a:pPr algn="ctr"/>
            <a:r>
              <a:rPr lang="es-VE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CONSTRUYENDO RELACIONES INTERPERSONALES   EFECTIVAS.</a:t>
            </a:r>
            <a:endParaRPr lang="es-VE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42976" y="214290"/>
            <a:ext cx="7595349" cy="707886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VE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CONFERENCIA</a:t>
            </a:r>
            <a:r>
              <a:rPr lang="es-VE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4</a:t>
            </a:r>
            <a:endParaRPr lang="es-ES" sz="4000" dirty="0"/>
          </a:p>
        </p:txBody>
      </p:sp>
      <p:pic>
        <p:nvPicPr>
          <p:cNvPr id="1026" name="Picture 2" descr="D:\HABILIDADES INTRAPERSONALES\CONFERENCIAS ALUMNOS\TEMA III\Bibliografía la escucha\list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7967" y="1500174"/>
            <a:ext cx="4185289" cy="2428892"/>
          </a:xfrm>
          <a:prstGeom prst="rect">
            <a:avLst/>
          </a:prstGeom>
          <a:noFill/>
        </p:spPr>
      </p:pic>
      <p:pic>
        <p:nvPicPr>
          <p:cNvPr id="1027" name="Picture 3" descr="D:\HABILIDADES INTRAPERSONALES\IMAGENES\empatia 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500174"/>
            <a:ext cx="4502729" cy="2428892"/>
          </a:xfrm>
          <a:prstGeom prst="rect">
            <a:avLst/>
          </a:prstGeom>
          <a:noFill/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1</a:t>
            </a:fld>
            <a:endParaRPr lang="es-VE"/>
          </a:p>
        </p:txBody>
      </p:sp>
      <p:sp>
        <p:nvSpPr>
          <p:cNvPr id="7" name="6 CuadroTexto"/>
          <p:cNvSpPr txBox="1"/>
          <p:nvPr/>
        </p:nvSpPr>
        <p:spPr>
          <a:xfrm>
            <a:off x="1785918" y="4143380"/>
            <a:ext cx="5500727" cy="1015663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VE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LA  EMPATIA LA ESCUCHA   Y  LA COMUNICACIÓN.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1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2482" y="836712"/>
            <a:ext cx="7929618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sz="24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empatía afectiva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podría subdividirse en los niveles siguientes: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2482" y="2132856"/>
            <a:ext cx="7858180" cy="193899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Preocupación empática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: compasión por otros como reacción a su sufrir.</a:t>
            </a:r>
          </a:p>
          <a:p>
            <a:pPr algn="just"/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s-ES" sz="2400" b="1" dirty="0" smtClean="0">
                <a:latin typeface="Arial" pitchFamily="34" charset="0"/>
                <a:cs typeface="Arial" pitchFamily="34" charset="0"/>
              </a:rPr>
              <a:t>Aflicción propia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: sensaciones propias de incomodidad y ansiedad como respuesta al sufrimiento ajeno.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10</a:t>
            </a:fld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28596" y="357166"/>
            <a:ext cx="8358246" cy="1200329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ES" sz="2400" b="1" dirty="0" smtClean="0"/>
              <a:t>Empatía cognitiva</a:t>
            </a:r>
            <a:r>
              <a:rPr lang="es-ES" sz="2400" dirty="0" smtClean="0"/>
              <a:t>: es la capacidad de comprender el punto de vista o estado mental de otra persona y puede subdividirse en los grados siguientes:</a:t>
            </a:r>
            <a:endParaRPr lang="es-ES" sz="2400" dirty="0"/>
          </a:p>
        </p:txBody>
      </p:sp>
      <p:sp>
        <p:nvSpPr>
          <p:cNvPr id="4" name="3 Rectángulo"/>
          <p:cNvSpPr/>
          <p:nvPr/>
        </p:nvSpPr>
        <p:spPr>
          <a:xfrm>
            <a:off x="500034" y="2857497"/>
            <a:ext cx="8215370" cy="830997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s-ES" sz="2400" b="1" dirty="0" smtClean="0"/>
              <a:t>Asunción de perspectiva</a:t>
            </a:r>
            <a:r>
              <a:rPr lang="es-ES" sz="2400" dirty="0" smtClean="0"/>
              <a:t>: es la tendencia a adoptar espontáneamente los puntos de vista del otro/a.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11</a:t>
            </a:fld>
            <a:endParaRPr lang="es-VE"/>
          </a:p>
        </p:txBody>
      </p:sp>
      <p:sp>
        <p:nvSpPr>
          <p:cNvPr id="6" name="5 Rectángulo"/>
          <p:cNvSpPr/>
          <p:nvPr/>
        </p:nvSpPr>
        <p:spPr>
          <a:xfrm>
            <a:off x="500034" y="4857760"/>
            <a:ext cx="8215370" cy="830997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s-ES" sz="2400" b="1" dirty="0" smtClean="0"/>
              <a:t>Fantasía</a:t>
            </a:r>
            <a:r>
              <a:rPr lang="es-ES" sz="2400" dirty="0" smtClean="0"/>
              <a:t>: es la tendencia -proyectiva- a identificarse con personajes imaginarios.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2844" y="3214686"/>
            <a:ext cx="19752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800" b="1" dirty="0" smtClean="0">
                <a:solidFill>
                  <a:srgbClr val="C00000"/>
                </a:solidFill>
              </a:rPr>
              <a:t>La empatía </a:t>
            </a:r>
            <a:endParaRPr lang="es-ES" sz="2800" b="1" dirty="0"/>
          </a:p>
        </p:txBody>
      </p:sp>
      <p:sp>
        <p:nvSpPr>
          <p:cNvPr id="3" name="2 Abrir llave"/>
          <p:cNvSpPr/>
          <p:nvPr/>
        </p:nvSpPr>
        <p:spPr>
          <a:xfrm>
            <a:off x="2285984" y="571480"/>
            <a:ext cx="642942" cy="5715040"/>
          </a:xfrm>
          <a:prstGeom prst="leftBrac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2786050" y="1785926"/>
            <a:ext cx="2352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/>
              <a:t>Empatía afectiva</a:t>
            </a:r>
            <a:endParaRPr lang="es-ES" sz="2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2786050" y="4429132"/>
            <a:ext cx="2377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>
                <a:latin typeface="Arial" pitchFamily="34" charset="0"/>
                <a:cs typeface="Arial" pitchFamily="34" charset="0"/>
              </a:rPr>
              <a:t>Empatía cognitiva</a:t>
            </a:r>
            <a:endParaRPr lang="es-E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Abrir llave"/>
          <p:cNvSpPr/>
          <p:nvPr/>
        </p:nvSpPr>
        <p:spPr>
          <a:xfrm>
            <a:off x="5143504" y="857232"/>
            <a:ext cx="500066" cy="2286016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sz="2000"/>
          </a:p>
        </p:txBody>
      </p:sp>
      <p:sp>
        <p:nvSpPr>
          <p:cNvPr id="8" name="7 Abrir llave"/>
          <p:cNvSpPr/>
          <p:nvPr/>
        </p:nvSpPr>
        <p:spPr>
          <a:xfrm>
            <a:off x="5429256" y="3500438"/>
            <a:ext cx="500066" cy="2286016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sz="2000"/>
          </a:p>
        </p:txBody>
      </p:sp>
      <p:sp>
        <p:nvSpPr>
          <p:cNvPr id="9" name="8 Rectángulo"/>
          <p:cNvSpPr/>
          <p:nvPr/>
        </p:nvSpPr>
        <p:spPr>
          <a:xfrm>
            <a:off x="5450064" y="1214422"/>
            <a:ext cx="32453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/>
              <a:t>Preocupación empática</a:t>
            </a:r>
            <a:endParaRPr lang="es-ES" sz="2400" dirty="0"/>
          </a:p>
        </p:txBody>
      </p:sp>
      <p:sp>
        <p:nvSpPr>
          <p:cNvPr id="10" name="9 Rectángulo"/>
          <p:cNvSpPr/>
          <p:nvPr/>
        </p:nvSpPr>
        <p:spPr>
          <a:xfrm>
            <a:off x="5539628" y="2428868"/>
            <a:ext cx="21668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/>
              <a:t>Aflicción propia</a:t>
            </a:r>
            <a:endParaRPr lang="es-ES" sz="2400" dirty="0"/>
          </a:p>
        </p:txBody>
      </p:sp>
      <p:sp>
        <p:nvSpPr>
          <p:cNvPr id="11" name="10 Rectángulo"/>
          <p:cNvSpPr/>
          <p:nvPr/>
        </p:nvSpPr>
        <p:spPr>
          <a:xfrm>
            <a:off x="5658294" y="3929066"/>
            <a:ext cx="3354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/>
              <a:t>Asunción de perspectiva</a:t>
            </a:r>
            <a:endParaRPr lang="es-ES" sz="2400" dirty="0"/>
          </a:p>
        </p:txBody>
      </p:sp>
      <p:sp>
        <p:nvSpPr>
          <p:cNvPr id="12" name="11 Rectángulo"/>
          <p:cNvSpPr/>
          <p:nvPr/>
        </p:nvSpPr>
        <p:spPr>
          <a:xfrm>
            <a:off x="5791931" y="5072074"/>
            <a:ext cx="13006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/>
              <a:t>Fantasía</a:t>
            </a:r>
            <a:endParaRPr lang="es-ES" sz="24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0" y="214290"/>
            <a:ext cx="32745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/>
              <a:t>Resumiendo…</a:t>
            </a:r>
            <a:endParaRPr lang="es-ES" sz="2400" dirty="0"/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12</a:t>
            </a:fld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57158" y="2500306"/>
            <a:ext cx="8501122" cy="3046988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sz="2400" b="1" dirty="0" smtClean="0">
                <a:solidFill>
                  <a:srgbClr val="C00000"/>
                </a:solidFill>
              </a:rPr>
              <a:t>Escuchar</a:t>
            </a:r>
            <a:r>
              <a:rPr lang="es-ES" sz="2400" dirty="0" smtClean="0"/>
              <a:t> es un verbo que hace referencia a la acción de </a:t>
            </a:r>
            <a:r>
              <a:rPr lang="es-ES" sz="2400" b="1" dirty="0" smtClean="0"/>
              <a:t>poner atención</a:t>
            </a:r>
            <a:r>
              <a:rPr lang="es-ES" sz="2400" dirty="0" smtClean="0"/>
              <a:t> en algo que es captado por el sentido auditivo. La palabra, que proviene del latín </a:t>
            </a:r>
            <a:r>
              <a:rPr lang="es-ES" sz="2400" i="1" dirty="0" err="1" smtClean="0"/>
              <a:t>ascultāre</a:t>
            </a:r>
            <a:r>
              <a:rPr lang="es-ES" sz="2400" dirty="0" smtClean="0"/>
              <a:t>, indica que la </a:t>
            </a:r>
            <a:r>
              <a:rPr lang="es-ES" sz="2400" b="1" dirty="0" smtClean="0">
                <a:hlinkClick r:id="rId2"/>
              </a:rPr>
              <a:t>persona</a:t>
            </a:r>
            <a:r>
              <a:rPr lang="es-ES" sz="2400" dirty="0" smtClean="0"/>
              <a:t> apela a las facultades de su oído para oír lo dicho.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dirty="0" smtClean="0"/>
              <a:t>El hecho de escuchar, por lo tanto, está vinculado a la </a:t>
            </a:r>
            <a:r>
              <a:rPr lang="es-ES" sz="2400" b="1" dirty="0" smtClean="0"/>
              <a:t>audición</a:t>
            </a:r>
            <a:r>
              <a:rPr lang="es-ES" sz="2400" dirty="0" smtClean="0"/>
              <a:t> y contempla un entramado psíquico y fisiológico que permite que una persona oiga.</a:t>
            </a:r>
            <a:endParaRPr lang="es-ES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4071934" y="928670"/>
            <a:ext cx="4071966" cy="52322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VE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ESCUCHA</a:t>
            </a:r>
            <a:endParaRPr lang="es-VE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D:\HABILIDADES INTERPERSONALES\CONFERENCIAS ALUMNOS\TEMA III\Bibliografía la escucha\images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2177"/>
            <a:ext cx="3571900" cy="2051429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13</a:t>
            </a:fld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71472" y="1168676"/>
            <a:ext cx="8072494" cy="378565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sz="2400" dirty="0" smtClean="0"/>
              <a:t>La </a:t>
            </a:r>
            <a:r>
              <a:rPr lang="es-ES" sz="2400" b="1" dirty="0" smtClean="0"/>
              <a:t>escucha activa</a:t>
            </a:r>
            <a:r>
              <a:rPr lang="es-ES" sz="2400" dirty="0" smtClean="0"/>
              <a:t> es una técnica y estrategia específica de la </a:t>
            </a:r>
            <a:r>
              <a:rPr lang="es-ES" sz="2400" dirty="0" smtClean="0">
                <a:hlinkClick r:id="rId2" tooltip="Comunicación"/>
              </a:rPr>
              <a:t>comunicación</a:t>
            </a:r>
            <a:r>
              <a:rPr lang="es-ES" sz="2400" dirty="0" smtClean="0"/>
              <a:t> humana. Basada en el trabajo de </a:t>
            </a:r>
            <a:r>
              <a:rPr lang="es-ES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Carl Rogers, </a:t>
            </a:r>
            <a:r>
              <a:rPr lang="es-ES" sz="2400" dirty="0" smtClean="0"/>
              <a:t>es utilizada en campos como la </a:t>
            </a:r>
            <a:r>
              <a:rPr lang="es-ES" sz="2400" dirty="0" smtClean="0">
                <a:hlinkClick r:id="rId3" tooltip="Enfermería"/>
              </a:rPr>
              <a:t>enfermería</a:t>
            </a:r>
            <a:r>
              <a:rPr lang="es-ES" sz="2400" dirty="0" smtClean="0"/>
              <a:t>, la </a:t>
            </a:r>
            <a:r>
              <a:rPr lang="es-ES" sz="2400" dirty="0" smtClean="0">
                <a:hlinkClick r:id="rId4" tooltip="Psicoterapia"/>
              </a:rPr>
              <a:t>psicoterapia</a:t>
            </a:r>
            <a:r>
              <a:rPr lang="es-ES" sz="2400" dirty="0" smtClean="0"/>
              <a:t> y la </a:t>
            </a:r>
            <a:r>
              <a:rPr lang="es-ES" sz="2400" dirty="0" smtClean="0">
                <a:hlinkClick r:id="rId5" tooltip="Resolución de conflictos"/>
              </a:rPr>
              <a:t>resolución de conflictos</a:t>
            </a:r>
            <a:r>
              <a:rPr lang="es-ES" sz="2400" dirty="0" smtClean="0"/>
              <a:t>. 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dirty="0" smtClean="0"/>
              <a:t>En 2002, </a:t>
            </a:r>
            <a:r>
              <a:rPr lang="es-ES" sz="2400" dirty="0" err="1" smtClean="0"/>
              <a:t>Rost</a:t>
            </a:r>
            <a:r>
              <a:rPr lang="es-ES" sz="2400" dirty="0" smtClean="0"/>
              <a:t> la definió como… </a:t>
            </a:r>
          </a:p>
          <a:p>
            <a:pPr algn="just"/>
            <a:r>
              <a:rPr lang="es-ES" sz="2400" dirty="0" smtClean="0"/>
              <a:t>«un término genérico para definir una serie de comportamientos y actitudes que preparan al receptor a escuchar, a concentrarse en la persona que habla y a proporcionar respuestas (</a:t>
            </a:r>
            <a:r>
              <a:rPr lang="es-ES" sz="2400" i="1" dirty="0" err="1" smtClean="0"/>
              <a:t>feedback</a:t>
            </a:r>
            <a:r>
              <a:rPr lang="es-ES" sz="2400" dirty="0" smtClean="0"/>
              <a:t>)».</a:t>
            </a:r>
            <a:r>
              <a:rPr lang="es-ES" sz="2400" baseline="30000" dirty="0" smtClean="0">
                <a:hlinkClick r:id="rId6"/>
              </a:rPr>
              <a:t>3</a:t>
            </a:r>
            <a:endParaRPr lang="es-ES" sz="2400" dirty="0"/>
          </a:p>
        </p:txBody>
      </p:sp>
      <p:sp>
        <p:nvSpPr>
          <p:cNvPr id="3" name="2 Rectángulo"/>
          <p:cNvSpPr/>
          <p:nvPr/>
        </p:nvSpPr>
        <p:spPr>
          <a:xfrm>
            <a:off x="2571736" y="214290"/>
            <a:ext cx="3490636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2800" b="1" dirty="0" smtClean="0"/>
              <a:t>LA  ESCUCHA  ACTIVA </a:t>
            </a:r>
            <a:endParaRPr lang="es-ES" sz="2800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14</a:t>
            </a:fld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71472" y="500042"/>
            <a:ext cx="7929618" cy="1384995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sz="2800" b="1" dirty="0" smtClean="0"/>
              <a:t>La escucha activa </a:t>
            </a:r>
            <a:r>
              <a:rPr lang="es-ES" sz="2800" dirty="0" smtClean="0"/>
              <a:t>consiste en una forma de comunicación que demuestra al hablante que el oyente le ha entendido. </a:t>
            </a:r>
          </a:p>
        </p:txBody>
      </p:sp>
      <p:pic>
        <p:nvPicPr>
          <p:cNvPr id="7170" name="Picture 2" descr="D:\HABILIDADES INTRAPERSONALES\CONFERENCIAS ALUMNOS\TEMA III\Bibliografía la escucha\escucha-activa-social-media-y-ma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2857520" cy="291467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3085450" y="3197441"/>
            <a:ext cx="5643602" cy="1938992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sz="2400" dirty="0" smtClean="0"/>
              <a:t>Se refiere a la habilidad de </a:t>
            </a:r>
            <a:r>
              <a:rPr lang="es-ES" sz="2400" dirty="0" smtClean="0">
                <a:hlinkClick r:id="rId3" tooltip="Escuchar"/>
              </a:rPr>
              <a:t>escuchar</a:t>
            </a:r>
            <a:r>
              <a:rPr lang="es-ES" sz="2400" dirty="0" smtClean="0"/>
              <a:t> no sólo lo que la persona está expresando directamente, sino también los sentimientos, ideas o pensamientos que subyacen a lo que se está diciendo.</a:t>
            </a:r>
            <a:endParaRPr lang="es-ES" sz="24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15</a:t>
            </a:fld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85720" y="71414"/>
            <a:ext cx="8568952" cy="267765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2800" dirty="0"/>
              <a:t>Cuanto se lograría en pro de nuestra buenas interrelaciones, </a:t>
            </a:r>
            <a:r>
              <a:rPr lang="es-ES" sz="2800" dirty="0" smtClean="0"/>
              <a:t>armonía y </a:t>
            </a:r>
            <a:r>
              <a:rPr lang="es-ES" sz="2800" dirty="0"/>
              <a:t>paz </a:t>
            </a:r>
            <a:r>
              <a:rPr lang="es-ES" sz="2800" dirty="0" smtClean="0"/>
              <a:t>al </a:t>
            </a:r>
            <a:r>
              <a:rPr lang="es-ES" sz="2800" b="1" dirty="0"/>
              <a:t>saber escuchar </a:t>
            </a:r>
            <a:r>
              <a:rPr lang="es-ES" sz="2800" dirty="0"/>
              <a:t>a aquellos que quieren </a:t>
            </a:r>
            <a:r>
              <a:rPr lang="es-ES" sz="2800" b="1" dirty="0"/>
              <a:t>expresarnos sus inquietudes</a:t>
            </a:r>
            <a:r>
              <a:rPr lang="es-ES" sz="2800" dirty="0"/>
              <a:t>, </a:t>
            </a:r>
            <a:r>
              <a:rPr lang="es-ES" sz="2800" b="1" dirty="0"/>
              <a:t>aportarnos sus experiencias</a:t>
            </a:r>
            <a:r>
              <a:rPr lang="es-ES" sz="2800" dirty="0"/>
              <a:t>, </a:t>
            </a:r>
            <a:r>
              <a:rPr lang="es-ES" sz="2800" b="1" dirty="0"/>
              <a:t>darnos sus opiniones</a:t>
            </a:r>
            <a:r>
              <a:rPr lang="es-ES" sz="2800" dirty="0"/>
              <a:t>, desafortunadamente no todos han cultivado el saber escuchar, compartir. </a:t>
            </a:r>
            <a:endParaRPr lang="es-ES" sz="2800" dirty="0" smtClean="0"/>
          </a:p>
        </p:txBody>
      </p:sp>
      <p:pic>
        <p:nvPicPr>
          <p:cNvPr id="4098" name="Picture 2" descr="D:\HABILIDADES INTRAPERSONALES\CONFERENCIAS ALUMNOS\TEMA III\Bibliografía la escucha\images3.jpg"/>
          <p:cNvPicPr>
            <a:picLocks noChangeAspect="1" noChangeArrowheads="1"/>
          </p:cNvPicPr>
          <p:nvPr/>
        </p:nvPicPr>
        <p:blipFill>
          <a:blip r:embed="rId2">
            <a:lum bright="-30000" contrast="67000"/>
          </a:blip>
          <a:srcRect/>
          <a:stretch>
            <a:fillRect/>
          </a:stretch>
        </p:blipFill>
        <p:spPr bwMode="auto">
          <a:xfrm>
            <a:off x="971600" y="2740462"/>
            <a:ext cx="6192687" cy="3981013"/>
          </a:xfrm>
          <a:prstGeom prst="rect">
            <a:avLst/>
          </a:prstGeom>
          <a:noFill/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16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0380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85720" y="2143116"/>
            <a:ext cx="8572560" cy="193899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b="1" i="1" u="sng" dirty="0" smtClean="0"/>
              <a:t>Prestar atención al escuchar, es un gesto de amor.</a:t>
            </a:r>
            <a:endParaRPr lang="es-ES" sz="2400" dirty="0" smtClean="0"/>
          </a:p>
          <a:p>
            <a:pPr algn="just"/>
            <a:r>
              <a:rPr lang="es-ES" sz="2400" dirty="0" smtClean="0"/>
              <a:t>Otra manifestación de esta mala costumbre es la de aplicar el </a:t>
            </a:r>
            <a:r>
              <a:rPr lang="es-ES" sz="2400" u="sng" dirty="0" smtClean="0"/>
              <a:t>"</a:t>
            </a:r>
            <a:r>
              <a:rPr lang="es-ES" sz="2400" b="1" u="sng" dirty="0" smtClean="0"/>
              <a:t>Yo, Yo, Yo,"</a:t>
            </a:r>
            <a:r>
              <a:rPr lang="es-ES" sz="2400" b="1" dirty="0" smtClean="0"/>
              <a:t>, </a:t>
            </a:r>
            <a:r>
              <a:rPr lang="es-ES" sz="2400" dirty="0" smtClean="0"/>
              <a:t>que tanto molesta a los demás por </a:t>
            </a:r>
            <a:r>
              <a:rPr lang="es-ES" sz="2400" b="1" u="sng" dirty="0" smtClean="0"/>
              <a:t>usar excesivamente la primera persona </a:t>
            </a:r>
            <a:r>
              <a:rPr lang="es-ES" sz="2400" dirty="0" smtClean="0"/>
              <a:t>en vez de dejar que los demás compartan sus experiencias.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85720" y="500042"/>
            <a:ext cx="8572560" cy="1200329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2400" dirty="0"/>
              <a:t>El </a:t>
            </a:r>
            <a:r>
              <a:rPr lang="es-ES" sz="2400" b="1" u="sng" dirty="0"/>
              <a:t>mal oyente </a:t>
            </a:r>
            <a:r>
              <a:rPr lang="es-ES" sz="2400" dirty="0"/>
              <a:t>reclama la atención de quien habla, piensa en lo que dirá entretanto, interrumpe para controlar la conversación y generalmente se aferra a sus </a:t>
            </a:r>
            <a:r>
              <a:rPr lang="es-ES" sz="2400" dirty="0" smtClean="0"/>
              <a:t>opiniones…</a:t>
            </a:r>
            <a:endParaRPr lang="es-VE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17</a:t>
            </a:fld>
            <a:endParaRPr lang="es-VE"/>
          </a:p>
        </p:txBody>
      </p:sp>
      <p:sp>
        <p:nvSpPr>
          <p:cNvPr id="5" name="4 Rectángulo"/>
          <p:cNvSpPr/>
          <p:nvPr/>
        </p:nvSpPr>
        <p:spPr>
          <a:xfrm>
            <a:off x="285720" y="4929198"/>
            <a:ext cx="8572560" cy="1569660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/>
              <a:t>Además, al conversar con otras personas, no tenemos la obligación de saber de cualquier tema, sería más sano el decir abiertamente, mira, de eso no tengo ni la menor idea y tratar de aprender.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3528" y="3487648"/>
            <a:ext cx="84969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b="1" dirty="0" smtClean="0"/>
              <a:t>La comunicación </a:t>
            </a:r>
            <a:r>
              <a:rPr lang="es-ES" sz="2800" dirty="0" smtClean="0"/>
              <a:t>es lo que permite que las personas se organicen. Hace posible que los individuos coordinen sus actividades para lograr objetivos comunes, por lo tanto, se define la comunicación como </a:t>
            </a:r>
            <a:r>
              <a:rPr lang="es-ES" sz="2800" dirty="0" smtClean="0">
                <a:solidFill>
                  <a:srgbClr val="C00000"/>
                </a:solidFill>
              </a:rPr>
              <a:t>un proceso compuesto donde intervienen distintos factores determinantes para que la misma se efectúe.</a:t>
            </a:r>
            <a:endParaRPr lang="es-VE" sz="2800" dirty="0"/>
          </a:p>
        </p:txBody>
      </p:sp>
      <p:sp>
        <p:nvSpPr>
          <p:cNvPr id="12" name="11 Rectángulo"/>
          <p:cNvSpPr/>
          <p:nvPr/>
        </p:nvSpPr>
        <p:spPr>
          <a:xfrm>
            <a:off x="142844" y="1324261"/>
            <a:ext cx="3577646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s-E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COMUNICACIÓN </a:t>
            </a:r>
            <a:endParaRPr lang="es-E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194" name="Picture 2" descr="D:\HABILIDADES INTERPERSONALES\CONFERENCIAS ALUMNOS\TEMA III\Bibliografía la escucha\images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920" y="116632"/>
            <a:ext cx="5245051" cy="3299008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18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4372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23528" y="571480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dirty="0" err="1" smtClean="0"/>
              <a:t>Stoner</a:t>
            </a:r>
            <a:r>
              <a:rPr lang="es-ES" sz="2400" dirty="0"/>
              <a:t>, </a:t>
            </a:r>
            <a:r>
              <a:rPr lang="es-ES" sz="2400" dirty="0" smtClean="0"/>
              <a:t>J.F. (1965) definió la </a:t>
            </a:r>
            <a:r>
              <a:rPr lang="es-ES" sz="2400" dirty="0"/>
              <a:t>comunicación como un proceso compuesto por “un </a:t>
            </a:r>
            <a:r>
              <a:rPr lang="es-ES" sz="2400" i="1" dirty="0"/>
              <a:t>transmisor</a:t>
            </a:r>
            <a:r>
              <a:rPr lang="es-ES" sz="2400" dirty="0"/>
              <a:t> que envía un mensaje, a través de los medios, a un </a:t>
            </a:r>
            <a:r>
              <a:rPr lang="es-ES" sz="2400" i="1" dirty="0"/>
              <a:t>receptor</a:t>
            </a:r>
            <a:r>
              <a:rPr lang="es-ES" sz="2400" dirty="0"/>
              <a:t> que </a:t>
            </a:r>
            <a:r>
              <a:rPr lang="es-ES" sz="2400" dirty="0" smtClean="0"/>
              <a:t>recibe el mensaje.</a:t>
            </a:r>
            <a:endParaRPr lang="es-VE" sz="2400" dirty="0"/>
          </a:p>
        </p:txBody>
      </p:sp>
      <p:pic>
        <p:nvPicPr>
          <p:cNvPr id="4" name="3 Imagen" descr="Canales de Comunicación"/>
          <p:cNvPicPr/>
          <p:nvPr/>
        </p:nvPicPr>
        <p:blipFill>
          <a:blip r:embed="rId2">
            <a:lum bright="-40000" contrast="7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000373"/>
            <a:ext cx="8786874" cy="307183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19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737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4481514" cy="838200"/>
          </a:xfrm>
        </p:spPr>
        <p:txBody>
          <a:bodyPr>
            <a:normAutofit/>
          </a:bodyPr>
          <a:lstStyle/>
          <a:p>
            <a:r>
              <a:rPr lang="es-ES_tradnl" sz="2400" b="1" spc="-150" dirty="0" smtClean="0">
                <a:latin typeface="Arial" pitchFamily="34" charset="0"/>
                <a:cs typeface="Arial" pitchFamily="34" charset="0"/>
              </a:rPr>
              <a:t>Objetivos:</a:t>
            </a:r>
            <a:endParaRPr lang="es-ES" sz="2400" spc="-1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VE" sz="2800" spc="-150" dirty="0" smtClean="0">
                <a:latin typeface="Arial" pitchFamily="34" charset="0"/>
                <a:cs typeface="Arial" pitchFamily="34" charset="0"/>
              </a:rPr>
              <a:t>Conocer el significado de empatía y sus aptitudes sociales.</a:t>
            </a:r>
            <a:endParaRPr lang="es-ES" sz="2800" spc="-150" dirty="0" smtClean="0">
              <a:latin typeface="Arial" pitchFamily="34" charset="0"/>
              <a:cs typeface="Arial" pitchFamily="34" charset="0"/>
            </a:endParaRPr>
          </a:p>
          <a:p>
            <a:r>
              <a:rPr lang="es-VE" sz="2800" spc="-150" dirty="0" smtClean="0">
                <a:latin typeface="Arial" pitchFamily="34" charset="0"/>
                <a:cs typeface="Arial" pitchFamily="34" charset="0"/>
              </a:rPr>
              <a:t>Diferencias la empatía efectiva y la empatía cognitiva.</a:t>
            </a:r>
            <a:endParaRPr lang="es-ES" sz="2800" spc="-150" dirty="0" smtClean="0">
              <a:latin typeface="Arial" pitchFamily="34" charset="0"/>
              <a:cs typeface="Arial" pitchFamily="34" charset="0"/>
            </a:endParaRPr>
          </a:p>
          <a:p>
            <a:r>
              <a:rPr lang="es-VE" sz="2800" spc="-150" dirty="0" smtClean="0">
                <a:latin typeface="Arial" pitchFamily="34" charset="0"/>
                <a:cs typeface="Arial" pitchFamily="34" charset="0"/>
              </a:rPr>
              <a:t>Justificar la importancia de realizar una escucha activa.</a:t>
            </a:r>
            <a:endParaRPr lang="es-ES" sz="2800" spc="-150" dirty="0" smtClean="0">
              <a:latin typeface="Arial" pitchFamily="34" charset="0"/>
              <a:cs typeface="Arial" pitchFamily="34" charset="0"/>
            </a:endParaRPr>
          </a:p>
          <a:p>
            <a:r>
              <a:rPr lang="es-VE" sz="2800" spc="-150" dirty="0" smtClean="0">
                <a:latin typeface="Arial" pitchFamily="34" charset="0"/>
                <a:cs typeface="Arial" pitchFamily="34" charset="0"/>
              </a:rPr>
              <a:t>Describir los elementos que forman parte de la comunicación.</a:t>
            </a:r>
            <a:endParaRPr lang="es-ES" sz="2800" spc="-150" dirty="0" smtClean="0">
              <a:latin typeface="Arial" pitchFamily="34" charset="0"/>
              <a:cs typeface="Arial" pitchFamily="34" charset="0"/>
            </a:endParaRPr>
          </a:p>
          <a:p>
            <a:r>
              <a:rPr lang="es-VE" sz="2800" spc="-150" dirty="0" smtClean="0">
                <a:latin typeface="Arial" pitchFamily="34" charset="0"/>
                <a:cs typeface="Arial" pitchFamily="34" charset="0"/>
              </a:rPr>
              <a:t>Señalar las características de la comunicación inteligente.</a:t>
            </a:r>
            <a:endParaRPr lang="es-ES" sz="2800" spc="-150" dirty="0" smtClean="0">
              <a:latin typeface="Arial" pitchFamily="34" charset="0"/>
              <a:cs typeface="Arial" pitchFamily="34" charset="0"/>
            </a:endParaRPr>
          </a:p>
          <a:p>
            <a:r>
              <a:rPr lang="es-VE" sz="2800" spc="-150" dirty="0" smtClean="0">
                <a:latin typeface="Arial" pitchFamily="34" charset="0"/>
                <a:cs typeface="Arial" pitchFamily="34" charset="0"/>
              </a:rPr>
              <a:t>Conocer las principales sugerencias para saber escuchar.</a:t>
            </a:r>
            <a:endParaRPr lang="es-ES" sz="2800" spc="-150" dirty="0" smtClean="0">
              <a:latin typeface="Arial" pitchFamily="34" charset="0"/>
              <a:cs typeface="Arial" pitchFamily="34" charset="0"/>
            </a:endParaRPr>
          </a:p>
          <a:p>
            <a:endParaRPr lang="es-ES" sz="2800" spc="-1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2</a:t>
            </a:fld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7504" y="268017"/>
            <a:ext cx="8568952" cy="3231654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2400" dirty="0" smtClean="0"/>
              <a:t> </a:t>
            </a:r>
            <a:r>
              <a:rPr lang="es-ES" sz="2400" dirty="0" smtClean="0">
                <a:solidFill>
                  <a:srgbClr val="C00000"/>
                </a:solidFill>
              </a:rPr>
              <a:t>Emisor</a:t>
            </a:r>
            <a:r>
              <a:rPr lang="es-ES" sz="2400" dirty="0">
                <a:solidFill>
                  <a:srgbClr val="C00000"/>
                </a:solidFill>
              </a:rPr>
              <a:t>: </a:t>
            </a:r>
            <a:r>
              <a:rPr lang="es-ES" sz="2400" dirty="0"/>
              <a:t>La persona (o personas) que emite un mensaje</a:t>
            </a:r>
            <a:r>
              <a:rPr lang="es-ES" sz="2400" dirty="0" smtClean="0"/>
              <a:t>.</a:t>
            </a:r>
            <a:endParaRPr lang="es-ES" sz="2400" dirty="0"/>
          </a:p>
          <a:p>
            <a:pPr>
              <a:lnSpc>
                <a:spcPct val="150000"/>
              </a:lnSpc>
            </a:pPr>
            <a:r>
              <a:rPr lang="es-ES" sz="2400" dirty="0" smtClean="0"/>
              <a:t> </a:t>
            </a:r>
            <a:r>
              <a:rPr lang="es-ES" sz="2400" dirty="0">
                <a:solidFill>
                  <a:srgbClr val="C00000"/>
                </a:solidFill>
              </a:rPr>
              <a:t>Receptor: </a:t>
            </a:r>
            <a:r>
              <a:rPr lang="es-ES" sz="2400" dirty="0"/>
              <a:t>La persona (o personas) que recibe el mensaje.</a:t>
            </a:r>
            <a:br>
              <a:rPr lang="es-ES" sz="2400" dirty="0"/>
            </a:br>
            <a:r>
              <a:rPr lang="es-ES" sz="2400" dirty="0"/>
              <a:t> </a:t>
            </a:r>
            <a:r>
              <a:rPr lang="es-ES" sz="2400" dirty="0" smtClean="0">
                <a:solidFill>
                  <a:srgbClr val="C00000"/>
                </a:solidFill>
              </a:rPr>
              <a:t>Mensaje</a:t>
            </a:r>
            <a:r>
              <a:rPr lang="es-ES" sz="2400" dirty="0">
                <a:solidFill>
                  <a:srgbClr val="C00000"/>
                </a:solidFill>
              </a:rPr>
              <a:t>: </a:t>
            </a:r>
            <a:r>
              <a:rPr lang="es-ES" sz="2400" dirty="0"/>
              <a:t>Contenido de la información que se envía.</a:t>
            </a:r>
            <a:br>
              <a:rPr lang="es-ES" sz="2400" dirty="0"/>
            </a:br>
            <a:r>
              <a:rPr lang="es-ES" sz="2400" dirty="0"/>
              <a:t> </a:t>
            </a:r>
            <a:r>
              <a:rPr lang="es-ES" sz="2400" dirty="0" smtClean="0">
                <a:solidFill>
                  <a:srgbClr val="C00000"/>
                </a:solidFill>
              </a:rPr>
              <a:t>Canal</a:t>
            </a:r>
            <a:r>
              <a:rPr lang="es-ES" sz="2400" dirty="0">
                <a:solidFill>
                  <a:srgbClr val="C00000"/>
                </a:solidFill>
              </a:rPr>
              <a:t>: </a:t>
            </a:r>
            <a:r>
              <a:rPr lang="es-ES" sz="2400" dirty="0"/>
              <a:t>Medio por el que se envía el mensaje.</a:t>
            </a:r>
            <a:br>
              <a:rPr lang="es-ES" sz="2400" dirty="0"/>
            </a:br>
            <a:r>
              <a:rPr lang="es-ES" sz="2400" dirty="0"/>
              <a:t> </a:t>
            </a:r>
            <a:r>
              <a:rPr lang="es-ES" sz="2400" dirty="0" smtClean="0">
                <a:solidFill>
                  <a:srgbClr val="C00000"/>
                </a:solidFill>
              </a:rPr>
              <a:t>Código</a:t>
            </a:r>
            <a:r>
              <a:rPr lang="es-ES" sz="2400" dirty="0">
                <a:solidFill>
                  <a:srgbClr val="C00000"/>
                </a:solidFill>
              </a:rPr>
              <a:t>: </a:t>
            </a:r>
            <a:r>
              <a:rPr lang="es-ES" sz="2400" dirty="0"/>
              <a:t>Signos y reglas empleadas para enviar el mensaje.</a:t>
            </a:r>
            <a:br>
              <a:rPr lang="es-ES" sz="2400" dirty="0"/>
            </a:br>
            <a:r>
              <a:rPr lang="es-ES" sz="2400" dirty="0"/>
              <a:t> </a:t>
            </a:r>
            <a:r>
              <a:rPr lang="es-ES" sz="2400" dirty="0" smtClean="0">
                <a:solidFill>
                  <a:srgbClr val="C00000"/>
                </a:solidFill>
              </a:rPr>
              <a:t>Contexto</a:t>
            </a:r>
            <a:r>
              <a:rPr lang="es-ES" sz="2400" dirty="0">
                <a:solidFill>
                  <a:srgbClr val="C00000"/>
                </a:solidFill>
              </a:rPr>
              <a:t>: </a:t>
            </a:r>
            <a:r>
              <a:rPr lang="es-ES" sz="2400" dirty="0"/>
              <a:t>Situación en la que se produce la comunicación</a:t>
            </a:r>
            <a:r>
              <a:rPr lang="es-ES" sz="2400" dirty="0" smtClean="0"/>
              <a:t>.</a:t>
            </a:r>
            <a:endParaRPr lang="es-VE" sz="24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20</a:t>
            </a:fld>
            <a:endParaRPr lang="es-VE"/>
          </a:p>
        </p:txBody>
      </p:sp>
      <p:sp>
        <p:nvSpPr>
          <p:cNvPr id="4" name="1 CuadroTexto"/>
          <p:cNvSpPr txBox="1"/>
          <p:nvPr/>
        </p:nvSpPr>
        <p:spPr>
          <a:xfrm>
            <a:off x="107504" y="3565080"/>
            <a:ext cx="83907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VE" sz="24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VE" sz="2400" dirty="0">
                <a:latin typeface="Arial" pitchFamily="34" charset="0"/>
                <a:cs typeface="Arial" pitchFamily="34" charset="0"/>
              </a:rPr>
              <a:t>comunicación es un factor determinante para el desarrollo de los grupos, </a:t>
            </a:r>
            <a:r>
              <a:rPr lang="es-VE" sz="2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lucha por objetivos comunes, la dirección por valores, el incremento de la motivación, la participación, la disciplina y exigencia en las empresas</a:t>
            </a:r>
            <a:r>
              <a:rPr lang="es-VE" sz="2400" dirty="0">
                <a:latin typeface="Arial" pitchFamily="34" charset="0"/>
                <a:cs typeface="Arial" pitchFamily="34" charset="0"/>
              </a:rPr>
              <a:t>, aspectos en los que se basa el </a:t>
            </a:r>
            <a:r>
              <a:rPr lang="es-VE" sz="2400" dirty="0" smtClean="0">
                <a:latin typeface="Arial" pitchFamily="34" charset="0"/>
                <a:cs typeface="Arial" pitchFamily="34" charset="0"/>
              </a:rPr>
              <a:t>perfeccionamiento</a:t>
            </a:r>
            <a:endParaRPr lang="es-VE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2867" y="1052736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VE" sz="2400" b="1" dirty="0" smtClean="0">
                <a:latin typeface="Arial" pitchFamily="34" charset="0"/>
                <a:cs typeface="Arial" pitchFamily="34" charset="0"/>
              </a:rPr>
              <a:t>Fernández </a:t>
            </a:r>
            <a:r>
              <a:rPr lang="es-VE" sz="2400" b="1" dirty="0">
                <a:latin typeface="Arial" pitchFamily="34" charset="0"/>
                <a:cs typeface="Arial" pitchFamily="34" charset="0"/>
              </a:rPr>
              <a:t>Collado define la comunicación organizacional como </a:t>
            </a:r>
            <a:r>
              <a:rPr lang="es-VE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</a:t>
            </a:r>
            <a:r>
              <a:rPr lang="es-VE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conjunto total de mensajes que se intercambian entre los integrantes de una organización, y entre ésta y su medio</a:t>
            </a:r>
            <a:r>
              <a:rPr lang="es-VE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”</a:t>
            </a:r>
            <a:r>
              <a:rPr lang="es-VE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  <a:endParaRPr lang="es-VE" sz="24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42976" y="357167"/>
            <a:ext cx="6429420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VE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COMUNICACIÓN ORGANIZACIONAL</a:t>
            </a:r>
            <a:endParaRPr lang="es-ES" sz="2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AF35-FF4D-4988-AFC3-8E3127E390DB}" type="slidenum">
              <a:rPr lang="es-VE" smtClean="0"/>
              <a:pPr/>
              <a:t>21</a:t>
            </a:fld>
            <a:endParaRPr lang="es-VE"/>
          </a:p>
        </p:txBody>
      </p:sp>
      <p:sp>
        <p:nvSpPr>
          <p:cNvPr id="5" name="2 Rectángulo"/>
          <p:cNvSpPr/>
          <p:nvPr/>
        </p:nvSpPr>
        <p:spPr>
          <a:xfrm>
            <a:off x="321646" y="3026204"/>
            <a:ext cx="821537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VE" sz="2400" i="1" dirty="0" smtClean="0">
                <a:latin typeface="Arial" pitchFamily="34" charset="0"/>
                <a:cs typeface="Arial" pitchFamily="34" charset="0"/>
              </a:rPr>
              <a:t>También la entiende como: </a:t>
            </a:r>
            <a:r>
              <a:rPr lang="es-VE" sz="24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es-VE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Un conjunto de técnicas y actividades encaminadas a facilitar y agilizar el flujo de mensajes que se dan entre los miembros de la organización, entre la organización y su medio; o bien</a:t>
            </a:r>
            <a:r>
              <a:rPr lang="es-VE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VE" sz="24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influir en las opiniones, aptitudes y conductas de los públicos internos y externos de la organización</a:t>
            </a:r>
            <a:r>
              <a:rPr lang="es-VE" sz="2400" dirty="0" smtClean="0">
                <a:latin typeface="Arial" pitchFamily="34" charset="0"/>
                <a:cs typeface="Arial" pitchFamily="34" charset="0"/>
              </a:rPr>
              <a:t>, todo ello con el fin de que ésta última cumpla mejor y más rápido los objetivos”. (Fernández. 1997:31) 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614398872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2599" y="952500"/>
            <a:ext cx="8572560" cy="1938992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just"/>
            <a:r>
              <a:rPr lang="es-VE" sz="2400" b="1" dirty="0" smtClean="0">
                <a:latin typeface="Arial" pitchFamily="34" charset="0"/>
                <a:cs typeface="Arial" pitchFamily="34" charset="0"/>
              </a:rPr>
              <a:t>De </a:t>
            </a:r>
            <a:r>
              <a:rPr lang="es-VE" sz="2400" b="1" dirty="0">
                <a:latin typeface="Arial" pitchFamily="34" charset="0"/>
                <a:cs typeface="Arial" pitchFamily="34" charset="0"/>
              </a:rPr>
              <a:t>forma sencilla </a:t>
            </a:r>
            <a:r>
              <a:rPr lang="es-VE" sz="2400" b="1" dirty="0" err="1">
                <a:latin typeface="Arial" pitchFamily="34" charset="0"/>
                <a:cs typeface="Arial" pitchFamily="34" charset="0"/>
              </a:rPr>
              <a:t>Kreps</a:t>
            </a:r>
            <a:r>
              <a:rPr lang="es-VE" sz="2400" b="1" dirty="0">
                <a:latin typeface="Arial" pitchFamily="34" charset="0"/>
                <a:cs typeface="Arial" pitchFamily="34" charset="0"/>
              </a:rPr>
              <a:t> menciona que “</a:t>
            </a:r>
            <a:r>
              <a:rPr lang="es-VE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comunicación interna es el patrón de mensajes compartidos por los miembros de la organización; es la interacción humana que ocurre dentro de las organizaciones y entre los miembros de las mismas</a:t>
            </a:r>
            <a:r>
              <a:rPr lang="es-VE" sz="2400" b="1" dirty="0">
                <a:latin typeface="Arial" pitchFamily="34" charset="0"/>
                <a:cs typeface="Arial" pitchFamily="34" charset="0"/>
              </a:rPr>
              <a:t>” (Marín. 2001:43</a:t>
            </a:r>
            <a:r>
              <a:rPr lang="es-VE" sz="2400" b="1" dirty="0" smtClean="0">
                <a:latin typeface="Arial" pitchFamily="34" charset="0"/>
                <a:cs typeface="Arial" pitchFamily="34" charset="0"/>
              </a:rPr>
              <a:t>)</a:t>
            </a:r>
            <a:endParaRPr lang="es-VE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000232" y="-24"/>
            <a:ext cx="4929222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Comunicarse efectivamente</a:t>
            </a:r>
            <a:endParaRPr lang="es-ES" sz="2800" dirty="0"/>
          </a:p>
        </p:txBody>
      </p:sp>
      <p:sp>
        <p:nvSpPr>
          <p:cNvPr id="4098" name="AutoShape 2" descr="Relaciones interpersonales"/>
          <p:cNvSpPr>
            <a:spLocks noChangeAspect="1" noChangeArrowheads="1"/>
          </p:cNvSpPr>
          <p:nvPr/>
        </p:nvSpPr>
        <p:spPr bwMode="auto">
          <a:xfrm>
            <a:off x="155575" y="-876300"/>
            <a:ext cx="291465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100" name="AutoShape 4" descr="Relaciones interpersonales"/>
          <p:cNvSpPr>
            <a:spLocks noChangeAspect="1" noChangeArrowheads="1"/>
          </p:cNvSpPr>
          <p:nvPr/>
        </p:nvSpPr>
        <p:spPr bwMode="auto">
          <a:xfrm>
            <a:off x="155575" y="-876300"/>
            <a:ext cx="291465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4102" name="AutoShape 6" descr="Relaciones interpersonales"/>
          <p:cNvSpPr>
            <a:spLocks noChangeAspect="1" noChangeArrowheads="1"/>
          </p:cNvSpPr>
          <p:nvPr/>
        </p:nvSpPr>
        <p:spPr bwMode="auto">
          <a:xfrm>
            <a:off x="214282" y="-357214"/>
            <a:ext cx="2914650" cy="1828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DAF35-FF4D-4988-AFC3-8E3127E390DB}" type="slidenum">
              <a:rPr lang="es-VE" smtClean="0"/>
              <a:pPr/>
              <a:t>22</a:t>
            </a:fld>
            <a:endParaRPr lang="es-VE"/>
          </a:p>
        </p:txBody>
      </p:sp>
      <p:sp>
        <p:nvSpPr>
          <p:cNvPr id="10" name="1 CuadroTexto"/>
          <p:cNvSpPr txBox="1"/>
          <p:nvPr/>
        </p:nvSpPr>
        <p:spPr>
          <a:xfrm>
            <a:off x="62608" y="3348259"/>
            <a:ext cx="89289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es-VE" sz="2400" b="1" dirty="0" smtClean="0">
                <a:latin typeface="Arial" pitchFamily="34" charset="0"/>
                <a:cs typeface="Arial" pitchFamily="34" charset="0"/>
              </a:rPr>
              <a:t>Permite </a:t>
            </a:r>
            <a:r>
              <a:rPr lang="es-VE" sz="2400" b="1" dirty="0">
                <a:latin typeface="Arial" pitchFamily="34" charset="0"/>
                <a:cs typeface="Arial" pitchFamily="34" charset="0"/>
              </a:rPr>
              <a:t>a la organización mantener la coordinación entre sus distintas partes y alcanzar así su característica esencial: </a:t>
            </a:r>
            <a:r>
              <a:rPr lang="es-VE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de ser un sistema</a:t>
            </a:r>
            <a:r>
              <a:rPr lang="es-VE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endParaRPr lang="es-VE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endParaRPr lang="es-VE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es-V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Permite </a:t>
            </a:r>
            <a:r>
              <a:rPr lang="es-VE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introducción, difusión, aceptación e interiorización de los nuevos valores y pautas de gestión que acompañan el desarrollo organizacional; se convierte en un factor de integración, motivación y desarrollo personal. </a:t>
            </a:r>
            <a:endParaRPr lang="es-VE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94625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500034" y="1311552"/>
            <a:ext cx="8143932" cy="378565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sz="2400" dirty="0" smtClean="0"/>
              <a:t>Los obstáculos de la comunicación son: </a:t>
            </a:r>
          </a:p>
          <a:p>
            <a:pPr algn="just"/>
            <a:endParaRPr lang="es-ES" sz="2400" dirty="0" smtClean="0"/>
          </a:p>
          <a:p>
            <a:pPr marL="342900" indent="-342900" algn="just">
              <a:buFont typeface="Wingdings" pitchFamily="2" charset="2"/>
              <a:buChar char="q"/>
            </a:pPr>
            <a:r>
              <a:rPr lang="es-ES" sz="2400" dirty="0" smtClean="0"/>
              <a:t>Un ambiente lleno de ruido donde se nos dificulta hablar y escuchar a la otra persona; 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es-ES" sz="2400" dirty="0" smtClean="0"/>
              <a:t>Los prejuicios, 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es-ES" sz="2400" dirty="0" smtClean="0"/>
              <a:t>Las ideas y la actitud que tenemos con respecto a nuestras diferencias con los demás.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es-ES" sz="2400" dirty="0" smtClean="0"/>
              <a:t>Atención dividida. El tratar de hacer demasiadas cosas al mismo tiempo nos coloca y coloca al usuario en una posición inadecuada e incómoda..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142976" y="214290"/>
            <a:ext cx="6572264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LOS OBSTÁCULOS DE LA COMUNICACIÓN </a:t>
            </a:r>
            <a:endParaRPr lang="es-ES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23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1909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4282" y="71414"/>
            <a:ext cx="8715436" cy="378565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s-ES" sz="2400" dirty="0" smtClean="0"/>
              <a:t>Atención a nosotros mismos. Comprometemos nuestra capacidad de escuchar a la otra parte.</a:t>
            </a:r>
          </a:p>
          <a:p>
            <a:pPr algn="just">
              <a:buFont typeface="Wingdings" pitchFamily="2" charset="2"/>
              <a:buChar char="q"/>
            </a:pPr>
            <a:r>
              <a:rPr lang="es-ES" sz="2400" dirty="0" smtClean="0"/>
              <a:t>Pretender que escuchamos. Cuando en realidad no es así.</a:t>
            </a:r>
          </a:p>
          <a:p>
            <a:pPr algn="just">
              <a:buFont typeface="Wingdings" pitchFamily="2" charset="2"/>
              <a:buChar char="q"/>
            </a:pPr>
            <a:r>
              <a:rPr lang="es-ES" sz="2400" dirty="0" smtClean="0"/>
              <a:t>Quitarle importancia a lo que otro dice únicamente porque tenemos creencias distintas.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es-ES" sz="2400" dirty="0" smtClean="0"/>
              <a:t>Porque atendemos a aquellas personas que nos parecen mas importantes y preparadas que otras; 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es-ES" sz="2400" dirty="0" smtClean="0"/>
              <a:t>El pensar solo en la satisfacción de nuestros propios intereses; 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es-ES" sz="2400" dirty="0" smtClean="0"/>
              <a:t>El ruido interior que nos impide prestar atención a el mensaje o a la persona que nos habla. </a:t>
            </a:r>
            <a:endParaRPr lang="es-ES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292028" y="4869160"/>
            <a:ext cx="8637690" cy="1384995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2800" dirty="0" smtClean="0"/>
              <a:t>Refrán árabe: </a:t>
            </a:r>
            <a:endParaRPr lang="es-VE" sz="2800" dirty="0" smtClean="0"/>
          </a:p>
          <a:p>
            <a:pPr algn="just"/>
            <a:r>
              <a:rPr lang="es-ES" sz="2800" dirty="0" smtClean="0"/>
              <a:t>“</a:t>
            </a:r>
            <a:r>
              <a:rPr lang="es-ES" sz="2800" b="1" i="1" dirty="0">
                <a:latin typeface="Aparajita" pitchFamily="34" charset="0"/>
                <a:cs typeface="Aparajita" pitchFamily="34" charset="0"/>
              </a:rPr>
              <a:t>Dios nos dio una boca y dos oídos para escuchar </a:t>
            </a:r>
            <a:r>
              <a:rPr lang="es-ES" sz="2800" b="1" i="1" dirty="0" smtClean="0">
                <a:latin typeface="Aparajita" pitchFamily="34" charset="0"/>
                <a:cs typeface="Aparajita" pitchFamily="34" charset="0"/>
              </a:rPr>
              <a:t>el </a:t>
            </a:r>
            <a:r>
              <a:rPr lang="es-ES" sz="2800" b="1" i="1" dirty="0">
                <a:latin typeface="Aparajita" pitchFamily="34" charset="0"/>
                <a:cs typeface="Aparajita" pitchFamily="34" charset="0"/>
              </a:rPr>
              <a:t>doble de lo que </a:t>
            </a:r>
            <a:r>
              <a:rPr lang="es-ES" sz="2800" b="1" i="1" dirty="0" smtClean="0">
                <a:latin typeface="Aparajita" pitchFamily="34" charset="0"/>
                <a:cs typeface="Aparajita" pitchFamily="34" charset="0"/>
              </a:rPr>
              <a:t>hablamos</a:t>
            </a:r>
            <a:r>
              <a:rPr lang="es-ES" sz="2800" dirty="0" smtClean="0"/>
              <a:t>“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24</a:t>
            </a:fld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71538" y="714356"/>
            <a:ext cx="6643734" cy="1077218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VE" sz="3200" b="1" dirty="0" smtClean="0">
                <a:solidFill>
                  <a:schemeClr val="tx2">
                    <a:lumMod val="50000"/>
                  </a:schemeClr>
                </a:solidFill>
              </a:rPr>
              <a:t>La comunicación inteligente</a:t>
            </a:r>
            <a:endParaRPr lang="es-VE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2" name="Picture 2" descr="D:\HABILIDADES INTRAPERSONALES\CONFERENCIAS ALUMNOS\TEMA III\Bibliografía la escucha\nino-habla-y-escucha-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714620"/>
            <a:ext cx="8001000" cy="3810000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25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34116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1556792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. </a:t>
            </a:r>
            <a:endParaRPr lang="es-VE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251520" y="71414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VE" sz="2800" b="1" dirty="0"/>
              <a:t>La comunicación es una de las aptitudes que conforman la inteligencia emocional en si misma</a:t>
            </a:r>
            <a:r>
              <a:rPr lang="es-VE" sz="2800" b="1" dirty="0" smtClean="0"/>
              <a:t>.</a:t>
            </a:r>
          </a:p>
          <a:p>
            <a:pPr algn="just"/>
            <a:r>
              <a:rPr lang="es-ES" sz="2800" dirty="0" smtClean="0"/>
              <a:t>Para ser un </a:t>
            </a:r>
            <a:r>
              <a:rPr lang="es-ES" sz="2800" b="1" u="sng" dirty="0" smtClean="0"/>
              <a:t>buen oyente </a:t>
            </a:r>
            <a:r>
              <a:rPr lang="es-ES" sz="2800" dirty="0" smtClean="0"/>
              <a:t>tenemos que dejar de lado nuestros propios asuntos y escuchar a la persona con un interés genuino, que nos permita comprender su historia. </a:t>
            </a:r>
          </a:p>
        </p:txBody>
      </p:sp>
      <p:pic>
        <p:nvPicPr>
          <p:cNvPr id="6146" name="Picture 2" descr="D:\HABILIDADES INTRAPERSONALES\CONFERENCIAS ALUMNOS\TEMA III\Bibliografía la escucha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071810"/>
            <a:ext cx="4155033" cy="3286148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4572000" y="2714620"/>
            <a:ext cx="43577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 smtClean="0"/>
              <a:t>Un </a:t>
            </a:r>
            <a:r>
              <a:rPr lang="es-ES" sz="2800" b="1" u="sng" dirty="0" smtClean="0"/>
              <a:t>buen oyente </a:t>
            </a:r>
            <a:r>
              <a:rPr lang="es-ES" sz="2800" dirty="0" smtClean="0"/>
              <a:t>no es la persona que analiza las palabras y su significado conceptualmente, sino el que logra que la persona que habla se siente apreciada y motivada a expresar sus ideas y sentimientos.</a:t>
            </a:r>
            <a:endParaRPr lang="es-VE" sz="2800" b="1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26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69419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14282" y="526301"/>
            <a:ext cx="8568952" cy="830997"/>
          </a:xfrm>
          <a:prstGeom prst="rect">
            <a:avLst/>
          </a:prstGeom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2400" b="1" dirty="0" smtClean="0"/>
              <a:t>ALGUNAS SUGERENCIAS EN PRO DE CULTIVAR EL SABER ESCUCHAR </a:t>
            </a:r>
            <a:endParaRPr lang="es-VE" sz="2400" b="1" dirty="0"/>
          </a:p>
        </p:txBody>
      </p:sp>
      <p:pic>
        <p:nvPicPr>
          <p:cNvPr id="1027" name="Picture 3" descr="D:\HABILIDADES INTERPERSONALES\CONFERENCIAS ALUMNOS\TEMA III\Bibliografía la escucha\images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1531479"/>
            <a:ext cx="2413502" cy="2413502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3405788" y="1556792"/>
            <a:ext cx="55721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b="1" u="sng" dirty="0" smtClean="0"/>
              <a:t>GUARDA SILENCIO</a:t>
            </a:r>
            <a:r>
              <a:rPr lang="es-ES" sz="2800" b="1" dirty="0" smtClean="0"/>
              <a:t>: </a:t>
            </a:r>
            <a:r>
              <a:rPr lang="es-ES" sz="2800" dirty="0" smtClean="0"/>
              <a:t>Mientras la otra persona te habla, mantén un silencio respetuoso y atento, mírale a los ojos. Evita interrumpirlo para opinar o criticarlo con ligereza. </a:t>
            </a:r>
          </a:p>
          <a:p>
            <a:pPr algn="just"/>
            <a:endParaRPr lang="es-ES" sz="2800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27</a:t>
            </a:fld>
            <a:endParaRPr lang="es-VE"/>
          </a:p>
        </p:txBody>
      </p:sp>
      <p:sp>
        <p:nvSpPr>
          <p:cNvPr id="8" name="2 CuadroTexto"/>
          <p:cNvSpPr txBox="1"/>
          <p:nvPr/>
        </p:nvSpPr>
        <p:spPr>
          <a:xfrm>
            <a:off x="3405788" y="3558713"/>
            <a:ext cx="5572164" cy="26776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2800" b="1" u="sng" dirty="0" smtClean="0"/>
              <a:t>MUÉSTRATE INTERESADO</a:t>
            </a:r>
            <a:r>
              <a:rPr lang="es-ES" sz="2800" b="1" dirty="0"/>
              <a:t>. </a:t>
            </a:r>
            <a:r>
              <a:rPr lang="es-ES" sz="2800" dirty="0"/>
              <a:t>Puedes hacer gestos afirmativos mientras te habla para mostrar que estas siguiendo la conversación. También puedes usar frases afirmativas, como</a:t>
            </a:r>
            <a:r>
              <a:rPr lang="es-ES" sz="2800" dirty="0" smtClean="0"/>
              <a:t>:</a:t>
            </a:r>
            <a:endParaRPr lang="es-VE" sz="2800" dirty="0"/>
          </a:p>
        </p:txBody>
      </p:sp>
      <p:pic>
        <p:nvPicPr>
          <p:cNvPr id="9" name="Picture 2" descr="D:\HABILIDADES INTERPERSONALES\CONFERENCIAS ALUMNOS\TEMA III\Bibliografía la escucha\images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067" y="4146851"/>
            <a:ext cx="3354471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8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059832" y="214290"/>
            <a:ext cx="5931768" cy="3539430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s-ES" sz="2800" b="1" u="sng" dirty="0" smtClean="0"/>
              <a:t>RESUMIR </a:t>
            </a:r>
            <a:r>
              <a:rPr lang="es-ES" sz="2800" b="1" u="sng" dirty="0"/>
              <a:t>LA CONVERSACIÓN</a:t>
            </a:r>
            <a:r>
              <a:rPr lang="es-ES" sz="2800" b="1" dirty="0"/>
              <a:t>. </a:t>
            </a:r>
            <a:r>
              <a:rPr lang="es-ES" sz="2800" dirty="0"/>
              <a:t>Asegúrate que la persona </a:t>
            </a:r>
            <a:r>
              <a:rPr lang="es-ES" sz="2800" dirty="0" smtClean="0"/>
              <a:t>terminó </a:t>
            </a:r>
            <a:r>
              <a:rPr lang="es-ES" sz="2800" dirty="0"/>
              <a:t>de hablar preguntándole: ¿</a:t>
            </a:r>
            <a:r>
              <a:rPr lang="es-ES" sz="2800" dirty="0" smtClean="0"/>
              <a:t>Ya </a:t>
            </a:r>
            <a:r>
              <a:rPr lang="es-ES" sz="2800" dirty="0"/>
              <a:t>terminaste</a:t>
            </a:r>
            <a:r>
              <a:rPr lang="es-ES" sz="2800" dirty="0" smtClean="0"/>
              <a:t>?,  </a:t>
            </a:r>
            <a:r>
              <a:rPr lang="es-ES" sz="2800" dirty="0"/>
              <a:t>¿</a:t>
            </a:r>
            <a:r>
              <a:rPr lang="es-ES" sz="2800" dirty="0" smtClean="0"/>
              <a:t>Quieres </a:t>
            </a:r>
            <a:r>
              <a:rPr lang="es-ES" sz="2800" dirty="0"/>
              <a:t>decirme algo mas? Y luego hazle un resumen de sus ideas para asegurar la claridad de la comunicación y tu comprensión de su historia. </a:t>
            </a:r>
            <a:endParaRPr lang="es-VE" sz="2800" dirty="0"/>
          </a:p>
        </p:txBody>
      </p:sp>
      <p:pic>
        <p:nvPicPr>
          <p:cNvPr id="5122" name="Picture 2" descr="D:\HABILIDADES INTERPERSONALES\CONFERENCIAS ALUMNOS\TEMA III\Bibliografía la escucha\images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90280"/>
            <a:ext cx="2572336" cy="1970568"/>
          </a:xfrm>
          <a:prstGeom prst="rect">
            <a:avLst/>
          </a:prstGeom>
          <a:noFill/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28</a:t>
            </a:fld>
            <a:endParaRPr lang="es-VE"/>
          </a:p>
        </p:txBody>
      </p:sp>
      <p:pic>
        <p:nvPicPr>
          <p:cNvPr id="5" name="Picture 2" descr="D:\HABILIDADES INTERPERSONALES\CONFERENCIAS ALUMNOS\TEMA III\Bibliografía la escucha\images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4472640"/>
            <a:ext cx="2473765" cy="1764672"/>
          </a:xfrm>
          <a:prstGeom prst="rect">
            <a:avLst/>
          </a:prstGeom>
          <a:noFill/>
        </p:spPr>
      </p:pic>
      <p:sp>
        <p:nvSpPr>
          <p:cNvPr id="3" name="Rectángulo 2"/>
          <p:cNvSpPr/>
          <p:nvPr/>
        </p:nvSpPr>
        <p:spPr>
          <a:xfrm>
            <a:off x="2922087" y="3761419"/>
            <a:ext cx="620725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u="sng" dirty="0"/>
              <a:t>APAGA TU MENTE</a:t>
            </a:r>
            <a:r>
              <a:rPr lang="es-ES" sz="2800" b="1" dirty="0"/>
              <a:t>. </a:t>
            </a:r>
            <a:r>
              <a:rPr lang="es-ES" sz="2800" dirty="0"/>
              <a:t>Mientras escuchas a la otra persona deja de pensar en que tus ideas, planteamientos o decisiones son mejores. Concéntrate en el deseo de comprender que siente, como piensa, que sabe y que puede aportar a tu vida en este momento. </a:t>
            </a:r>
          </a:p>
        </p:txBody>
      </p:sp>
    </p:spTree>
    <p:extLst>
      <p:ext uri="{BB962C8B-B14F-4D97-AF65-F5344CB8AC3E}">
        <p14:creationId xmlns:p14="http://schemas.microsoft.com/office/powerpoint/2010/main" val="409608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29</a:t>
            </a:fld>
            <a:endParaRPr lang="es-VE"/>
          </a:p>
        </p:txBody>
      </p:sp>
      <p:sp>
        <p:nvSpPr>
          <p:cNvPr id="3" name="2 CuadroTexto"/>
          <p:cNvSpPr txBox="1"/>
          <p:nvPr/>
        </p:nvSpPr>
        <p:spPr>
          <a:xfrm>
            <a:off x="642910" y="857232"/>
            <a:ext cx="7858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SEMINARIO 2 (PENDIENTE) VIERNES 28 DE OCTUBRE 10:35 .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EN ESTA ACTIVIDAD DEBEN ENTREGAR  LA INFORMACION DE LOS LUGARES DONDE REALIZARAN  LA PLI.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267097" y="2496917"/>
            <a:ext cx="7019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SEMINARIO 3 LUNES 31 DE </a:t>
            </a:r>
            <a:r>
              <a:rPr lang="en-US" b="1" spc="-300" dirty="0" smtClean="0"/>
              <a:t>OCTUBRE</a:t>
            </a:r>
            <a:r>
              <a:rPr lang="en-US" b="1" dirty="0" smtClean="0"/>
              <a:t> 2:05.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ENTREGAR DOCUMENTOS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000100" y="3202544"/>
            <a:ext cx="5536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CLASE PRACTICA 2 MIERCOLES 2 DE NOVIEMBRE 2:05</a:t>
            </a:r>
            <a:endParaRPr lang="en-US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928662" y="285728"/>
            <a:ext cx="5192512" cy="4616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/>
              <a:t>ORIENTACION PRÓXIMAS ACTIVIDADES</a:t>
            </a:r>
            <a:endParaRPr lang="en-US" sz="24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571472" y="3857628"/>
            <a:ext cx="5808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LOS QUE FALTAN DEBEN ENTREGAR TAREAS PENDIENTES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 DE LOS SEMINARIOS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071670" y="4814840"/>
            <a:ext cx="36689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DISCUTIR LA PRUEBA ANTERIOR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7196158" cy="8382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s-ES" sz="2400" b="1" dirty="0" smtClean="0"/>
              <a:t>Sistema de conocimientos</a:t>
            </a:r>
            <a:endParaRPr lang="es-ES" sz="2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44" y="2000240"/>
            <a:ext cx="8858312" cy="1860808"/>
          </a:xfrm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s-ES" sz="2800" spc="-150" dirty="0" smtClean="0"/>
              <a:t>La empatía. Aptitudes sociales de la empatía. Empatía afectiva y empatía cognitiva. La escucha. La escucha activa. La comunicación. Los obstáculos de la comunicación. La comunicación inteligente. Sugerencias para el saber escuchar.</a:t>
            </a:r>
          </a:p>
          <a:p>
            <a:endParaRPr lang="es-ES" sz="2800" spc="-150" dirty="0" smtClean="0"/>
          </a:p>
          <a:p>
            <a:endParaRPr lang="es-ES" sz="2800" spc="-15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3</a:t>
            </a:fld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HABILIDADES INTERPERSONALES\CONFERENCIAS ALUMNOS\TEMA III\Bibliografía la escucha\images4.jpg"/>
          <p:cNvPicPr>
            <a:picLocks noChangeAspect="1" noChangeArrowheads="1"/>
          </p:cNvPicPr>
          <p:nvPr/>
        </p:nvPicPr>
        <p:blipFill>
          <a:blip r:embed="rId2">
            <a:lum bright="-44000" contrast="57000"/>
          </a:blip>
          <a:srcRect/>
          <a:stretch>
            <a:fillRect/>
          </a:stretch>
        </p:blipFill>
        <p:spPr bwMode="auto">
          <a:xfrm>
            <a:off x="682833" y="4000505"/>
            <a:ext cx="7889695" cy="2857496"/>
          </a:xfrm>
          <a:prstGeom prst="rect">
            <a:avLst/>
          </a:prstGeom>
          <a:noFill/>
        </p:spPr>
      </p:pic>
      <p:pic>
        <p:nvPicPr>
          <p:cNvPr id="8194" name="Picture 2" descr="D:\HABILIDADES INTRAPERSONALES\IMAGENES\empatía 4.jpg"/>
          <p:cNvPicPr>
            <a:picLocks noChangeAspect="1" noChangeArrowheads="1"/>
          </p:cNvPicPr>
          <p:nvPr/>
        </p:nvPicPr>
        <p:blipFill>
          <a:blip r:embed="rId3">
            <a:lum bright="-36000" contrast="48000"/>
          </a:blip>
          <a:srcRect/>
          <a:stretch>
            <a:fillRect/>
          </a:stretch>
        </p:blipFill>
        <p:spPr bwMode="auto">
          <a:xfrm>
            <a:off x="285720" y="-24"/>
            <a:ext cx="8643998" cy="3033381"/>
          </a:xfrm>
          <a:prstGeom prst="rect">
            <a:avLst/>
          </a:prstGeom>
          <a:noFill/>
        </p:spPr>
      </p:pic>
      <p:sp>
        <p:nvSpPr>
          <p:cNvPr id="2" name="1 CuadroTexto"/>
          <p:cNvSpPr txBox="1"/>
          <p:nvPr/>
        </p:nvSpPr>
        <p:spPr>
          <a:xfrm>
            <a:off x="2000232" y="2928934"/>
            <a:ext cx="4643470" cy="830997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l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4800" dirty="0" smtClean="0">
                <a:latin typeface="Algerian" pitchFamily="82" charset="0"/>
              </a:rPr>
              <a:t>GRACIAS</a:t>
            </a:r>
            <a:endParaRPr lang="es-ES" sz="4800" dirty="0">
              <a:latin typeface="Algerian" pitchFamily="82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30</a:t>
            </a:fld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285984" y="285728"/>
            <a:ext cx="3929090" cy="52322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VE" sz="2800" b="1" spc="-3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</a:t>
            </a:r>
            <a:r>
              <a:rPr lang="es-VE" sz="2800" b="1" spc="-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EMPATIA</a:t>
            </a:r>
            <a:endParaRPr lang="es-VE" sz="2800" b="1" spc="-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95536" y="1052736"/>
            <a:ext cx="8429684" cy="4154984"/>
          </a:xfrm>
          <a:prstGeom prst="rect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ES" sz="2400" spc="-150" dirty="0" smtClean="0">
                <a:latin typeface="Arial" pitchFamily="34" charset="0"/>
                <a:cs typeface="Arial" pitchFamily="34" charset="0"/>
              </a:rPr>
              <a:t>Esta palabra deriva del término griego </a:t>
            </a:r>
            <a:r>
              <a:rPr lang="es-ES" sz="2400" spc="-150" dirty="0" err="1" smtClean="0">
                <a:latin typeface="Arial" pitchFamily="34" charset="0"/>
                <a:cs typeface="Arial" pitchFamily="34" charset="0"/>
              </a:rPr>
              <a:t>empátheia</a:t>
            </a:r>
            <a:r>
              <a:rPr lang="es-ES" sz="2400" spc="-150" dirty="0" smtClean="0">
                <a:latin typeface="Arial" pitchFamily="34" charset="0"/>
                <a:cs typeface="Arial" pitchFamily="34" charset="0"/>
              </a:rPr>
              <a:t>, recibe también el nombre de inteligencia interpersonal (término acuñado por Howard Gardner) y se refiere a la habilidad </a:t>
            </a:r>
            <a:r>
              <a:rPr lang="es-ES" sz="2400" spc="-150" dirty="0" smtClean="0">
                <a:latin typeface="Arial" pitchFamily="34" charset="0"/>
                <a:cs typeface="Arial" pitchFamily="34" charset="0"/>
                <a:hlinkClick r:id="rId2"/>
              </a:rPr>
              <a:t>cognitiva</a:t>
            </a:r>
            <a:r>
              <a:rPr lang="es-ES" sz="2400" spc="-150" dirty="0" smtClean="0">
                <a:latin typeface="Arial" pitchFamily="34" charset="0"/>
                <a:cs typeface="Arial" pitchFamily="34" charset="0"/>
              </a:rPr>
              <a:t> de una persona para comprender el universo emocional de otra</a:t>
            </a:r>
            <a:r>
              <a:rPr lang="es-ES" sz="2400" spc="-15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s-VE" sz="2400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s-VE" sz="2400" spc="-1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VE" sz="24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 </a:t>
            </a:r>
            <a:r>
              <a:rPr lang="es-VE" sz="2400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capacidad de reconocer en el otro, </a:t>
            </a:r>
            <a:r>
              <a:rPr lang="es-VE" sz="2400" u="sng" spc="-15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sus motivaciones, conflictos, estados de animo, necesidades y personalidad</a:t>
            </a:r>
            <a:r>
              <a:rPr lang="es-VE" sz="2400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todo esto visto en la forma que modifica su trabajo diario</a:t>
            </a:r>
            <a:r>
              <a:rPr lang="es-VE" sz="2400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es-VE" sz="2400" spc="-15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" sz="2400" spc="-15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La empatía </a:t>
            </a:r>
            <a:r>
              <a:rPr lang="es-ES" sz="2400" spc="-150" dirty="0">
                <a:latin typeface="Arial" pitchFamily="34" charset="0"/>
                <a:cs typeface="Arial" pitchFamily="34" charset="0"/>
              </a:rPr>
              <a:t>es la capacidad para ponerse en el lugar del otro y saber lo que siente o incluso lo que puede estar pensando.</a:t>
            </a:r>
          </a:p>
          <a:p>
            <a:pPr algn="just"/>
            <a:endParaRPr lang="es-VE" sz="2400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4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19140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 txBox="1">
            <a:spLocks noGrp="1"/>
          </p:cNvSpPr>
          <p:nvPr>
            <p:ph idx="1"/>
          </p:nvPr>
        </p:nvSpPr>
        <p:spPr>
          <a:xfrm>
            <a:off x="301752" y="188640"/>
            <a:ext cx="8686800" cy="2308324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2400" spc="-150" dirty="0" smtClean="0">
                <a:latin typeface="Arial" pitchFamily="34" charset="0"/>
                <a:cs typeface="Arial" pitchFamily="34" charset="0"/>
              </a:rPr>
              <a:t>Las </a:t>
            </a:r>
            <a:r>
              <a:rPr lang="es-ES" sz="2400" spc="-150" dirty="0" smtClean="0">
                <a:latin typeface="Arial" pitchFamily="34" charset="0"/>
                <a:cs typeface="Arial" pitchFamily="34" charset="0"/>
              </a:rPr>
              <a:t>personas con una mayor capacidad de empatía son las que mejor saben "leer" a los demás. Son capaces de captar una gran cantidad de información sobre la otra persona a partir de su lenguaje no verbal, sus palabras, el tono de su voz, su postura, su expresión facial, etc. Y en base a esa información, pueden saber lo que está pasando dentro de ellas, lo que están sintiendo.</a:t>
            </a:r>
            <a:endParaRPr lang="es-ES" sz="2400" spc="-1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5</a:t>
            </a:fld>
            <a:endParaRPr lang="es-VE"/>
          </a:p>
        </p:txBody>
      </p:sp>
      <p:sp>
        <p:nvSpPr>
          <p:cNvPr id="2" name="Rectángulo 1"/>
          <p:cNvSpPr/>
          <p:nvPr/>
        </p:nvSpPr>
        <p:spPr>
          <a:xfrm>
            <a:off x="269652" y="2636912"/>
            <a:ext cx="8686800" cy="1685846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s-ES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La empatía 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parte de la validación, de comprender que los sentimientos de una persona son posibles en la situación en la que se encuentra, aunque nosotros en su misma situación tuviéramos otros.</a:t>
            </a:r>
          </a:p>
        </p:txBody>
      </p:sp>
      <p:sp>
        <p:nvSpPr>
          <p:cNvPr id="5" name="1 CuadroTexto"/>
          <p:cNvSpPr txBox="1"/>
          <p:nvPr/>
        </p:nvSpPr>
        <p:spPr>
          <a:xfrm>
            <a:off x="301752" y="4488733"/>
            <a:ext cx="8654700" cy="1938992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VE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 este sentido se puede decir que la empatía es nuestro verdadero radar social, el hecho de ponernos en el lugar y situación del otro nos hace captar esa sensibilidad necesaria para no quedar desconectados con el otro. </a:t>
            </a:r>
            <a:endParaRPr lang="es-V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V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VE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falta de oído emocional conduce a la torpeza social</a:t>
            </a:r>
            <a:r>
              <a:rPr lang="es-V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VE" sz="2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500166" y="142852"/>
            <a:ext cx="5929354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VE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APTITUDES SOCIALES DE LA EMPATÍA</a:t>
            </a:r>
            <a:endParaRPr lang="es-VE" sz="2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85720" y="928670"/>
            <a:ext cx="4677670" cy="224676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VE" sz="2000" dirty="0">
                <a:latin typeface="Arial" pitchFamily="34" charset="0"/>
                <a:cs typeface="Arial" pitchFamily="34" charset="0"/>
              </a:rPr>
              <a:t>1. </a:t>
            </a:r>
            <a:r>
              <a:rPr lang="es-VE" sz="2000" b="1" i="1" u="sng" dirty="0">
                <a:latin typeface="Arial" pitchFamily="34" charset="0"/>
                <a:cs typeface="Arial" pitchFamily="34" charset="0"/>
              </a:rPr>
              <a:t>Comprender a los demás </a:t>
            </a:r>
            <a:r>
              <a:rPr lang="es-VE" sz="2000" b="1" i="1" u="sng" dirty="0" smtClean="0">
                <a:latin typeface="Arial" pitchFamily="34" charset="0"/>
                <a:cs typeface="Arial" pitchFamily="34" charset="0"/>
              </a:rPr>
              <a:t>integrantes.</a:t>
            </a:r>
            <a:r>
              <a:rPr lang="es-VE" sz="20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VE" sz="2000" dirty="0" smtClean="0">
                <a:latin typeface="Arial" pitchFamily="34" charset="0"/>
                <a:cs typeface="Arial" pitchFamily="34" charset="0"/>
              </a:rPr>
              <a:t>Percibiendo </a:t>
            </a:r>
            <a:r>
              <a:rPr lang="es-VE" sz="2000" dirty="0">
                <a:latin typeface="Arial" pitchFamily="34" charset="0"/>
                <a:cs typeface="Arial" pitchFamily="34" charset="0"/>
              </a:rPr>
              <a:t>sus sentimientos y perspectivas, interesándose activamente por sus preocupaciones; en esto es fundamental una buena comunicación en el </a:t>
            </a:r>
            <a:r>
              <a:rPr lang="es-VE" sz="2000" dirty="0" smtClean="0">
                <a:latin typeface="Arial" pitchFamily="34" charset="0"/>
                <a:cs typeface="Arial" pitchFamily="34" charset="0"/>
              </a:rPr>
              <a:t>grupo.</a:t>
            </a:r>
            <a:endParaRPr lang="es-VE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D:\HABILIDADES INTRAPERSONALES\IMAGENES\EMPATÍA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3" y="928670"/>
            <a:ext cx="3857653" cy="2714644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357158" y="4143380"/>
            <a:ext cx="8358246" cy="70788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VE" sz="2000" b="1" i="1" u="sng" dirty="0">
                <a:latin typeface="Arial" pitchFamily="34" charset="0"/>
                <a:cs typeface="Arial" pitchFamily="34" charset="0"/>
              </a:rPr>
              <a:t>2. Ayudar a los demás a desarrollarse</a:t>
            </a:r>
            <a:r>
              <a:rPr lang="es-VE" sz="2000" b="1" dirty="0">
                <a:latin typeface="Arial" pitchFamily="34" charset="0"/>
                <a:cs typeface="Arial" pitchFamily="34" charset="0"/>
              </a:rPr>
              <a:t>. </a:t>
            </a:r>
            <a:r>
              <a:rPr lang="es-VE" sz="2000" dirty="0">
                <a:latin typeface="Arial" pitchFamily="34" charset="0"/>
                <a:cs typeface="Arial" pitchFamily="34" charset="0"/>
              </a:rPr>
              <a:t>Percibir las necesidades de desarrollo de los demás y fomentar su capacidad</a:t>
            </a:r>
            <a:r>
              <a:rPr lang="es-VE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es-VE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6</a:t>
            </a:fld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220249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7158" y="214290"/>
            <a:ext cx="8352928" cy="1938992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VE" sz="2400" b="1" i="1" u="sng" dirty="0">
                <a:latin typeface="Arial" pitchFamily="34" charset="0"/>
                <a:cs typeface="Arial" pitchFamily="34" charset="0"/>
              </a:rPr>
              <a:t>3. Aprovechar la diversidad</a:t>
            </a:r>
            <a:r>
              <a:rPr lang="es-VE" sz="2400" dirty="0">
                <a:latin typeface="Arial" pitchFamily="34" charset="0"/>
                <a:cs typeface="Arial" pitchFamily="34" charset="0"/>
              </a:rPr>
              <a:t>. Cultivar las oportunidades a través de personas distintas. Se observa una oportunidad de crear un medio donde las personas de orígenes diversos puedan prosperar, enfrentando los prejuicios y la intolerancia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57158" y="5072074"/>
            <a:ext cx="8280920" cy="120032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VE" sz="2400" dirty="0">
                <a:latin typeface="Arial" pitchFamily="34" charset="0"/>
                <a:cs typeface="Arial" pitchFamily="34" charset="0"/>
              </a:rPr>
              <a:t>4. </a:t>
            </a:r>
            <a:r>
              <a:rPr lang="es-VE" sz="2400" b="1" i="1" u="sng" dirty="0">
                <a:latin typeface="Arial" pitchFamily="34" charset="0"/>
                <a:cs typeface="Arial" pitchFamily="34" charset="0"/>
              </a:rPr>
              <a:t>Conciencia política</a:t>
            </a:r>
            <a:r>
              <a:rPr lang="es-VE" sz="2400" dirty="0">
                <a:latin typeface="Arial" pitchFamily="34" charset="0"/>
                <a:cs typeface="Arial" pitchFamily="34" charset="0"/>
              </a:rPr>
              <a:t>. Interpretar las corrientes políticas y sociales de una organización.-</a:t>
            </a:r>
          </a:p>
          <a:p>
            <a:endParaRPr lang="es-VE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D:\HABILIDADES INTRAPERSONALES\IMAGENES\Relaciones-Interpersonale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5" y="2571744"/>
            <a:ext cx="3929091" cy="2517016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7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8380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7158" y="3722256"/>
            <a:ext cx="8501122" cy="1938992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La empatía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no es un proceso automático que informe sobre los estados emocionales de otro individuo. Es una capacidad o destreza que se desarrolla paulatinamente a lo largo de la vida, y que mejora cuanto mayor es el contacto que se tiene con la persona que uno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empatiza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D:\HABILIDADES INTERPERSONALES\CONFERENCIAS ALUMNOS\TEMA III\Bibliografía la escucha\images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52757"/>
            <a:ext cx="4357718" cy="3251528"/>
          </a:xfrm>
          <a:prstGeom prst="rect">
            <a:avLst/>
          </a:prstGeom>
          <a:noFill/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8</a:t>
            </a:fld>
            <a:endParaRPr lang="es-V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85786" y="357166"/>
            <a:ext cx="7643866" cy="830997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s-ES" sz="2400" b="1" dirty="0" smtClean="0">
                <a:latin typeface="Arial" pitchFamily="34" charset="0"/>
                <a:cs typeface="Arial" pitchFamily="34" charset="0"/>
              </a:rPr>
              <a:t>La empatía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puede dividirse en dos componentes principales: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85720" y="3143248"/>
            <a:ext cx="8001056" cy="2308324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ES" sz="2400" b="1" dirty="0" smtClean="0">
                <a:latin typeface="Arial" pitchFamily="34" charset="0"/>
                <a:cs typeface="Arial" pitchFamily="34" charset="0"/>
              </a:rPr>
              <a:t>Empatía afectiva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también llamada empatía emotiva. Es la capacidad de responder con un sentimiento adecuado a los estados mentales de otro. Se supone que nuestra capacidad de empatía emotiva se basa en el “</a:t>
            </a:r>
            <a:r>
              <a:rPr lang="es-ES" sz="2400" i="1" dirty="0" smtClean="0">
                <a:latin typeface="Arial" pitchFamily="34" charset="0"/>
                <a:cs typeface="Arial" pitchFamily="34" charset="0"/>
              </a:rPr>
              <a:t>contagio emotivo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”, la afectación por el estado emotivo o de excitación del otro.</a:t>
            </a:r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47DA7-EC81-485E-85A5-A5EA260B1B29}" type="slidenum">
              <a:rPr lang="es-VE" smtClean="0"/>
              <a:pPr/>
              <a:t>9</a:t>
            </a:fld>
            <a:endParaRPr lang="es-VE"/>
          </a:p>
        </p:txBody>
      </p:sp>
      <p:sp>
        <p:nvSpPr>
          <p:cNvPr id="5" name="4 Rectángulo"/>
          <p:cNvSpPr/>
          <p:nvPr/>
        </p:nvSpPr>
        <p:spPr>
          <a:xfrm>
            <a:off x="857224" y="1571612"/>
            <a:ext cx="28643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 smtClean="0"/>
              <a:t>Empatía afectiva y …</a:t>
            </a:r>
            <a:endParaRPr lang="en-US" sz="2400" dirty="0"/>
          </a:p>
        </p:txBody>
      </p:sp>
      <p:sp>
        <p:nvSpPr>
          <p:cNvPr id="6" name="5 Rectángulo"/>
          <p:cNvSpPr/>
          <p:nvPr/>
        </p:nvSpPr>
        <p:spPr>
          <a:xfrm>
            <a:off x="857224" y="2428868"/>
            <a:ext cx="48577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 smtClean="0"/>
              <a:t>Empatía</a:t>
            </a:r>
            <a:r>
              <a:rPr lang="es-ES" sz="2800" b="1" dirty="0" smtClean="0"/>
              <a:t> </a:t>
            </a:r>
            <a:r>
              <a:rPr lang="es-ES" sz="2400" b="1" dirty="0" smtClean="0"/>
              <a:t>cognitiva</a:t>
            </a:r>
            <a:endParaRPr lang="en-US" sz="2400" dirty="0" smtClean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1125</TotalTime>
  <Words>1988</Words>
  <Application>Microsoft Office PowerPoint</Application>
  <PresentationFormat>Presentación en pantalla (4:3)</PresentationFormat>
  <Paragraphs>144</Paragraphs>
  <Slides>30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9" baseType="lpstr">
      <vt:lpstr>Algerian</vt:lpstr>
      <vt:lpstr>Aparajita</vt:lpstr>
      <vt:lpstr>Arial</vt:lpstr>
      <vt:lpstr>Calibri</vt:lpstr>
      <vt:lpstr>Franklin Gothic Book</vt:lpstr>
      <vt:lpstr>Franklin Gothic Medium</vt:lpstr>
      <vt:lpstr>Wingdings</vt:lpstr>
      <vt:lpstr>Wingdings 2</vt:lpstr>
      <vt:lpstr>Viajes</vt:lpstr>
      <vt:lpstr>Presentación de PowerPoint</vt:lpstr>
      <vt:lpstr>Objetivos:</vt:lpstr>
      <vt:lpstr>Sistema de conocimientos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Personal</dc:creator>
  <cp:lastModifiedBy>RODOLFO</cp:lastModifiedBy>
  <cp:revision>90</cp:revision>
  <dcterms:created xsi:type="dcterms:W3CDTF">2013-09-10T03:47:38Z</dcterms:created>
  <dcterms:modified xsi:type="dcterms:W3CDTF">2017-09-05T23:18:17Z</dcterms:modified>
</cp:coreProperties>
</file>