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7"/>
  </p:notesMasterIdLst>
  <p:sldIdLst>
    <p:sldId id="264" r:id="rId2"/>
    <p:sldId id="282" r:id="rId3"/>
    <p:sldId id="256" r:id="rId4"/>
    <p:sldId id="267" r:id="rId5"/>
    <p:sldId id="259" r:id="rId6"/>
    <p:sldId id="260" r:id="rId7"/>
    <p:sldId id="268" r:id="rId8"/>
    <p:sldId id="261" r:id="rId9"/>
    <p:sldId id="262" r:id="rId10"/>
    <p:sldId id="266" r:id="rId11"/>
    <p:sldId id="265" r:id="rId12"/>
    <p:sldId id="270" r:id="rId13"/>
    <p:sldId id="271" r:id="rId14"/>
    <p:sldId id="272" r:id="rId15"/>
    <p:sldId id="279" r:id="rId16"/>
    <p:sldId id="273" r:id="rId17"/>
    <p:sldId id="274" r:id="rId18"/>
    <p:sldId id="275" r:id="rId19"/>
    <p:sldId id="276" r:id="rId20"/>
    <p:sldId id="277" r:id="rId21"/>
    <p:sldId id="281" r:id="rId22"/>
    <p:sldId id="283" r:id="rId23"/>
    <p:sldId id="284" r:id="rId24"/>
    <p:sldId id="285" r:id="rId25"/>
    <p:sldId id="278" r:id="rId2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E3FF"/>
    <a:srgbClr val="F7E3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6F0E9655-1F7F-4477-BE38-73570D6F832F}" type="datetimeFigureOut">
              <a:rPr lang="es-ES"/>
              <a:pPr>
                <a:defRPr/>
              </a:pPr>
              <a:t>02/07/2017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BEFCBA2A-BEFB-4FCC-AF1A-8316731691DF}" type="slidenum">
              <a:rPr lang="es-ES"/>
              <a:pPr>
                <a:defRPr/>
              </a:pPr>
              <a:t>‹Nº›</a:t>
            </a:fld>
            <a:endParaRPr lang="es-ES"/>
          </a:p>
        </p:txBody>
      </p:sp>
    </p:spTree>
    <p:extLst>
      <p:ext uri="{BB962C8B-B14F-4D97-AF65-F5344CB8AC3E}">
        <p14:creationId xmlns:p14="http://schemas.microsoft.com/office/powerpoint/2010/main" val="10917688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pPr>
              <a:defRPr/>
            </a:pPr>
            <a:fld id="{BEFCBA2A-BEFB-4FCC-AF1A-8316731691DF}" type="slidenum">
              <a:rPr lang="es-ES" smtClean="0"/>
              <a:pPr>
                <a:defRPr/>
              </a:pPr>
              <a:t>24</a:t>
            </a:fld>
            <a:endParaRPr lang="es-ES"/>
          </a:p>
        </p:txBody>
      </p:sp>
    </p:spTree>
    <p:extLst>
      <p:ext uri="{BB962C8B-B14F-4D97-AF65-F5344CB8AC3E}">
        <p14:creationId xmlns:p14="http://schemas.microsoft.com/office/powerpoint/2010/main" val="366532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4 Rectángulo redondeado"/>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Rectángulo"/>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s-ES" smtClean="0"/>
              <a:t>Haga clic para modificar el estilo de título del patrón</a:t>
            </a:r>
            <a:endParaRPr lang="en-US"/>
          </a:p>
        </p:txBody>
      </p:sp>
      <p:sp>
        <p:nvSpPr>
          <p:cNvPr id="11" name="27 Marcador de fecha"/>
          <p:cNvSpPr>
            <a:spLocks noGrp="1"/>
          </p:cNvSpPr>
          <p:nvPr>
            <p:ph type="dt" sz="half" idx="10"/>
          </p:nvPr>
        </p:nvSpPr>
        <p:spPr/>
        <p:txBody>
          <a:bodyPr/>
          <a:lstStyle>
            <a:lvl1pPr>
              <a:defRPr/>
            </a:lvl1pPr>
          </a:lstStyle>
          <a:p>
            <a:pPr>
              <a:defRPr/>
            </a:pPr>
            <a:endParaRPr lang="es-ES"/>
          </a:p>
        </p:txBody>
      </p:sp>
      <p:sp>
        <p:nvSpPr>
          <p:cNvPr id="12" name="16 Marcador de pie de página"/>
          <p:cNvSpPr>
            <a:spLocks noGrp="1"/>
          </p:cNvSpPr>
          <p:nvPr>
            <p:ph type="ftr" sz="quarter" idx="11"/>
          </p:nvPr>
        </p:nvSpPr>
        <p:spPr/>
        <p:txBody>
          <a:bodyPr/>
          <a:lstStyle>
            <a:lvl1pPr>
              <a:defRPr/>
            </a:lvl1pPr>
          </a:lstStyle>
          <a:p>
            <a:pPr>
              <a:defRPr/>
            </a:pPr>
            <a:endParaRPr lang="es-ES"/>
          </a:p>
        </p:txBody>
      </p:sp>
      <p:sp>
        <p:nvSpPr>
          <p:cNvPr id="13" name="28 Marcador de número de diapositiva"/>
          <p:cNvSpPr>
            <a:spLocks noGrp="1"/>
          </p:cNvSpPr>
          <p:nvPr>
            <p:ph type="sldNum" sz="quarter" idx="12"/>
          </p:nvPr>
        </p:nvSpPr>
        <p:spPr/>
        <p:txBody>
          <a:bodyPr/>
          <a:lstStyle>
            <a:lvl1pPr>
              <a:defRPr sz="1400">
                <a:solidFill>
                  <a:srgbClr val="FFFFFF"/>
                </a:solidFill>
              </a:defRPr>
            </a:lvl1pPr>
          </a:lstStyle>
          <a:p>
            <a:pPr>
              <a:defRPr/>
            </a:pPr>
            <a:fld id="{332B467E-5766-40C5-AE17-71601915740C}"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5FB2EE1B-1433-41D9-A29C-51E72D4C91C2}"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A96C265-B080-4E87-9FFA-E5E081FD9E0A}"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914400" y="1447800"/>
            <a:ext cx="77724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7ED881C1-FCB7-479F-AE5A-7BB3E23FF94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4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Rectángulo"/>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1 Título"/>
          <p:cNvSpPr>
            <a:spLocks noGrp="1"/>
          </p:cNvSpPr>
          <p:nvPr>
            <p:ph type="title"/>
          </p:nvPr>
        </p:nvSpPr>
        <p:spPr>
          <a:xfrm>
            <a:off x="722313" y="952500"/>
            <a:ext cx="7772400" cy="1362075"/>
          </a:xfrm>
        </p:spPr>
        <p:txBody>
          <a:bodyPr/>
          <a:lstStyle>
            <a:lvl1pPr algn="l">
              <a:buNone/>
              <a:defRPr sz="4000" b="0" cap="none"/>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9" name="3 Marcador de fecha"/>
          <p:cNvSpPr>
            <a:spLocks noGrp="1"/>
          </p:cNvSpPr>
          <p:nvPr>
            <p:ph type="dt" sz="half" idx="10"/>
          </p:nvPr>
        </p:nvSpPr>
        <p:spPr/>
        <p:txBody>
          <a:bodyPr/>
          <a:lstStyle>
            <a:lvl1pPr>
              <a:defRPr/>
            </a:lvl1pPr>
          </a:lstStyle>
          <a:p>
            <a:pPr>
              <a:defRPr/>
            </a:pPr>
            <a:endParaRPr lang="es-ES"/>
          </a:p>
        </p:txBody>
      </p:sp>
      <p:sp>
        <p:nvSpPr>
          <p:cNvPr id="10" name="4 Marcador de pie de página"/>
          <p:cNvSpPr>
            <a:spLocks noGrp="1"/>
          </p:cNvSpPr>
          <p:nvPr>
            <p:ph type="ftr" sz="quarter" idx="11"/>
          </p:nvPr>
        </p:nvSpPr>
        <p:spPr>
          <a:xfrm>
            <a:off x="800100" y="6172200"/>
            <a:ext cx="4000500" cy="457200"/>
          </a:xfrm>
        </p:spPr>
        <p:txBody>
          <a:bodyPr/>
          <a:lstStyle>
            <a:lvl1pPr>
              <a:defRPr/>
            </a:lvl1pPr>
          </a:lstStyle>
          <a:p>
            <a:pPr>
              <a:defRPr/>
            </a:pPr>
            <a:endParaRPr lang="es-ES"/>
          </a:p>
        </p:txBody>
      </p:sp>
      <p:sp>
        <p:nvSpPr>
          <p:cNvPr id="11" name="5 Marcador de número de diapositiva"/>
          <p:cNvSpPr>
            <a:spLocks noGrp="1"/>
          </p:cNvSpPr>
          <p:nvPr>
            <p:ph type="sldNum" sz="quarter" idx="12"/>
          </p:nvPr>
        </p:nvSpPr>
        <p:spPr>
          <a:xfrm>
            <a:off x="146050" y="6208713"/>
            <a:ext cx="457200" cy="457200"/>
          </a:xfrm>
        </p:spPr>
        <p:txBody>
          <a:bodyPr/>
          <a:lstStyle>
            <a:lvl1pPr>
              <a:defRPr/>
            </a:lvl1pPr>
          </a:lstStyle>
          <a:p>
            <a:pPr>
              <a:defRPr/>
            </a:pPr>
            <a:fld id="{5FF74A29-F159-4CB0-89CA-D7BB1A538223}"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914400" y="1447800"/>
            <a:ext cx="374904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933950" y="1447800"/>
            <a:ext cx="374904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A570A269-F721-4A62-A5C5-E6B4B2A0F52E}"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11" name="10 Marcador de contenido"/>
          <p:cNvSpPr>
            <a:spLocks noGrp="1"/>
          </p:cNvSpPr>
          <p:nvPr>
            <p:ph sz="half" idx="2"/>
          </p:nvPr>
        </p:nvSpPr>
        <p:spPr>
          <a:xfrm>
            <a:off x="914400" y="2247900"/>
            <a:ext cx="37338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4"/>
          </p:nvPr>
        </p:nvSpPr>
        <p:spPr>
          <a:xfrm>
            <a:off x="4953000" y="2247900"/>
            <a:ext cx="37338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13 Marcador de fecha"/>
          <p:cNvSpPr>
            <a:spLocks noGrp="1"/>
          </p:cNvSpPr>
          <p:nvPr>
            <p:ph type="dt" sz="half" idx="10"/>
          </p:nvPr>
        </p:nvSpPr>
        <p:spPr/>
        <p:txBody>
          <a:bodyPr/>
          <a:lstStyle>
            <a:lvl1pPr>
              <a:defRPr/>
            </a:lvl1pPr>
          </a:lstStyle>
          <a:p>
            <a:pPr>
              <a:defRPr/>
            </a:pPr>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C01DBDE6-3F9C-4B6A-BF55-37401C7A9E4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63795EF1-385E-4E7C-A02D-31612EB73ABA}"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FFF3AE94-6A35-4345-ADF4-2AE5BD7AF57B}"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5 Rectángulo redondeado"/>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1 Título"/>
          <p:cNvSpPr>
            <a:spLocks noGrp="1"/>
          </p:cNvSpPr>
          <p:nvPr>
            <p:ph type="title"/>
          </p:nvPr>
        </p:nvSpPr>
        <p:spPr>
          <a:xfrm>
            <a:off x="914400" y="273050"/>
            <a:ext cx="7772400" cy="1143000"/>
          </a:xfrm>
        </p:spPr>
        <p:txBody>
          <a:bodyPr/>
          <a:lstStyle>
            <a:lvl1pPr algn="l">
              <a:buNone/>
              <a:defRPr sz="4000" b="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1" name="10 Marcador de contenido"/>
          <p:cNvSpPr>
            <a:spLocks noGrp="1"/>
          </p:cNvSpPr>
          <p:nvPr>
            <p:ph sz="quarter" idx="1"/>
          </p:nvPr>
        </p:nvSpPr>
        <p:spPr>
          <a:xfrm>
            <a:off x="2971800" y="1600200"/>
            <a:ext cx="57150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4 Marcador de fecha"/>
          <p:cNvSpPr>
            <a:spLocks noGrp="1"/>
          </p:cNvSpPr>
          <p:nvPr>
            <p:ph type="dt" sz="half" idx="10"/>
          </p:nvPr>
        </p:nvSpPr>
        <p:spPr/>
        <p:txBody>
          <a:bodyPr/>
          <a:lstStyle>
            <a:lvl1pPr>
              <a:defRPr/>
            </a:lvl1pPr>
          </a:lstStyle>
          <a:p>
            <a:pPr>
              <a:defRPr/>
            </a:pPr>
            <a:endParaRPr lang="es-ES"/>
          </a:p>
        </p:txBody>
      </p:sp>
      <p:sp>
        <p:nvSpPr>
          <p:cNvPr id="8" name="5 Marcador de pie de página"/>
          <p:cNvSpPr>
            <a:spLocks noGrp="1"/>
          </p:cNvSpPr>
          <p:nvPr>
            <p:ph type="ftr" sz="quarter" idx="11"/>
          </p:nvPr>
        </p:nvSpPr>
        <p:spPr/>
        <p:txBody>
          <a:bodyPr/>
          <a:lstStyle>
            <a:lvl1pPr>
              <a:defRPr/>
            </a:lvl1pPr>
          </a:lstStyle>
          <a:p>
            <a:pPr>
              <a:defRPr/>
            </a:pPr>
            <a:endParaRPr lang="es-ES"/>
          </a:p>
        </p:txBody>
      </p:sp>
      <p:sp>
        <p:nvSpPr>
          <p:cNvPr id="9" name="6 Marcador de número de diapositiva"/>
          <p:cNvSpPr>
            <a:spLocks noGrp="1"/>
          </p:cNvSpPr>
          <p:nvPr>
            <p:ph type="sldNum" sz="quarter" idx="12"/>
          </p:nvPr>
        </p:nvSpPr>
        <p:spPr/>
        <p:txBody>
          <a:bodyPr/>
          <a:lstStyle>
            <a:lvl1pPr>
              <a:defRPr/>
            </a:lvl1pPr>
          </a:lstStyle>
          <a:p>
            <a:pPr>
              <a:defRPr/>
            </a:pPr>
            <a:fld id="{01F90676-3EBB-421C-A468-24C852F8AC7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8" name="4 Marcador de fecha"/>
          <p:cNvSpPr>
            <a:spLocks noGrp="1"/>
          </p:cNvSpPr>
          <p:nvPr>
            <p:ph type="dt" sz="half" idx="10"/>
          </p:nvPr>
        </p:nvSpPr>
        <p:spPr/>
        <p:txBody>
          <a:bodyPr/>
          <a:lstStyle>
            <a:lvl1pPr>
              <a:defRPr/>
            </a:lvl1pPr>
          </a:lstStyle>
          <a:p>
            <a:pPr>
              <a:defRPr/>
            </a:pPr>
            <a:endParaRPr lang="es-ES"/>
          </a:p>
        </p:txBody>
      </p:sp>
      <p:sp>
        <p:nvSpPr>
          <p:cNvPr id="9" name="5 Marcador de pie de página"/>
          <p:cNvSpPr>
            <a:spLocks noGrp="1"/>
          </p:cNvSpPr>
          <p:nvPr>
            <p:ph type="ftr" sz="quarter" idx="11"/>
          </p:nvPr>
        </p:nvSpPr>
        <p:spPr>
          <a:xfrm>
            <a:off x="914400" y="6172200"/>
            <a:ext cx="3886200" cy="457200"/>
          </a:xfrm>
        </p:spPr>
        <p:txBody>
          <a:bodyPr/>
          <a:lstStyle>
            <a:lvl1pPr>
              <a:defRPr/>
            </a:lvl1pPr>
          </a:lstStyle>
          <a:p>
            <a:pPr>
              <a:defRPr/>
            </a:pPr>
            <a:endParaRPr lang="es-ES"/>
          </a:p>
        </p:txBody>
      </p:sp>
      <p:sp>
        <p:nvSpPr>
          <p:cNvPr id="10" name="6 Marcador de número de diapositiva"/>
          <p:cNvSpPr>
            <a:spLocks noGrp="1"/>
          </p:cNvSpPr>
          <p:nvPr>
            <p:ph type="sldNum" sz="quarter" idx="12"/>
          </p:nvPr>
        </p:nvSpPr>
        <p:spPr>
          <a:xfrm>
            <a:off x="146050" y="6208713"/>
            <a:ext cx="457200" cy="457200"/>
          </a:xfrm>
        </p:spPr>
        <p:txBody>
          <a:bodyPr/>
          <a:lstStyle>
            <a:lvl1pPr>
              <a:defRPr/>
            </a:lvl1pPr>
          </a:lstStyle>
          <a:p>
            <a:pPr>
              <a:defRPr/>
            </a:pPr>
            <a:fld id="{0F3469C8-EBCD-4248-B3F9-44B72E056A72}"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7 Rectángulo redondeado"/>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21 Marcador de título"/>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12 Marcador de texto"/>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pitchFamily="34" charset="0"/>
              </a:defRPr>
            </a:lvl1pPr>
          </a:lstStyle>
          <a:p>
            <a:pPr>
              <a:defRPr/>
            </a:pPr>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pitchFamily="34" charset="0"/>
              </a:defRPr>
            </a:lvl1pPr>
          </a:lstStyle>
          <a:p>
            <a:pPr>
              <a:defRPr/>
            </a:pPr>
            <a:endParaRPr lang="es-ES"/>
          </a:p>
        </p:txBody>
      </p:sp>
      <p:sp>
        <p:nvSpPr>
          <p:cNvPr id="23" name="22 Marcador de número de diapositiva"/>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0EE4DAD6-DEAD-40A2-A34E-D88CA0D61B38}"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76" r:id="rId1"/>
    <p:sldLayoutId id="2147483769" r:id="rId2"/>
    <p:sldLayoutId id="2147483777" r:id="rId3"/>
    <p:sldLayoutId id="2147483770" r:id="rId4"/>
    <p:sldLayoutId id="2147483771" r:id="rId5"/>
    <p:sldLayoutId id="2147483772" r:id="rId6"/>
    <p:sldLayoutId id="2147483773" r:id="rId7"/>
    <p:sldLayoutId id="2147483778" r:id="rId8"/>
    <p:sldLayoutId id="2147483779" r:id="rId9"/>
    <p:sldLayoutId id="2147483774" r:id="rId10"/>
    <p:sldLayoutId id="2147483775"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VuelodeGansos3.pps" TargetMode="External"/><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hyperlink" Target="VuelodeGansos3.pps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6146" name="Picture 2" descr="D:\HABILIDADES INTERPERSONALES\CONFERENCIAS ALUMNOS\TEMA IV\Bibliografía\el vuelo de los gansos.jpg"/>
          <p:cNvPicPr>
            <a:picLocks noChangeAspect="1" noChangeArrowheads="1"/>
          </p:cNvPicPr>
          <p:nvPr/>
        </p:nvPicPr>
        <p:blipFill>
          <a:blip r:embed="rId2"/>
          <a:srcRect/>
          <a:stretch>
            <a:fillRect/>
          </a:stretch>
        </p:blipFill>
        <p:spPr bwMode="auto">
          <a:xfrm>
            <a:off x="214313" y="214313"/>
            <a:ext cx="8843962" cy="6000750"/>
          </a:xfrm>
          <a:prstGeom prst="rect">
            <a:avLst/>
          </a:prstGeom>
          <a:noFill/>
          <a:ln w="9525">
            <a:noFill/>
            <a:miter lim="800000"/>
            <a:headEnd/>
            <a:tailEnd/>
          </a:ln>
        </p:spPr>
      </p:pic>
      <p:sp>
        <p:nvSpPr>
          <p:cNvPr id="2" name="1 CuadroTexto"/>
          <p:cNvSpPr txBox="1"/>
          <p:nvPr/>
        </p:nvSpPr>
        <p:spPr>
          <a:xfrm>
            <a:off x="1785918" y="4214818"/>
            <a:ext cx="4857784"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VE" sz="2800" b="1" dirty="0">
                <a:solidFill>
                  <a:srgbClr val="C00000"/>
                </a:solidFill>
                <a:latin typeface="Arial" pitchFamily="34" charset="0"/>
                <a:cs typeface="Arial" pitchFamily="34" charset="0"/>
              </a:rPr>
              <a:t>El trabajo en equipos II. </a:t>
            </a:r>
            <a:endParaRPr lang="es-VE" sz="2800" dirty="0">
              <a:solidFill>
                <a:srgbClr val="C00000"/>
              </a:solidFill>
              <a:latin typeface="Arial" pitchFamily="34" charset="0"/>
              <a:cs typeface="Arial" pitchFamily="34" charset="0"/>
            </a:endParaRPr>
          </a:p>
        </p:txBody>
      </p:sp>
      <p:sp>
        <p:nvSpPr>
          <p:cNvPr id="3" name="2 CuadroTexto"/>
          <p:cNvSpPr txBox="1"/>
          <p:nvPr/>
        </p:nvSpPr>
        <p:spPr>
          <a:xfrm>
            <a:off x="2428860" y="2714620"/>
            <a:ext cx="3000396" cy="6463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convex"/>
          </a:sp3d>
        </p:spPr>
        <p:style>
          <a:lnRef idx="3">
            <a:schemeClr val="lt1"/>
          </a:lnRef>
          <a:fillRef idx="1">
            <a:schemeClr val="accent1"/>
          </a:fillRef>
          <a:effectRef idx="1">
            <a:schemeClr val="accent1"/>
          </a:effectRef>
          <a:fontRef idx="minor">
            <a:schemeClr val="lt1"/>
          </a:fontRef>
        </p:style>
        <p:txBody>
          <a:bodyPr>
            <a:spAutoFit/>
          </a:bodyPr>
          <a:lstStyle/>
          <a:p>
            <a:pPr algn="ctr">
              <a:defRPr/>
            </a:pPr>
            <a:r>
              <a:rPr lang="es-VE" sz="3600" b="1" dirty="0">
                <a:latin typeface="Arial" pitchFamily="34" charset="0"/>
                <a:cs typeface="Arial" pitchFamily="34" charset="0"/>
              </a:rPr>
              <a:t>Tema 4</a:t>
            </a:r>
          </a:p>
        </p:txBody>
      </p:sp>
      <p:sp>
        <p:nvSpPr>
          <p:cNvPr id="5" name="4 CuadroTexto"/>
          <p:cNvSpPr txBox="1"/>
          <p:nvPr/>
        </p:nvSpPr>
        <p:spPr>
          <a:xfrm>
            <a:off x="2571736" y="1714488"/>
            <a:ext cx="2735044" cy="584775"/>
          </a:xfrm>
          <a:prstGeom prst="rect">
            <a:avLst/>
          </a:prstGeom>
          <a:solidFill>
            <a:schemeClr val="accent1">
              <a:lumMod val="20000"/>
              <a:lumOff val="80000"/>
            </a:schemeClr>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none">
            <a:spAutoFit/>
          </a:bodyPr>
          <a:lstStyle/>
          <a:p>
            <a:pPr>
              <a:defRPr/>
            </a:pPr>
            <a:r>
              <a:rPr lang="es-ES" sz="3200" dirty="0">
                <a:latin typeface="Arial" pitchFamily="34" charset="0"/>
              </a:rPr>
              <a:t>Conferencia 6</a:t>
            </a:r>
          </a:p>
        </p:txBody>
      </p:sp>
      <p:sp>
        <p:nvSpPr>
          <p:cNvPr id="7" name="6 Marcador de número de diapositiva"/>
          <p:cNvSpPr>
            <a:spLocks noGrp="1"/>
          </p:cNvSpPr>
          <p:nvPr>
            <p:ph type="sldNum" sz="quarter" idx="12"/>
          </p:nvPr>
        </p:nvSpPr>
        <p:spPr/>
        <p:txBody>
          <a:bodyPr/>
          <a:lstStyle/>
          <a:p>
            <a:pPr>
              <a:defRPr/>
            </a:pPr>
            <a:fld id="{D456DD66-CD60-424C-9490-F95302D93BF2}" type="slidenum">
              <a:rPr lang="es-ES"/>
              <a:pPr>
                <a:defRPr/>
              </a:pPr>
              <a:t>1</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0" fill="hold"/>
                                        <p:tgtEl>
                                          <p:spTgt spid="6146"/>
                                        </p:tgtEl>
                                        <p:attrNameLst>
                                          <p:attrName>ppt_x</p:attrName>
                                        </p:attrNameLst>
                                      </p:cBhvr>
                                      <p:tavLst>
                                        <p:tav tm="0">
                                          <p:val>
                                            <p:strVal val="0-#ppt_w/2"/>
                                          </p:val>
                                        </p:tav>
                                        <p:tav tm="100000">
                                          <p:val>
                                            <p:strVal val="#ppt_x"/>
                                          </p:val>
                                        </p:tav>
                                      </p:tavLst>
                                    </p:anim>
                                    <p:anim calcmode="lin" valueType="num">
                                      <p:cBhvr additive="base">
                                        <p:cTn id="8" dur="5000" fill="hold"/>
                                        <p:tgtEl>
                                          <p:spTgt spid="6146"/>
                                        </p:tgtEl>
                                        <p:attrNameLst>
                                          <p:attrName>ppt_y</p:attrName>
                                        </p:attrNameLst>
                                      </p:cBhvr>
                                      <p:tavLst>
                                        <p:tav tm="0">
                                          <p:val>
                                            <p:strVal val="#ppt_y"/>
                                          </p:val>
                                        </p:tav>
                                        <p:tav tm="100000">
                                          <p:val>
                                            <p:strVal val="#ppt_y"/>
                                          </p:val>
                                        </p:tav>
                                      </p:tavLst>
                                    </p:anim>
                                  </p:childTnLst>
                                </p:cTn>
                              </p:par>
                            </p:childTnLst>
                          </p:cTn>
                        </p:par>
                        <p:par>
                          <p:cTn id="9" fill="hold">
                            <p:stCondLst>
                              <p:cond delay="5000"/>
                            </p:stCondLst>
                            <p:childTnLst>
                              <p:par>
                                <p:cTn id="10" presetID="53"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Effect transition="in" filter="fade">
                                      <p:cBhvr>
                                        <p:cTn id="1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CuadroTexto"/>
          <p:cNvSpPr txBox="1">
            <a:spLocks noChangeArrowheads="1"/>
          </p:cNvSpPr>
          <p:nvPr/>
        </p:nvSpPr>
        <p:spPr bwMode="auto">
          <a:xfrm>
            <a:off x="142844" y="1046341"/>
            <a:ext cx="9286940" cy="5262979"/>
          </a:xfrm>
          <a:prstGeom prst="rect">
            <a:avLst/>
          </a:prstGeom>
          <a:noFill/>
          <a:ln w="9525">
            <a:noFill/>
            <a:miter lim="800000"/>
            <a:headEnd/>
            <a:tailEnd/>
          </a:ln>
        </p:spPr>
        <p:txBody>
          <a:bodyPr wrap="square">
            <a:spAutoFit/>
          </a:bodyPr>
          <a:lstStyle/>
          <a:p>
            <a:r>
              <a:rPr lang="es-ES_tradnl" sz="2800" dirty="0" smtClean="0"/>
              <a:t>Es </a:t>
            </a:r>
            <a:r>
              <a:rPr lang="es-ES_tradnl" sz="2800" dirty="0"/>
              <a:t>quien facilita el trabajo en equipo, esto requiere capacitación, debe tener llegada con las personas, poseer habilidades de relaciones interpersonales y de comunicación.</a:t>
            </a:r>
            <a:endParaRPr lang="es-VE" sz="2800" dirty="0"/>
          </a:p>
          <a:p>
            <a:pPr>
              <a:buFont typeface="Arial" charset="0"/>
              <a:buChar char="•"/>
            </a:pPr>
            <a:r>
              <a:rPr lang="es-ES_tradnl" sz="2800" dirty="0"/>
              <a:t> Debe detectar y capacitar a las personas con habilidades y características de líderes, con dones de mando, innovadores, creadores, inteligentes y flexibles.</a:t>
            </a:r>
          </a:p>
          <a:p>
            <a:pPr>
              <a:buFont typeface="Arial" charset="0"/>
              <a:buChar char="•"/>
            </a:pPr>
            <a:r>
              <a:rPr lang="es-ES" sz="2800" dirty="0"/>
              <a:t> La persona facilitadora es una persona experta en técnicas y en metodología para la formación de equipos. Tiene una preparación específica para el ejercicio de su función y ha sido  reconocida como experta en el entrenamiento de equipos.</a:t>
            </a:r>
            <a:endParaRPr lang="es-VE" sz="2800" dirty="0"/>
          </a:p>
        </p:txBody>
      </p:sp>
      <p:sp>
        <p:nvSpPr>
          <p:cNvPr id="4" name="3 Marcador de número de diapositiva"/>
          <p:cNvSpPr>
            <a:spLocks noGrp="1"/>
          </p:cNvSpPr>
          <p:nvPr>
            <p:ph type="sldNum" sz="quarter" idx="12"/>
          </p:nvPr>
        </p:nvSpPr>
        <p:spPr/>
        <p:txBody>
          <a:bodyPr/>
          <a:lstStyle/>
          <a:p>
            <a:pPr>
              <a:defRPr/>
            </a:pPr>
            <a:fld id="{2CA601F1-101C-49EC-9A1F-1F6F7EA4F904}" type="slidenum">
              <a:rPr lang="es-ES"/>
              <a:pPr>
                <a:defRPr/>
              </a:pPr>
              <a:t>10</a:t>
            </a:fld>
            <a:endParaRPr lang="es-ES"/>
          </a:p>
        </p:txBody>
      </p:sp>
      <p:sp>
        <p:nvSpPr>
          <p:cNvPr id="5" name="4 Rectángulo"/>
          <p:cNvSpPr/>
          <p:nvPr/>
        </p:nvSpPr>
        <p:spPr>
          <a:xfrm>
            <a:off x="3097625" y="71414"/>
            <a:ext cx="3070071" cy="70788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wrap="none">
            <a:spAutoFit/>
          </a:bodyPr>
          <a:lstStyle/>
          <a:p>
            <a:pPr algn="just"/>
            <a:r>
              <a:rPr lang="es-ES_tradnl" sz="4000" b="1" dirty="0" smtClean="0"/>
              <a:t>El Facilitador</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 calcmode="lin" valueType="num">
                                      <p:cBhvr>
                                        <p:cTn id="7" dur="500" fill="hold"/>
                                        <p:tgtEl>
                                          <p:spTgt spid="1433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433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4338">
                                            <p:txEl>
                                              <p:pRg st="1" end="1"/>
                                            </p:txEl>
                                          </p:spTgt>
                                        </p:tgtEl>
                                        <p:attrNameLst>
                                          <p:attrName>style.visibility</p:attrName>
                                        </p:attrNameLst>
                                      </p:cBhvr>
                                      <p:to>
                                        <p:strVal val="visible"/>
                                      </p:to>
                                    </p:set>
                                    <p:anim calcmode="lin" valueType="num">
                                      <p:cBhvr>
                                        <p:cTn id="13" dur="500" fill="hold"/>
                                        <p:tgtEl>
                                          <p:spTgt spid="14338">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433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4338">
                                            <p:txEl>
                                              <p:pRg st="2" end="2"/>
                                            </p:txEl>
                                          </p:spTgt>
                                        </p:tgtEl>
                                        <p:attrNameLst>
                                          <p:attrName>style.visibility</p:attrName>
                                        </p:attrNameLst>
                                      </p:cBhvr>
                                      <p:to>
                                        <p:strVal val="visible"/>
                                      </p:to>
                                    </p:set>
                                    <p:anim calcmode="lin" valueType="num">
                                      <p:cBhvr>
                                        <p:cTn id="19" dur="500" fill="hold"/>
                                        <p:tgtEl>
                                          <p:spTgt spid="14338">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4338">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Rectángulo"/>
          <p:cNvSpPr>
            <a:spLocks noChangeArrowheads="1"/>
          </p:cNvSpPr>
          <p:nvPr/>
        </p:nvSpPr>
        <p:spPr bwMode="auto">
          <a:xfrm>
            <a:off x="214313" y="428604"/>
            <a:ext cx="8715375" cy="5693866"/>
          </a:xfrm>
          <a:prstGeom prst="rect">
            <a:avLst/>
          </a:prstGeom>
          <a:noFill/>
          <a:ln w="9525">
            <a:noFill/>
            <a:miter lim="800000"/>
            <a:headEnd/>
            <a:tailEnd/>
          </a:ln>
        </p:spPr>
        <p:txBody>
          <a:bodyPr>
            <a:spAutoFit/>
          </a:bodyPr>
          <a:lstStyle/>
          <a:p>
            <a:pPr algn="just"/>
            <a:r>
              <a:rPr lang="es-ES" sz="2800" dirty="0"/>
              <a:t>En los equipos directivos y en los equipos de mejora, </a:t>
            </a:r>
            <a:r>
              <a:rPr lang="es-ES" sz="2800" dirty="0" smtClean="0"/>
              <a:t>una </a:t>
            </a:r>
            <a:r>
              <a:rPr lang="es-ES" sz="2800" dirty="0"/>
              <a:t>figura </a:t>
            </a:r>
            <a:r>
              <a:rPr lang="es-ES" sz="2800" dirty="0" smtClean="0"/>
              <a:t>importante es: </a:t>
            </a:r>
          </a:p>
          <a:p>
            <a:pPr algn="just"/>
            <a:endParaRPr lang="es-ES" sz="2800" dirty="0"/>
          </a:p>
          <a:p>
            <a:pPr algn="just"/>
            <a:r>
              <a:rPr lang="es-ES" sz="2800" i="1" dirty="0" smtClean="0"/>
              <a:t>…</a:t>
            </a:r>
            <a:r>
              <a:rPr lang="es-ES" sz="2800" b="1" i="1" dirty="0" smtClean="0"/>
              <a:t>la </a:t>
            </a:r>
            <a:r>
              <a:rPr lang="es-ES" sz="2800" b="1" i="1" dirty="0"/>
              <a:t>persona facilitadora</a:t>
            </a:r>
          </a:p>
          <a:p>
            <a:pPr algn="just"/>
            <a:endParaRPr lang="es-ES" sz="2800" b="1" dirty="0"/>
          </a:p>
          <a:p>
            <a:pPr algn="just"/>
            <a:r>
              <a:rPr lang="es-ES" sz="2800" dirty="0"/>
              <a:t>El/la facilitador/a es una persona experta en técnicas de formación de equipos y en las primeras 10 sesiones del equipo, que corresponden a la fase normativa del equipo, transmite al equipo, con una formación basada en la acción, las técnicas básicas que se deben dominar para trabajar en cualquier equipo, ya se trate de equipo directivo o de equipo de mejora. </a:t>
            </a:r>
          </a:p>
        </p:txBody>
      </p:sp>
      <p:sp>
        <p:nvSpPr>
          <p:cNvPr id="3" name="2 Marcador de número de diapositiva"/>
          <p:cNvSpPr>
            <a:spLocks noGrp="1"/>
          </p:cNvSpPr>
          <p:nvPr>
            <p:ph type="sldNum" sz="quarter" idx="12"/>
          </p:nvPr>
        </p:nvSpPr>
        <p:spPr/>
        <p:txBody>
          <a:bodyPr/>
          <a:lstStyle/>
          <a:p>
            <a:pPr>
              <a:defRPr/>
            </a:pPr>
            <a:fld id="{46E1C959-241E-4566-A8E6-9838CF64BF7B}" type="slidenum">
              <a:rPr lang="es-ES"/>
              <a:pPr>
                <a:defRPr/>
              </a:pPr>
              <a:t>11</a:t>
            </a:fld>
            <a:endParaRPr lang="es-ES"/>
          </a:p>
        </p:txBody>
      </p:sp>
    </p:spTree>
  </p:cSld>
  <p:clrMapOvr>
    <a:masterClrMapping/>
  </p:clrMapOvr>
  <p:transition spd="med">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5362">
                                            <p:txEl>
                                              <p:pRg st="2" end="2"/>
                                            </p:txEl>
                                          </p:spTgt>
                                        </p:tgtEl>
                                        <p:attrNameLst>
                                          <p:attrName>style.visibility</p:attrName>
                                        </p:attrNameLst>
                                      </p:cBhvr>
                                      <p:to>
                                        <p:strVal val="visible"/>
                                      </p:to>
                                    </p:set>
                                    <p:anim calcmode="lin" valueType="num">
                                      <p:cBhvr additive="base">
                                        <p:cTn id="13" dur="500" fill="hold"/>
                                        <p:tgtEl>
                                          <p:spTgt spid="1536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2">
                                            <p:txEl>
                                              <p:pRg st="2" end="2"/>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12" fill="hold" grpId="0" nodeType="afterEffect">
                                  <p:stCondLst>
                                    <p:cond delay="0"/>
                                  </p:stCondLst>
                                  <p:childTnLst>
                                    <p:set>
                                      <p:cBhvr>
                                        <p:cTn id="17" dur="1" fill="hold">
                                          <p:stCondLst>
                                            <p:cond delay="0"/>
                                          </p:stCondLst>
                                        </p:cTn>
                                        <p:tgtEl>
                                          <p:spTgt spid="15362">
                                            <p:txEl>
                                              <p:pRg st="4" end="4"/>
                                            </p:txEl>
                                          </p:spTgt>
                                        </p:tgtEl>
                                        <p:attrNameLst>
                                          <p:attrName>style.visibility</p:attrName>
                                        </p:attrNameLst>
                                      </p:cBhvr>
                                      <p:to>
                                        <p:strVal val="visible"/>
                                      </p:to>
                                    </p:set>
                                    <p:anim calcmode="lin" valueType="num">
                                      <p:cBhvr additive="base">
                                        <p:cTn id="18" dur="500" fill="hold"/>
                                        <p:tgtEl>
                                          <p:spTgt spid="15362">
                                            <p:txEl>
                                              <p:pRg st="4" end="4"/>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536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Rectángulo"/>
          <p:cNvSpPr>
            <a:spLocks noChangeArrowheads="1"/>
          </p:cNvSpPr>
          <p:nvPr/>
        </p:nvSpPr>
        <p:spPr bwMode="auto">
          <a:xfrm>
            <a:off x="285750" y="1285875"/>
            <a:ext cx="8143875" cy="4401205"/>
          </a:xfrm>
          <a:prstGeom prst="rect">
            <a:avLst/>
          </a:prstGeom>
          <a:noFill/>
          <a:ln w="9525">
            <a:noFill/>
            <a:miter lim="800000"/>
            <a:headEnd/>
            <a:tailEnd/>
          </a:ln>
        </p:spPr>
        <p:txBody>
          <a:bodyPr>
            <a:spAutoFit/>
          </a:bodyPr>
          <a:lstStyle/>
          <a:p>
            <a:pPr algn="just"/>
            <a:r>
              <a:rPr lang="es-ES" sz="2800" dirty="0"/>
              <a:t>El objetivo fundamental de la </a:t>
            </a:r>
            <a:r>
              <a:rPr lang="es-ES" sz="2800" i="1" dirty="0"/>
              <a:t>persona facilitadora </a:t>
            </a:r>
            <a:r>
              <a:rPr lang="es-ES" sz="2800" dirty="0"/>
              <a:t>es ayudar a las personas individuales y al equipo a crecer, de tal forma que consiga, en el menor tiempo posible, que el equipo funcione de manera autónoma.</a:t>
            </a:r>
          </a:p>
          <a:p>
            <a:pPr algn="just"/>
            <a:endParaRPr lang="es-ES" sz="2800" dirty="0"/>
          </a:p>
          <a:p>
            <a:pPr algn="just"/>
            <a:r>
              <a:rPr lang="es-ES" sz="2800" i="1" dirty="0">
                <a:solidFill>
                  <a:srgbClr val="C00000"/>
                </a:solidFill>
              </a:rPr>
              <a:t>Para favorecer el crecimiento de las personas, es importante que el ejercicio del liderazgo sea asumido por el equipo. </a:t>
            </a:r>
          </a:p>
          <a:p>
            <a:pPr algn="just"/>
            <a:endParaRPr lang="es-ES" sz="2800" dirty="0"/>
          </a:p>
        </p:txBody>
      </p:sp>
      <p:sp>
        <p:nvSpPr>
          <p:cNvPr id="3" name="2 Marcador de número de diapositiva"/>
          <p:cNvSpPr>
            <a:spLocks noGrp="1"/>
          </p:cNvSpPr>
          <p:nvPr>
            <p:ph type="sldNum" sz="quarter" idx="12"/>
          </p:nvPr>
        </p:nvSpPr>
        <p:spPr/>
        <p:txBody>
          <a:bodyPr/>
          <a:lstStyle/>
          <a:p>
            <a:pPr>
              <a:defRPr/>
            </a:pPr>
            <a:fld id="{D52C1DE9-8ACF-43D2-9A7D-7713D4D30BAE}" type="slidenum">
              <a:rPr lang="es-ES"/>
              <a:pPr>
                <a:defRPr/>
              </a:pPr>
              <a:t>12</a:t>
            </a:fld>
            <a:endParaRPr lang="es-E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 calcmode="lin" valueType="num">
                                      <p:cBhvr additive="base">
                                        <p:cTn id="7" dur="500" fill="hold"/>
                                        <p:tgtEl>
                                          <p:spTgt spid="1638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3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16386">
                                            <p:txEl>
                                              <p:pRg st="2" end="2"/>
                                            </p:txEl>
                                          </p:spTgt>
                                        </p:tgtEl>
                                        <p:attrNameLst>
                                          <p:attrName>style.visibility</p:attrName>
                                        </p:attrNameLst>
                                      </p:cBhvr>
                                      <p:to>
                                        <p:strVal val="visible"/>
                                      </p:to>
                                    </p:set>
                                    <p:anim calcmode="lin" valueType="num">
                                      <p:cBhvr additive="base">
                                        <p:cTn id="13" dur="500" fill="hold"/>
                                        <p:tgtEl>
                                          <p:spTgt spid="16386">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638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Rectángulo"/>
          <p:cNvSpPr>
            <a:spLocks noChangeArrowheads="1"/>
          </p:cNvSpPr>
          <p:nvPr/>
        </p:nvSpPr>
        <p:spPr bwMode="auto">
          <a:xfrm>
            <a:off x="214282" y="214290"/>
            <a:ext cx="8715375" cy="2677656"/>
          </a:xfrm>
          <a:prstGeom prst="rect">
            <a:avLst/>
          </a:prstGeom>
          <a:noFill/>
          <a:ln w="9525">
            <a:noFill/>
            <a:miter lim="800000"/>
            <a:headEnd/>
            <a:tailEnd/>
          </a:ln>
        </p:spPr>
        <p:txBody>
          <a:bodyPr>
            <a:spAutoFit/>
          </a:bodyPr>
          <a:lstStyle/>
          <a:p>
            <a:pPr algn="just"/>
            <a:endParaRPr lang="es-ES" sz="2800" dirty="0"/>
          </a:p>
          <a:p>
            <a:pPr algn="just"/>
            <a:r>
              <a:rPr lang="es-ES" sz="2800" dirty="0"/>
              <a:t>Un equipo </a:t>
            </a:r>
            <a:r>
              <a:rPr lang="es-ES" sz="2800" i="1" u="sng" dirty="0">
                <a:solidFill>
                  <a:srgbClr val="C00000"/>
                </a:solidFill>
              </a:rPr>
              <a:t>excelente</a:t>
            </a:r>
            <a:r>
              <a:rPr lang="es-ES" sz="2800" dirty="0"/>
              <a:t> funciona de una manera muy diferente a como funcionan los grupos de trabajo. En la conferencia anterior, se concretan las diferencias entre grupo de trabajo y equipo de trabajo. </a:t>
            </a:r>
          </a:p>
          <a:p>
            <a:pPr algn="just"/>
            <a:endParaRPr lang="es-ES" sz="2800" dirty="0"/>
          </a:p>
        </p:txBody>
      </p:sp>
      <p:sp>
        <p:nvSpPr>
          <p:cNvPr id="3" name="2 Marcador de número de diapositiva"/>
          <p:cNvSpPr>
            <a:spLocks noGrp="1"/>
          </p:cNvSpPr>
          <p:nvPr>
            <p:ph type="sldNum" sz="quarter" idx="12"/>
          </p:nvPr>
        </p:nvSpPr>
        <p:spPr/>
        <p:txBody>
          <a:bodyPr/>
          <a:lstStyle/>
          <a:p>
            <a:pPr>
              <a:defRPr/>
            </a:pPr>
            <a:fld id="{A5E6C9C5-F166-43E2-B9F0-E6812280779F}" type="slidenum">
              <a:rPr lang="es-ES"/>
              <a:pPr>
                <a:defRPr/>
              </a:pPr>
              <a:t>13</a:t>
            </a:fld>
            <a:endParaRPr lang="es-ES"/>
          </a:p>
        </p:txBody>
      </p:sp>
      <p:pic>
        <p:nvPicPr>
          <p:cNvPr id="17412" name="Picture 4" descr="D:\HABILIDADES INTERPERSONALES\CONFERENCIAS ALUMNOS\TEMA IV\Bibliografía\images5.jpg"/>
          <p:cNvPicPr>
            <a:picLocks noChangeAspect="1" noChangeArrowheads="1"/>
          </p:cNvPicPr>
          <p:nvPr/>
        </p:nvPicPr>
        <p:blipFill>
          <a:blip r:embed="rId2"/>
          <a:srcRect/>
          <a:stretch>
            <a:fillRect/>
          </a:stretch>
        </p:blipFill>
        <p:spPr bwMode="auto">
          <a:xfrm>
            <a:off x="1625367" y="2505074"/>
            <a:ext cx="5589839" cy="4170880"/>
          </a:xfrm>
          <a:prstGeom prst="rect">
            <a:avLst/>
          </a:prstGeom>
          <a:noFill/>
        </p:spPr>
      </p:pic>
    </p:spTree>
  </p:cSld>
  <p:clrMapOvr>
    <a:masterClrMapping/>
  </p:clrMapOvr>
  <p:transition spd="med">
    <p:cover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Rectángulo"/>
          <p:cNvSpPr>
            <a:spLocks noChangeArrowheads="1"/>
          </p:cNvSpPr>
          <p:nvPr/>
        </p:nvSpPr>
        <p:spPr bwMode="auto">
          <a:xfrm>
            <a:off x="285750" y="714375"/>
            <a:ext cx="8501063" cy="5262979"/>
          </a:xfrm>
          <a:prstGeom prst="rect">
            <a:avLst/>
          </a:prstGeom>
          <a:noFill/>
          <a:ln w="9525">
            <a:noFill/>
            <a:miter lim="800000"/>
            <a:headEnd/>
            <a:tailEnd/>
          </a:ln>
        </p:spPr>
        <p:txBody>
          <a:bodyPr>
            <a:spAutoFit/>
          </a:bodyPr>
          <a:lstStyle/>
          <a:p>
            <a:pPr algn="just"/>
            <a:r>
              <a:rPr lang="es-ES" sz="2800" dirty="0"/>
              <a:t>El </a:t>
            </a:r>
            <a:r>
              <a:rPr lang="es-ES" sz="2800" b="1" dirty="0"/>
              <a:t>grupo de trabajo </a:t>
            </a:r>
            <a:r>
              <a:rPr lang="es-ES" sz="2800" dirty="0"/>
              <a:t>se construye en torno a una persona que tiene un fuerte liderazgo personal, que reúne en su persona tres tipos de poder: poder institucional, poder de experto y poder de referencia o de modelo en el trabajo. </a:t>
            </a:r>
          </a:p>
          <a:p>
            <a:pPr algn="just"/>
            <a:endParaRPr lang="es-ES" sz="2800" dirty="0"/>
          </a:p>
          <a:p>
            <a:pPr algn="just"/>
            <a:r>
              <a:rPr lang="es-ES" sz="2800" dirty="0"/>
              <a:t>El </a:t>
            </a:r>
            <a:r>
              <a:rPr lang="es-ES" sz="2800" b="1" dirty="0"/>
              <a:t>equipo de trabajo</a:t>
            </a:r>
            <a:r>
              <a:rPr lang="es-ES" sz="2800" dirty="0"/>
              <a:t>, en cambio, se construye en la cooperación entre personas diferentes, que consiguen un alto grado de desarrollo de competencias personales y una complementariedad que refuerza la sinergia del equipo.</a:t>
            </a:r>
          </a:p>
          <a:p>
            <a:pPr algn="just"/>
            <a:endParaRPr lang="es-ES" sz="2800" dirty="0"/>
          </a:p>
        </p:txBody>
      </p:sp>
      <p:sp>
        <p:nvSpPr>
          <p:cNvPr id="3" name="2 Marcador de número de diapositiva"/>
          <p:cNvSpPr>
            <a:spLocks noGrp="1"/>
          </p:cNvSpPr>
          <p:nvPr>
            <p:ph type="sldNum" sz="quarter" idx="12"/>
          </p:nvPr>
        </p:nvSpPr>
        <p:spPr/>
        <p:txBody>
          <a:bodyPr/>
          <a:lstStyle/>
          <a:p>
            <a:pPr>
              <a:defRPr/>
            </a:pPr>
            <a:fld id="{D903338E-8965-4FF9-82E3-68763C5D55E1}" type="slidenum">
              <a:rPr lang="es-ES"/>
              <a:pPr>
                <a:defRPr/>
              </a:pPr>
              <a:t>14</a:t>
            </a:fld>
            <a:endParaRPr lang="es-ES"/>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blinds(vertical)">
                                      <p:cBhvr>
                                        <p:cTn id="7" dur="500"/>
                                        <p:tgtEl>
                                          <p:spTgt spid="1843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8434">
                                            <p:txEl>
                                              <p:pRg st="2" end="2"/>
                                            </p:txEl>
                                          </p:spTgt>
                                        </p:tgtEl>
                                        <p:attrNameLst>
                                          <p:attrName>style.visibility</p:attrName>
                                        </p:attrNameLst>
                                      </p:cBhvr>
                                      <p:to>
                                        <p:strVal val="visible"/>
                                      </p:to>
                                    </p:set>
                                    <p:animEffect transition="in" filter="blinds(vertical)">
                                      <p:cBhvr>
                                        <p:cTn id="12" dur="500"/>
                                        <p:tgtEl>
                                          <p:spTgt spid="184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8A60ACD4-93A7-4824-8F05-AECA920A4DA5}" type="slidenum">
              <a:rPr lang="es-ES" smtClean="0"/>
              <a:pPr>
                <a:defRPr/>
              </a:pPr>
              <a:t>15</a:t>
            </a:fld>
            <a:endParaRPr lang="es-ES"/>
          </a:p>
        </p:txBody>
      </p:sp>
      <p:pic>
        <p:nvPicPr>
          <p:cNvPr id="19459" name="Picture 2" descr="D:\HABILIDADES INTERPERSONALES\CONFERENCIAS ALUMNOS\TEMA IV\fcb 2.jpg"/>
          <p:cNvPicPr>
            <a:picLocks noChangeAspect="1" noChangeArrowheads="1"/>
          </p:cNvPicPr>
          <p:nvPr/>
        </p:nvPicPr>
        <p:blipFill>
          <a:blip r:embed="rId2"/>
          <a:srcRect/>
          <a:stretch>
            <a:fillRect/>
          </a:stretch>
        </p:blipFill>
        <p:spPr bwMode="auto">
          <a:xfrm>
            <a:off x="265876" y="1214422"/>
            <a:ext cx="8600684" cy="4429156"/>
          </a:xfrm>
          <a:prstGeom prst="rect">
            <a:avLst/>
          </a:prstGeom>
          <a:noFill/>
          <a:ln w="9525">
            <a:noFill/>
            <a:miter lim="800000"/>
            <a:headEnd/>
            <a:tailEnd/>
          </a:ln>
        </p:spPr>
      </p:pic>
    </p:spTree>
  </p:cSld>
  <p:clrMapOvr>
    <a:masterClrMapping/>
  </p:clrMapOvr>
  <p:transition spd="med">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Rectángulo"/>
          <p:cNvSpPr>
            <a:spLocks noChangeArrowheads="1"/>
          </p:cNvSpPr>
          <p:nvPr/>
        </p:nvSpPr>
        <p:spPr bwMode="auto">
          <a:xfrm>
            <a:off x="285750" y="642938"/>
            <a:ext cx="8215313" cy="2246769"/>
          </a:xfrm>
          <a:prstGeom prst="rect">
            <a:avLst/>
          </a:prstGeom>
          <a:noFill/>
          <a:ln w="9525">
            <a:noFill/>
            <a:miter lim="800000"/>
            <a:headEnd/>
            <a:tailEnd/>
          </a:ln>
        </p:spPr>
        <p:txBody>
          <a:bodyPr>
            <a:spAutoFit/>
          </a:bodyPr>
          <a:lstStyle/>
          <a:p>
            <a:pPr algn="just"/>
            <a:r>
              <a:rPr lang="es-ES" sz="2800" dirty="0"/>
              <a:t>La persona facilitadora puede ser considerada como “especialista” en formación de equipos que ha sido contratada por el equipo. Su misión es la de aportar al equipo unas técnicas y una metodología de trabajo.</a:t>
            </a:r>
          </a:p>
        </p:txBody>
      </p:sp>
      <p:sp>
        <p:nvSpPr>
          <p:cNvPr id="3" name="2 Rectángulo"/>
          <p:cNvSpPr/>
          <p:nvPr/>
        </p:nvSpPr>
        <p:spPr>
          <a:xfrm>
            <a:off x="285750" y="3143250"/>
            <a:ext cx="8286750" cy="3108543"/>
          </a:xfrm>
          <a:prstGeom prst="rect">
            <a:avLst/>
          </a:prstGeom>
        </p:spPr>
        <p:txBody>
          <a:bodyPr>
            <a:spAutoFit/>
          </a:bodyPr>
          <a:lstStyle/>
          <a:p>
            <a:pPr algn="just">
              <a:defRPr/>
            </a:pPr>
            <a:r>
              <a:rPr lang="es-ES" sz="2800" dirty="0">
                <a:latin typeface="Arial" pitchFamily="34" charset="0"/>
              </a:rPr>
              <a:t>El equipo, orientado por la persona facilitadora, designa a una persona como </a:t>
            </a:r>
            <a:r>
              <a:rPr lang="es-ES" sz="2800" i="1" dirty="0">
                <a:solidFill>
                  <a:schemeClr val="accent1">
                    <a:lumMod val="75000"/>
                  </a:schemeClr>
                </a:solidFill>
                <a:latin typeface="Arial" pitchFamily="34" charset="0"/>
              </a:rPr>
              <a:t>coordinadora</a:t>
            </a:r>
            <a:r>
              <a:rPr lang="es-ES" sz="2800" dirty="0">
                <a:latin typeface="Arial" pitchFamily="34" charset="0"/>
              </a:rPr>
              <a:t> del equipo.</a:t>
            </a:r>
          </a:p>
          <a:p>
            <a:pPr algn="just">
              <a:defRPr/>
            </a:pPr>
            <a:r>
              <a:rPr lang="es-ES" sz="2800" dirty="0">
                <a:latin typeface="Arial" pitchFamily="34" charset="0"/>
              </a:rPr>
              <a:t>Generalmente, sucede esto en la tercera o cuarta sesión. Antes del nombramiento de la persona coordinadora, quien lleva la coordinación del equipo es la persona facilitadora del equipo.</a:t>
            </a:r>
          </a:p>
        </p:txBody>
      </p:sp>
      <p:sp>
        <p:nvSpPr>
          <p:cNvPr id="4" name="3 Marcador de número de diapositiva"/>
          <p:cNvSpPr>
            <a:spLocks noGrp="1"/>
          </p:cNvSpPr>
          <p:nvPr>
            <p:ph type="sldNum" sz="quarter" idx="12"/>
          </p:nvPr>
        </p:nvSpPr>
        <p:spPr/>
        <p:txBody>
          <a:bodyPr/>
          <a:lstStyle/>
          <a:p>
            <a:pPr>
              <a:defRPr/>
            </a:pPr>
            <a:fld id="{7B452002-5A70-4F3C-9851-961220B1414D}" type="slidenum">
              <a:rPr lang="es-ES"/>
              <a:pPr>
                <a:defRPr/>
              </a:pPr>
              <a:t>16</a:t>
            </a:fld>
            <a:endParaRPr lang="es-ES"/>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048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048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Rectángulo"/>
          <p:cNvSpPr>
            <a:spLocks noChangeArrowheads="1"/>
          </p:cNvSpPr>
          <p:nvPr/>
        </p:nvSpPr>
        <p:spPr bwMode="auto">
          <a:xfrm>
            <a:off x="571500" y="1143000"/>
            <a:ext cx="7643813" cy="2677656"/>
          </a:xfrm>
          <a:prstGeom prst="rect">
            <a:avLst/>
          </a:prstGeom>
          <a:noFill/>
          <a:ln w="9525">
            <a:noFill/>
            <a:miter lim="800000"/>
            <a:headEnd/>
            <a:tailEnd/>
          </a:ln>
        </p:spPr>
        <p:txBody>
          <a:bodyPr>
            <a:spAutoFit/>
          </a:bodyPr>
          <a:lstStyle/>
          <a:p>
            <a:pPr algn="just"/>
            <a:r>
              <a:rPr lang="es-ES" sz="2800" dirty="0"/>
              <a:t>La persona facilitadora, como la persona promotora del equipo, no pertenecen propiamente al equipo. La persona facilitadora ha sido designada por el/la promotor/a, para desempeñar una función específica: la de formar y entrenar un equipo.</a:t>
            </a:r>
          </a:p>
        </p:txBody>
      </p:sp>
      <p:sp>
        <p:nvSpPr>
          <p:cNvPr id="21507" name="2 Rectángulo"/>
          <p:cNvSpPr>
            <a:spLocks noChangeArrowheads="1"/>
          </p:cNvSpPr>
          <p:nvPr/>
        </p:nvSpPr>
        <p:spPr bwMode="auto">
          <a:xfrm>
            <a:off x="571500" y="3929063"/>
            <a:ext cx="7858125" cy="1815882"/>
          </a:xfrm>
          <a:prstGeom prst="rect">
            <a:avLst/>
          </a:prstGeom>
          <a:noFill/>
          <a:ln w="9525">
            <a:noFill/>
            <a:miter lim="800000"/>
            <a:headEnd/>
            <a:tailEnd/>
          </a:ln>
        </p:spPr>
        <p:txBody>
          <a:bodyPr>
            <a:spAutoFit/>
          </a:bodyPr>
          <a:lstStyle/>
          <a:p>
            <a:pPr algn="just"/>
            <a:r>
              <a:rPr lang="es-ES" sz="2800" dirty="0"/>
              <a:t>El éxito de la persona facilitadora se mide por la rapidez con la que consigue que un equipo llegue a ser autónomo en su funcionamiento y excelente en sus resultados.</a:t>
            </a:r>
          </a:p>
        </p:txBody>
      </p:sp>
      <p:sp>
        <p:nvSpPr>
          <p:cNvPr id="4" name="3 Marcador de número de diapositiva"/>
          <p:cNvSpPr>
            <a:spLocks noGrp="1"/>
          </p:cNvSpPr>
          <p:nvPr>
            <p:ph type="sldNum" sz="quarter" idx="12"/>
          </p:nvPr>
        </p:nvSpPr>
        <p:spPr/>
        <p:txBody>
          <a:bodyPr/>
          <a:lstStyle/>
          <a:p>
            <a:pPr>
              <a:defRPr/>
            </a:pPr>
            <a:fld id="{069F99A6-2E50-4C35-811A-5A345A1938B6}" type="slidenum">
              <a:rPr lang="es-ES"/>
              <a:pPr>
                <a:defRPr/>
              </a:pPr>
              <a:t>17</a:t>
            </a:fld>
            <a:endParaRPr lang="es-E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 from="(-#ppt_w/2)" to="(#ppt_x)" calcmode="lin" valueType="num">
                                      <p:cBhvr>
                                        <p:cTn id="7" dur="600" fill="hold">
                                          <p:stCondLst>
                                            <p:cond delay="0"/>
                                          </p:stCondLst>
                                        </p:cTn>
                                        <p:tgtEl>
                                          <p:spTgt spid="21506"/>
                                        </p:tgtEl>
                                        <p:attrNameLst>
                                          <p:attrName>ppt_x</p:attrName>
                                        </p:attrNameLst>
                                      </p:cBhvr>
                                    </p:anim>
                                    <p:anim from="0" to="-1.0" calcmode="lin" valueType="num">
                                      <p:cBhvr>
                                        <p:cTn id="8" dur="200" decel="50000" autoRev="1" fill="hold">
                                          <p:stCondLst>
                                            <p:cond delay="600"/>
                                          </p:stCondLst>
                                        </p:cTn>
                                        <p:tgtEl>
                                          <p:spTgt spid="21506"/>
                                        </p:tgtEl>
                                        <p:attrNameLst>
                                          <p:attrName>xshear</p:attrName>
                                        </p:attrNameLst>
                                      </p:cBhvr>
                                    </p:anim>
                                    <p:animScale>
                                      <p:cBhvr>
                                        <p:cTn id="9" dur="200" decel="100000" autoRev="1" fill="hold">
                                          <p:stCondLst>
                                            <p:cond delay="600"/>
                                          </p:stCondLst>
                                        </p:cTn>
                                        <p:tgtEl>
                                          <p:spTgt spid="21506"/>
                                        </p:tgtEl>
                                      </p:cBhvr>
                                      <p:from x="100000" y="100000"/>
                                      <p:to x="80000" y="100000"/>
                                    </p:animScale>
                                    <p:anim by="(#ppt_h/3+#ppt_w*0.1)" calcmode="lin" valueType="num">
                                      <p:cBhvr additive="sum">
                                        <p:cTn id="10" dur="200" decel="100000" autoRev="1" fill="hold">
                                          <p:stCondLst>
                                            <p:cond delay="600"/>
                                          </p:stCondLst>
                                        </p:cTn>
                                        <p:tgtEl>
                                          <p:spTgt spid="2150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1507"/>
                                        </p:tgtEl>
                                        <p:attrNameLst>
                                          <p:attrName>style.visibility</p:attrName>
                                        </p:attrNameLst>
                                      </p:cBhvr>
                                      <p:to>
                                        <p:strVal val="visible"/>
                                      </p:to>
                                    </p:set>
                                    <p:animEffect transition="in" filter="wipe(left)">
                                      <p:cBhvr>
                                        <p:cTn id="15"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lum bright="-46000" contrast="70000"/>
          </a:blip>
          <a:srcRect/>
          <a:stretch>
            <a:fillRect/>
          </a:stretch>
        </p:blipFill>
        <p:spPr bwMode="auto">
          <a:xfrm>
            <a:off x="0" y="928688"/>
            <a:ext cx="9144000" cy="2286000"/>
          </a:xfrm>
          <a:prstGeom prst="rect">
            <a:avLst/>
          </a:prstGeom>
          <a:noFill/>
          <a:ln w="9525">
            <a:noFill/>
            <a:miter lim="800000"/>
            <a:headEnd/>
            <a:tailEnd/>
          </a:ln>
        </p:spPr>
      </p:pic>
      <p:sp>
        <p:nvSpPr>
          <p:cNvPr id="7" name="6 Marcador de número de diapositiva"/>
          <p:cNvSpPr>
            <a:spLocks noGrp="1"/>
          </p:cNvSpPr>
          <p:nvPr>
            <p:ph type="sldNum" sz="quarter" idx="12"/>
          </p:nvPr>
        </p:nvSpPr>
        <p:spPr/>
        <p:txBody>
          <a:bodyPr/>
          <a:lstStyle/>
          <a:p>
            <a:pPr>
              <a:defRPr/>
            </a:pPr>
            <a:fld id="{08AF12B4-1275-41B3-9AF7-09B338D1ED68}" type="slidenum">
              <a:rPr lang="es-ES"/>
              <a:pPr>
                <a:defRPr/>
              </a:pPr>
              <a:t>18</a:t>
            </a:fld>
            <a:endParaRPr lang="es-ES"/>
          </a:p>
        </p:txBody>
      </p:sp>
      <p:pic>
        <p:nvPicPr>
          <p:cNvPr id="22533" name="Picture 5"/>
          <p:cNvPicPr>
            <a:picLocks noChangeAspect="1" noChangeArrowheads="1"/>
          </p:cNvPicPr>
          <p:nvPr/>
        </p:nvPicPr>
        <p:blipFill>
          <a:blip r:embed="rId3"/>
          <a:srcRect/>
          <a:stretch>
            <a:fillRect/>
          </a:stretch>
        </p:blipFill>
        <p:spPr bwMode="auto">
          <a:xfrm>
            <a:off x="0" y="3614753"/>
            <a:ext cx="9144000" cy="2028825"/>
          </a:xfrm>
          <a:prstGeom prst="rect">
            <a:avLst/>
          </a:prstGeom>
          <a:noFill/>
          <a:ln w="9525">
            <a:noFill/>
            <a:miter lim="800000"/>
            <a:headEnd/>
            <a:tailEnd/>
          </a:ln>
          <a:effectLst/>
        </p:spPr>
      </p:pic>
      <p:sp>
        <p:nvSpPr>
          <p:cNvPr id="6" name="5 CuadroTexto"/>
          <p:cNvSpPr txBox="1"/>
          <p:nvPr/>
        </p:nvSpPr>
        <p:spPr>
          <a:xfrm>
            <a:off x="285720" y="214290"/>
            <a:ext cx="8715436" cy="52322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dirty="0" smtClean="0"/>
              <a:t>FASES DE LA FORMACIÓN Y DEL TRABAJO EN EQUIPO</a:t>
            </a:r>
            <a:endParaRPr lang="es-ES" sz="2800" b="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0-#ppt_w/2"/>
                                          </p:val>
                                        </p:tav>
                                        <p:tav tm="100000">
                                          <p:val>
                                            <p:strVal val="#ppt_x"/>
                                          </p:val>
                                        </p:tav>
                                      </p:tavLst>
                                    </p:anim>
                                    <p:anim calcmode="lin" valueType="num">
                                      <p:cBhvr additive="base">
                                        <p:cTn id="8"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2533"/>
                                        </p:tgtEl>
                                        <p:attrNameLst>
                                          <p:attrName>style.visibility</p:attrName>
                                        </p:attrNameLst>
                                      </p:cBhvr>
                                      <p:to>
                                        <p:strVal val="visible"/>
                                      </p:to>
                                    </p:set>
                                    <p:anim calcmode="lin" valueType="num">
                                      <p:cBhvr additive="base">
                                        <p:cTn id="13" dur="500" fill="hold"/>
                                        <p:tgtEl>
                                          <p:spTgt spid="22533"/>
                                        </p:tgtEl>
                                        <p:attrNameLst>
                                          <p:attrName>ppt_x</p:attrName>
                                        </p:attrNameLst>
                                      </p:cBhvr>
                                      <p:tavLst>
                                        <p:tav tm="0">
                                          <p:val>
                                            <p:strVal val="0-#ppt_w/2"/>
                                          </p:val>
                                        </p:tav>
                                        <p:tav tm="100000">
                                          <p:val>
                                            <p:strVal val="#ppt_x"/>
                                          </p:val>
                                        </p:tav>
                                      </p:tavLst>
                                    </p:anim>
                                    <p:anim calcmode="lin" valueType="num">
                                      <p:cBhvr additive="base">
                                        <p:cTn id="14" dur="500" fill="hold"/>
                                        <p:tgtEl>
                                          <p:spTgt spid="225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lum bright="-42000" contrast="58000"/>
          </a:blip>
          <a:srcRect/>
          <a:stretch>
            <a:fillRect/>
          </a:stretch>
        </p:blipFill>
        <p:spPr bwMode="auto">
          <a:xfrm>
            <a:off x="0" y="1000125"/>
            <a:ext cx="9166225" cy="2214563"/>
          </a:xfrm>
          <a:prstGeom prst="rect">
            <a:avLst/>
          </a:prstGeom>
          <a:noFill/>
          <a:ln w="9525">
            <a:noFill/>
            <a:miter lim="800000"/>
            <a:headEnd/>
            <a:tailEnd/>
          </a:ln>
        </p:spPr>
      </p:pic>
      <p:pic>
        <p:nvPicPr>
          <p:cNvPr id="23555" name="Picture 3"/>
          <p:cNvPicPr>
            <a:picLocks noChangeAspect="1" noChangeArrowheads="1"/>
          </p:cNvPicPr>
          <p:nvPr/>
        </p:nvPicPr>
        <p:blipFill>
          <a:blip r:embed="rId3">
            <a:lum bright="-42000" contrast="60000"/>
          </a:blip>
          <a:srcRect/>
          <a:stretch>
            <a:fillRect/>
          </a:stretch>
        </p:blipFill>
        <p:spPr bwMode="auto">
          <a:xfrm>
            <a:off x="0" y="3571875"/>
            <a:ext cx="9144000" cy="2286000"/>
          </a:xfrm>
          <a:prstGeom prst="rect">
            <a:avLst/>
          </a:prstGeom>
          <a:noFill/>
          <a:ln w="9525">
            <a:noFill/>
            <a:miter lim="800000"/>
            <a:headEnd/>
            <a:tailEnd/>
          </a:ln>
        </p:spPr>
      </p:pic>
      <p:sp>
        <p:nvSpPr>
          <p:cNvPr id="4" name="3 Marcador de número de diapositiva"/>
          <p:cNvSpPr>
            <a:spLocks noGrp="1"/>
          </p:cNvSpPr>
          <p:nvPr>
            <p:ph type="sldNum" sz="quarter" idx="12"/>
          </p:nvPr>
        </p:nvSpPr>
        <p:spPr/>
        <p:txBody>
          <a:bodyPr/>
          <a:lstStyle/>
          <a:p>
            <a:pPr>
              <a:defRPr/>
            </a:pPr>
            <a:fld id="{F4247733-C4D5-4B29-BAFF-DC8AF2431359}" type="slidenum">
              <a:rPr lang="es-ES"/>
              <a:pPr>
                <a:defRPr/>
              </a:pPr>
              <a:t>19</a:t>
            </a:fld>
            <a:endParaRPr lang="es-ES"/>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1000" fill="hold"/>
                                        <p:tgtEl>
                                          <p:spTgt spid="23554"/>
                                        </p:tgtEl>
                                        <p:attrNameLst>
                                          <p:attrName>ppt_x</p:attrName>
                                        </p:attrNameLst>
                                      </p:cBhvr>
                                      <p:tavLst>
                                        <p:tav tm="0">
                                          <p:val>
                                            <p:strVal val="#ppt_x"/>
                                          </p:val>
                                        </p:tav>
                                        <p:tav tm="100000">
                                          <p:val>
                                            <p:strVal val="#ppt_x"/>
                                          </p:val>
                                        </p:tav>
                                      </p:tavLst>
                                    </p:anim>
                                    <p:anim calcmode="lin" valueType="num">
                                      <p:cBhvr additive="base">
                                        <p:cTn id="8" dur="1000" fill="hold"/>
                                        <p:tgtEl>
                                          <p:spTgt spid="235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555"/>
                                        </p:tgtEl>
                                        <p:attrNameLst>
                                          <p:attrName>style.visibility</p:attrName>
                                        </p:attrNameLst>
                                      </p:cBhvr>
                                      <p:to>
                                        <p:strVal val="visible"/>
                                      </p:to>
                                    </p:set>
                                    <p:anim calcmode="lin" valueType="num">
                                      <p:cBhvr additive="base">
                                        <p:cTn id="13" dur="1000" fill="hold"/>
                                        <p:tgtEl>
                                          <p:spTgt spid="23555"/>
                                        </p:tgtEl>
                                        <p:attrNameLst>
                                          <p:attrName>ppt_x</p:attrName>
                                        </p:attrNameLst>
                                      </p:cBhvr>
                                      <p:tavLst>
                                        <p:tav tm="0">
                                          <p:val>
                                            <p:strVal val="#ppt_x"/>
                                          </p:val>
                                        </p:tav>
                                        <p:tav tm="100000">
                                          <p:val>
                                            <p:strVal val="#ppt_x"/>
                                          </p:val>
                                        </p:tav>
                                      </p:tavLst>
                                    </p:anim>
                                    <p:anim calcmode="lin" valueType="num">
                                      <p:cBhvr additive="base">
                                        <p:cTn id="14" dur="1000" fill="hold"/>
                                        <p:tgtEl>
                                          <p:spTgt spid="235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143248"/>
            <a:ext cx="5000660" cy="560406"/>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a:lstStyle/>
          <a:p>
            <a:r>
              <a:rPr lang="es-ES" sz="2800" b="1" dirty="0" smtClean="0">
                <a:solidFill>
                  <a:srgbClr val="C00000"/>
                </a:solidFill>
              </a:rPr>
              <a:t>SISTEMA DE CONOCIMIENTO</a:t>
            </a:r>
            <a:endParaRPr lang="es-ES" sz="2800" b="1" dirty="0">
              <a:solidFill>
                <a:srgbClr val="C00000"/>
              </a:solidFill>
            </a:endParaRPr>
          </a:p>
        </p:txBody>
      </p:sp>
      <p:sp>
        <p:nvSpPr>
          <p:cNvPr id="3" name="2 Marcador de número de diapositiva"/>
          <p:cNvSpPr>
            <a:spLocks noGrp="1"/>
          </p:cNvSpPr>
          <p:nvPr>
            <p:ph type="sldNum" sz="quarter" idx="12"/>
          </p:nvPr>
        </p:nvSpPr>
        <p:spPr/>
        <p:txBody>
          <a:bodyPr/>
          <a:lstStyle/>
          <a:p>
            <a:pPr>
              <a:defRPr/>
            </a:pPr>
            <a:fld id="{63795EF1-385E-4E7C-A02D-31612EB73ABA}" type="slidenum">
              <a:rPr lang="es-ES" smtClean="0"/>
              <a:pPr>
                <a:defRPr/>
              </a:pPr>
              <a:t>2</a:t>
            </a:fld>
            <a:endParaRPr lang="es-ES"/>
          </a:p>
        </p:txBody>
      </p:sp>
      <p:sp>
        <p:nvSpPr>
          <p:cNvPr id="4" name="1 Título"/>
          <p:cNvSpPr txBox="1">
            <a:spLocks/>
          </p:cNvSpPr>
          <p:nvPr/>
        </p:nvSpPr>
        <p:spPr bwMode="auto">
          <a:xfrm>
            <a:off x="500034" y="214290"/>
            <a:ext cx="1943088" cy="56040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vert="horz" wrap="square" lIns="91440" tIns="45720" rIns="91440" bIns="9144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normalizeH="0" baseline="0" noProof="0" dirty="0" smtClean="0">
                <a:ln>
                  <a:noFill/>
                </a:ln>
                <a:solidFill>
                  <a:srgbClr val="C00000"/>
                </a:solidFill>
                <a:effectLst/>
                <a:uLnTx/>
                <a:uFillTx/>
                <a:latin typeface="+mj-lt"/>
                <a:ea typeface="+mj-ea"/>
                <a:cs typeface="+mj-cs"/>
              </a:rPr>
              <a:t>OBJETIVOS</a:t>
            </a:r>
            <a:endParaRPr kumimoji="0" lang="es-ES" sz="2800" b="1" i="0" u="none" strike="noStrike" kern="1200" cap="none" normalizeH="0" baseline="0" noProof="0" dirty="0">
              <a:ln>
                <a:noFill/>
              </a:ln>
              <a:solidFill>
                <a:srgbClr val="C00000"/>
              </a:solidFill>
              <a:effectLst/>
              <a:uLnTx/>
              <a:uFillTx/>
              <a:latin typeface="+mj-lt"/>
              <a:ea typeface="+mj-ea"/>
              <a:cs typeface="+mj-cs"/>
            </a:endParaRPr>
          </a:p>
        </p:txBody>
      </p:sp>
      <p:sp>
        <p:nvSpPr>
          <p:cNvPr id="6" name="5 CuadroTexto"/>
          <p:cNvSpPr txBox="1"/>
          <p:nvPr/>
        </p:nvSpPr>
        <p:spPr>
          <a:xfrm>
            <a:off x="571473" y="928670"/>
            <a:ext cx="8358245" cy="1569660"/>
          </a:xfrm>
          <a:prstGeom prst="rect">
            <a:avLst/>
          </a:prstGeom>
          <a:noFill/>
        </p:spPr>
        <p:txBody>
          <a:bodyPr wrap="square" rtlCol="0">
            <a:spAutoFit/>
          </a:bodyPr>
          <a:lstStyle/>
          <a:p>
            <a:pPr>
              <a:buFont typeface="Wingdings" pitchFamily="2" charset="2"/>
              <a:buChar char="ü"/>
            </a:pPr>
            <a:r>
              <a:rPr lang="es-ES" sz="2400" dirty="0" smtClean="0"/>
              <a:t>Conocer las cualidades, características y funciones del líder.</a:t>
            </a:r>
          </a:p>
          <a:p>
            <a:pPr>
              <a:buFont typeface="Wingdings" pitchFamily="2" charset="2"/>
              <a:buChar char="ü"/>
            </a:pPr>
            <a:r>
              <a:rPr lang="es-ES" sz="2400" dirty="0" smtClean="0"/>
              <a:t>Reconocer las funciones del facilitador.</a:t>
            </a:r>
          </a:p>
          <a:p>
            <a:pPr>
              <a:buFont typeface="Wingdings" pitchFamily="2" charset="2"/>
              <a:buChar char="ü"/>
            </a:pPr>
            <a:r>
              <a:rPr lang="es-ES" sz="2400" dirty="0" smtClean="0"/>
              <a:t>Describir las fases de la formación y del trabajo en equipo.</a:t>
            </a:r>
            <a:endParaRPr lang="es-ES" sz="2400" dirty="0"/>
          </a:p>
        </p:txBody>
      </p:sp>
      <p:sp>
        <p:nvSpPr>
          <p:cNvPr id="8" name="7 CuadroTexto"/>
          <p:cNvSpPr txBox="1"/>
          <p:nvPr/>
        </p:nvSpPr>
        <p:spPr>
          <a:xfrm>
            <a:off x="642910" y="4143380"/>
            <a:ext cx="7858180" cy="1938992"/>
          </a:xfrm>
          <a:prstGeom prst="rect">
            <a:avLst/>
          </a:prstGeom>
          <a:noFill/>
        </p:spPr>
        <p:txBody>
          <a:bodyPr wrap="square" rtlCol="0">
            <a:spAutoFit/>
          </a:bodyPr>
          <a:lstStyle/>
          <a:p>
            <a:pPr>
              <a:buFont typeface="Wingdings" pitchFamily="2" charset="2"/>
              <a:buChar char="ü"/>
            </a:pPr>
            <a:r>
              <a:rPr lang="es-ES" sz="2400" dirty="0" smtClean="0"/>
              <a:t>El liderazgo.</a:t>
            </a:r>
          </a:p>
          <a:p>
            <a:pPr>
              <a:buFont typeface="Wingdings" pitchFamily="2" charset="2"/>
              <a:buChar char="ü"/>
            </a:pPr>
            <a:r>
              <a:rPr lang="es-ES" sz="2400" dirty="0" smtClean="0"/>
              <a:t>Cualidades del líder.</a:t>
            </a:r>
          </a:p>
          <a:p>
            <a:pPr>
              <a:buFont typeface="Wingdings" pitchFamily="2" charset="2"/>
              <a:buChar char="ü"/>
            </a:pPr>
            <a:r>
              <a:rPr lang="es-ES" sz="2400" dirty="0" smtClean="0"/>
              <a:t>El facilitador.</a:t>
            </a:r>
          </a:p>
          <a:p>
            <a:pPr>
              <a:buFont typeface="Wingdings" pitchFamily="2" charset="2"/>
              <a:buChar char="ü"/>
            </a:pPr>
            <a:r>
              <a:rPr lang="es-ES" sz="2400" dirty="0" smtClean="0"/>
              <a:t>Fases de la formación y del trabajo en equipo.</a:t>
            </a:r>
          </a:p>
          <a:p>
            <a:pPr>
              <a:buFont typeface="Wingdings" pitchFamily="2" charset="2"/>
              <a:buChar char="ü"/>
            </a:pPr>
            <a:endParaRPr lang="es-ES" sz="2400" dirty="0"/>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34"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from="(-#ppt_w/2)" to="(#ppt_x)" calcmode="lin" valueType="num">
                                      <p:cBhvr>
                                        <p:cTn id="18" dur="1200" fill="hold">
                                          <p:stCondLst>
                                            <p:cond delay="0"/>
                                          </p:stCondLst>
                                        </p:cTn>
                                        <p:tgtEl>
                                          <p:spTgt spid="8"/>
                                        </p:tgtEl>
                                        <p:attrNameLst>
                                          <p:attrName>ppt_x</p:attrName>
                                        </p:attrNameLst>
                                      </p:cBhvr>
                                    </p:anim>
                                    <p:anim from="0" to="-1.0" calcmode="lin" valueType="num">
                                      <p:cBhvr>
                                        <p:cTn id="19" dur="400" decel="50000" autoRev="1" fill="hold">
                                          <p:stCondLst>
                                            <p:cond delay="1200"/>
                                          </p:stCondLst>
                                        </p:cTn>
                                        <p:tgtEl>
                                          <p:spTgt spid="8"/>
                                        </p:tgtEl>
                                        <p:attrNameLst>
                                          <p:attrName>xshear</p:attrName>
                                        </p:attrNameLst>
                                      </p:cBhvr>
                                    </p:anim>
                                    <p:animScale>
                                      <p:cBhvr>
                                        <p:cTn id="20" dur="400" decel="100000" autoRev="1" fill="hold">
                                          <p:stCondLst>
                                            <p:cond delay="1200"/>
                                          </p:stCondLst>
                                        </p:cTn>
                                        <p:tgtEl>
                                          <p:spTgt spid="8"/>
                                        </p:tgtEl>
                                      </p:cBhvr>
                                      <p:from x="100000" y="100000"/>
                                      <p:to x="80000" y="100000"/>
                                    </p:animScale>
                                    <p:anim by="(#ppt_h/3+#ppt_w*0.1)" calcmode="lin" valueType="num">
                                      <p:cBhvr additive="sum">
                                        <p:cTn id="21" dur="400" decel="100000" autoRev="1" fill="hold">
                                          <p:stCondLst>
                                            <p:cond delay="1200"/>
                                          </p:stCondLst>
                                        </p:cTn>
                                        <p:tgtEl>
                                          <p:spTgt spid="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lum bright="-37000" contrast="66000"/>
          </a:blip>
          <a:srcRect/>
          <a:stretch>
            <a:fillRect/>
          </a:stretch>
        </p:blipFill>
        <p:spPr bwMode="auto">
          <a:xfrm>
            <a:off x="0" y="2438400"/>
            <a:ext cx="9144000" cy="2347913"/>
          </a:xfrm>
          <a:prstGeom prst="rect">
            <a:avLst/>
          </a:prstGeom>
          <a:noFill/>
          <a:ln w="9525">
            <a:noFill/>
            <a:miter lim="800000"/>
            <a:headEnd/>
            <a:tailEnd/>
          </a:ln>
        </p:spPr>
      </p:pic>
      <p:sp>
        <p:nvSpPr>
          <p:cNvPr id="3" name="2 Marcador de número de diapositiva"/>
          <p:cNvSpPr>
            <a:spLocks noGrp="1"/>
          </p:cNvSpPr>
          <p:nvPr>
            <p:ph type="sldNum" sz="quarter" idx="12"/>
          </p:nvPr>
        </p:nvSpPr>
        <p:spPr/>
        <p:txBody>
          <a:bodyPr/>
          <a:lstStyle/>
          <a:p>
            <a:pPr>
              <a:defRPr/>
            </a:pPr>
            <a:fld id="{C6E398B7-093C-4C3E-A78E-CC3A6EB03773}" type="slidenum">
              <a:rPr lang="es-ES"/>
              <a:pPr>
                <a:defRPr/>
              </a:pPr>
              <a:t>20</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Título"/>
          <p:cNvSpPr>
            <a:spLocks noGrp="1"/>
          </p:cNvSpPr>
          <p:nvPr>
            <p:ph type="title"/>
          </p:nvPr>
        </p:nvSpPr>
        <p:spPr>
          <a:xfrm>
            <a:off x="214313" y="142875"/>
            <a:ext cx="3657600" cy="511175"/>
          </a:xfrm>
          <a:blipFill dpi="0" rotWithShape="1">
            <a:blip r:embed="rId2"/>
            <a:srcRect/>
            <a:tile tx="0" ty="0" sx="100000" sy="100000" flip="none" algn="tl"/>
          </a:blipFill>
          <a:ln>
            <a:solidFill>
              <a:srgbClr val="0070C0"/>
            </a:solidFill>
          </a:ln>
        </p:spPr>
        <p:txBody>
          <a:bodyPr/>
          <a:lstStyle/>
          <a:p>
            <a:r>
              <a:rPr lang="es-ES" sz="3200" b="1" dirty="0" smtClean="0">
                <a:solidFill>
                  <a:srgbClr val="002060"/>
                </a:solidFill>
              </a:rPr>
              <a:t>Para reflexionar</a:t>
            </a:r>
          </a:p>
        </p:txBody>
      </p:sp>
      <p:sp>
        <p:nvSpPr>
          <p:cNvPr id="4" name="3 Marcador de contenido"/>
          <p:cNvSpPr>
            <a:spLocks noGrp="1"/>
          </p:cNvSpPr>
          <p:nvPr>
            <p:ph sz="quarter" idx="1"/>
          </p:nvPr>
        </p:nvSpPr>
        <p:spPr>
          <a:xfrm>
            <a:off x="214313" y="785838"/>
            <a:ext cx="8715375" cy="6215062"/>
          </a:xfrm>
          <a:solidFill>
            <a:schemeClr val="accent1">
              <a:lumMod val="20000"/>
              <a:lumOff val="80000"/>
            </a:schemeClr>
          </a:solidFill>
        </p:spPr>
        <p:txBody>
          <a:bodyPr/>
          <a:lstStyle/>
          <a:p>
            <a:pPr algn="ctr">
              <a:buFont typeface="Wingdings 2" pitchFamily="18" charset="2"/>
              <a:buNone/>
              <a:defRPr/>
            </a:pPr>
            <a:r>
              <a:rPr lang="es-ES" sz="2800" dirty="0" smtClean="0">
                <a:solidFill>
                  <a:srgbClr val="002060"/>
                </a:solidFill>
              </a:rPr>
              <a:t>Es la historia de un grupo de 5 trabajadores, 2 hermanos de apellido TODOS y 3 personas llamadas ALGUIEN, CUALQUIERA y NADIE.</a:t>
            </a:r>
          </a:p>
          <a:p>
            <a:pPr algn="ctr">
              <a:buFont typeface="Wingdings 2" pitchFamily="18" charset="2"/>
              <a:buNone/>
              <a:defRPr/>
            </a:pPr>
            <a:r>
              <a:rPr lang="es-ES" sz="2800" dirty="0" smtClean="0">
                <a:solidFill>
                  <a:srgbClr val="002060"/>
                </a:solidFill>
              </a:rPr>
              <a:t>Había que hacer un trabajo muy importante y TODOS estaban seguros de que ALGUIEN lo haría. CUALQUIERA lo podía haber hecho, pero NADIE lo hizo.</a:t>
            </a:r>
          </a:p>
          <a:p>
            <a:pPr algn="ctr">
              <a:buFont typeface="Wingdings 2" pitchFamily="18" charset="2"/>
              <a:buNone/>
              <a:defRPr/>
            </a:pPr>
            <a:r>
              <a:rPr lang="es-ES" sz="2800" dirty="0" smtClean="0">
                <a:solidFill>
                  <a:srgbClr val="002060"/>
                </a:solidFill>
              </a:rPr>
              <a:t>ALGUIEN se enfadó por esto, porque era un trabajo de TODOS. </a:t>
            </a:r>
          </a:p>
          <a:p>
            <a:pPr algn="ctr">
              <a:buFont typeface="Wingdings 2" pitchFamily="18" charset="2"/>
              <a:buNone/>
              <a:defRPr/>
            </a:pPr>
            <a:r>
              <a:rPr lang="es-ES" sz="2800" dirty="0" smtClean="0">
                <a:solidFill>
                  <a:srgbClr val="002060"/>
                </a:solidFill>
              </a:rPr>
              <a:t>TODOS pensaron que CUALQUIERA lo podría hacer, pero NADIE se dio cuenta de que TODOS no lo harían. </a:t>
            </a:r>
          </a:p>
          <a:p>
            <a:pPr algn="ctr">
              <a:buFont typeface="Wingdings 2" pitchFamily="18" charset="2"/>
              <a:buNone/>
              <a:defRPr/>
            </a:pPr>
            <a:r>
              <a:rPr lang="es-ES" sz="2800" dirty="0" smtClean="0">
                <a:solidFill>
                  <a:srgbClr val="002060"/>
                </a:solidFill>
              </a:rPr>
              <a:t>Sucedió que TODOS culparon a ALGUIEN cuando NADIE hizo lo que CUALQUIERA podría haber hecho. </a:t>
            </a:r>
            <a:endParaRPr lang="es-ES" sz="2800" dirty="0">
              <a:solidFill>
                <a:srgbClr val="002060"/>
              </a:solidFill>
            </a:endParaRPr>
          </a:p>
        </p:txBody>
      </p:sp>
      <p:sp>
        <p:nvSpPr>
          <p:cNvPr id="2" name="1 Marcador de número de diapositiva"/>
          <p:cNvSpPr>
            <a:spLocks noGrp="1"/>
          </p:cNvSpPr>
          <p:nvPr>
            <p:ph type="sldNum" sz="quarter" idx="12"/>
          </p:nvPr>
        </p:nvSpPr>
        <p:spPr/>
        <p:txBody>
          <a:bodyPr/>
          <a:lstStyle/>
          <a:p>
            <a:pPr>
              <a:defRPr/>
            </a:pPr>
            <a:fld id="{46FFEC1A-0A9C-4C55-BD23-DA8A3B58AD62}" type="slidenum">
              <a:rPr lang="es-ES" smtClean="0"/>
              <a:pPr>
                <a:defRPr/>
              </a:pPr>
              <a:t>21</a:t>
            </a:fld>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Pentágono"/>
          <p:cNvSpPr/>
          <p:nvPr/>
        </p:nvSpPr>
        <p:spPr>
          <a:xfrm>
            <a:off x="857224" y="285728"/>
            <a:ext cx="3143272" cy="571504"/>
          </a:xfrm>
          <a:prstGeom prst="homePlate">
            <a:avLst/>
          </a:prstGeom>
          <a:solidFill>
            <a:srgbClr val="93E3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Marcador de contenido"/>
          <p:cNvSpPr>
            <a:spLocks noGrp="1"/>
          </p:cNvSpPr>
          <p:nvPr>
            <p:ph sz="quarter" idx="1"/>
          </p:nvPr>
        </p:nvSpPr>
        <p:spPr>
          <a:xfrm>
            <a:off x="571472" y="1000108"/>
            <a:ext cx="8358246" cy="5000660"/>
          </a:xfrm>
        </p:spPr>
        <p:txBody>
          <a:bodyPr/>
          <a:lstStyle/>
          <a:p>
            <a:pPr>
              <a:buNone/>
            </a:pPr>
            <a:r>
              <a:rPr lang="es-ES" sz="3200" dirty="0" smtClean="0"/>
              <a:t>  Durante la Edad de Hielo, muchos animales murieron a causa del frío.</a:t>
            </a:r>
          </a:p>
          <a:p>
            <a:pPr>
              <a:buNone/>
            </a:pPr>
            <a:r>
              <a:rPr lang="es-ES" sz="3200" dirty="0" smtClean="0"/>
              <a:t>   Los erizos dándose cuenta de la situación, decidieron unirse en grupos y </a:t>
            </a:r>
            <a:r>
              <a:rPr lang="es-ES" sz="3200" b="1" dirty="0" smtClean="0"/>
              <a:t>trabajar en equipo</a:t>
            </a:r>
            <a:r>
              <a:rPr lang="es-ES" sz="3200" dirty="0" smtClean="0"/>
              <a:t>. De esa manera se  abrigarían y protegerían entre sí, pero las espinas de cada uno herían a los compañeros más cercanos, los que justo ofrecían más calor. Por lo tanto decidieron alejarse unos de otros, dejando de lado el </a:t>
            </a:r>
            <a:r>
              <a:rPr lang="es-ES" sz="3200" b="1" dirty="0" smtClean="0"/>
              <a:t>trabajar en equipo</a:t>
            </a:r>
            <a:r>
              <a:rPr lang="es-ES" sz="3200" dirty="0" smtClean="0"/>
              <a:t> y empezaron a morir congelados.</a:t>
            </a:r>
          </a:p>
          <a:p>
            <a:pPr>
              <a:buNone/>
            </a:pPr>
            <a:endParaRPr lang="es-ES" sz="3200" dirty="0"/>
          </a:p>
        </p:txBody>
      </p:sp>
      <p:sp>
        <p:nvSpPr>
          <p:cNvPr id="4" name="3 Marcador de número de diapositiva"/>
          <p:cNvSpPr>
            <a:spLocks noGrp="1"/>
          </p:cNvSpPr>
          <p:nvPr>
            <p:ph type="sldNum" sz="quarter" idx="12"/>
          </p:nvPr>
        </p:nvSpPr>
        <p:spPr/>
        <p:txBody>
          <a:bodyPr/>
          <a:lstStyle/>
          <a:p>
            <a:pPr>
              <a:defRPr/>
            </a:pPr>
            <a:fld id="{7ED881C1-FCB7-479F-AE5A-7BB3E23FF94A}" type="slidenum">
              <a:rPr lang="es-ES" smtClean="0"/>
              <a:pPr>
                <a:defRPr/>
              </a:pPr>
              <a:t>22</a:t>
            </a:fld>
            <a:endParaRPr lang="es-ES"/>
          </a:p>
        </p:txBody>
      </p:sp>
      <p:sp>
        <p:nvSpPr>
          <p:cNvPr id="8" name="7 CuadroTexto"/>
          <p:cNvSpPr txBox="1"/>
          <p:nvPr/>
        </p:nvSpPr>
        <p:spPr>
          <a:xfrm>
            <a:off x="1142976" y="357166"/>
            <a:ext cx="2193036" cy="461665"/>
          </a:xfrm>
          <a:prstGeom prst="rect">
            <a:avLst/>
          </a:prstGeom>
          <a:noFill/>
        </p:spPr>
        <p:txBody>
          <a:bodyPr wrap="none" rtlCol="0">
            <a:spAutoFit/>
          </a:bodyPr>
          <a:lstStyle/>
          <a:p>
            <a:r>
              <a:rPr lang="es-ES" sz="2400" b="1" dirty="0" smtClean="0">
                <a:solidFill>
                  <a:srgbClr val="0070C0"/>
                </a:solidFill>
              </a:rPr>
              <a:t>UNA FÁBULA</a:t>
            </a:r>
            <a:endParaRPr lang="es-ES" sz="2400" b="1" dirty="0">
              <a:solidFill>
                <a:srgbClr val="0070C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1071546"/>
            <a:ext cx="8572560" cy="4572000"/>
          </a:xfrm>
        </p:spPr>
        <p:txBody>
          <a:bodyPr/>
          <a:lstStyle/>
          <a:p>
            <a:pPr algn="just">
              <a:buNone/>
            </a:pPr>
            <a:r>
              <a:rPr lang="es-ES" sz="3200" dirty="0" smtClean="0"/>
              <a:t>   Así que tuvieron que hacer una elección, o aceptaban las espinas de sus compañeros o  desaparecían de la Tierra. Con sabiduría, decidieron volver a estar juntos buscando  </a:t>
            </a:r>
            <a:r>
              <a:rPr lang="es-ES" sz="3200" b="1" dirty="0" smtClean="0"/>
              <a:t>trabajar en equipo</a:t>
            </a:r>
            <a:r>
              <a:rPr lang="es-ES" sz="3200" dirty="0" smtClean="0"/>
              <a:t>. De esa forma aprendieron a convivir con las pequeñas heridas que la relación con un compañero muy cercano puede ocasionar, ya que lo más importante es el calor del otro. De esa forma pudieron sobrevivir.</a:t>
            </a:r>
          </a:p>
          <a:p>
            <a:pPr algn="just">
              <a:buNone/>
            </a:pPr>
            <a:endParaRPr lang="es-ES" sz="3200" dirty="0"/>
          </a:p>
        </p:txBody>
      </p:sp>
      <p:sp>
        <p:nvSpPr>
          <p:cNvPr id="4" name="3 Marcador de número de diapositiva"/>
          <p:cNvSpPr>
            <a:spLocks noGrp="1"/>
          </p:cNvSpPr>
          <p:nvPr>
            <p:ph type="sldNum" sz="quarter" idx="12"/>
          </p:nvPr>
        </p:nvSpPr>
        <p:spPr/>
        <p:txBody>
          <a:bodyPr/>
          <a:lstStyle/>
          <a:p>
            <a:pPr>
              <a:defRPr/>
            </a:pPr>
            <a:fld id="{7ED881C1-FCB7-479F-AE5A-7BB3E23FF94A}" type="slidenum">
              <a:rPr lang="es-ES" smtClean="0"/>
              <a:pPr>
                <a:defRPr/>
              </a:pPr>
              <a:t>23</a:t>
            </a:fld>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428604"/>
            <a:ext cx="7772400" cy="1214446"/>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2">
            <a:schemeClr val="accent3"/>
          </a:fillRef>
          <a:effectRef idx="1">
            <a:schemeClr val="accent3"/>
          </a:effectRef>
          <a:fontRef idx="minor">
            <a:schemeClr val="dk1"/>
          </a:fontRef>
        </p:style>
        <p:txBody>
          <a:bodyPr/>
          <a:lstStyle/>
          <a:p>
            <a:pPr algn="ct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dirty="0" smtClean="0"/>
              <a:t/>
            </a:r>
            <a:br>
              <a:rPr lang="es-ES" dirty="0" smtClean="0"/>
            </a:br>
            <a:r>
              <a:rPr lang="es-ES" b="1" dirty="0" smtClean="0"/>
              <a:t> </a:t>
            </a:r>
            <a:r>
              <a:rPr lang="es-ES" sz="3600" b="1" dirty="0" smtClean="0"/>
              <a:t>Moraleja de la historia de Trabajar en Equipo:</a:t>
            </a:r>
            <a:endParaRPr lang="es-ES" dirty="0"/>
          </a:p>
        </p:txBody>
      </p:sp>
      <p:sp>
        <p:nvSpPr>
          <p:cNvPr id="3" name="2 Marcador de contenido"/>
          <p:cNvSpPr>
            <a:spLocks noGrp="1"/>
          </p:cNvSpPr>
          <p:nvPr>
            <p:ph sz="quarter" idx="1"/>
          </p:nvPr>
        </p:nvSpPr>
        <p:spPr>
          <a:xfrm>
            <a:off x="714348" y="1928802"/>
            <a:ext cx="7772400" cy="4572000"/>
          </a:xfrm>
        </p:spPr>
        <p:txBody>
          <a:bodyPr/>
          <a:lstStyle/>
          <a:p>
            <a:pPr algn="just">
              <a:buNone/>
            </a:pPr>
            <a:r>
              <a:rPr lang="es-ES" sz="3600" dirty="0" smtClean="0"/>
              <a:t>   La mejor relación no es aquella que une a personas perfectas, sino aquella en que cada individuo aprende a vivir con  los defectos de los demás, admira sus cualidades y establecen un ambiente apropiado para </a:t>
            </a:r>
            <a:r>
              <a:rPr lang="es-ES" sz="3600" b="1" dirty="0" smtClean="0"/>
              <a:t>trabajar en equipo</a:t>
            </a:r>
            <a:r>
              <a:rPr lang="es-ES" sz="3600" dirty="0" smtClean="0"/>
              <a:t>.</a:t>
            </a:r>
          </a:p>
          <a:p>
            <a:pPr algn="just">
              <a:buNone/>
            </a:pPr>
            <a:endParaRPr lang="es-ES" sz="3600" dirty="0"/>
          </a:p>
        </p:txBody>
      </p:sp>
      <p:sp>
        <p:nvSpPr>
          <p:cNvPr id="4" name="3 Marcador de número de diapositiva"/>
          <p:cNvSpPr>
            <a:spLocks noGrp="1"/>
          </p:cNvSpPr>
          <p:nvPr>
            <p:ph type="sldNum" sz="quarter" idx="12"/>
          </p:nvPr>
        </p:nvSpPr>
        <p:spPr/>
        <p:txBody>
          <a:bodyPr/>
          <a:lstStyle/>
          <a:p>
            <a:pPr>
              <a:defRPr/>
            </a:pPr>
            <a:fld id="{7ED881C1-FCB7-479F-AE5A-7BB3E23FF94A}" type="slidenum">
              <a:rPr lang="es-ES" smtClean="0"/>
              <a:pPr>
                <a:defRPr/>
              </a:pPr>
              <a:t>24</a:t>
            </a:fld>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53E3380-C3A4-4AF8-8961-A6771BA87F6F}" type="slidenum">
              <a:rPr lang="es-ES"/>
              <a:pPr>
                <a:defRPr/>
              </a:pPr>
              <a:t>25</a:t>
            </a:fld>
            <a:endParaRPr lang="es-ES"/>
          </a:p>
        </p:txBody>
      </p:sp>
      <p:sp>
        <p:nvSpPr>
          <p:cNvPr id="26627" name="2 CuadroTexto"/>
          <p:cNvSpPr txBox="1">
            <a:spLocks noChangeArrowheads="1"/>
          </p:cNvSpPr>
          <p:nvPr/>
        </p:nvSpPr>
        <p:spPr bwMode="auto">
          <a:xfrm>
            <a:off x="714375" y="642918"/>
            <a:ext cx="7929563" cy="1384995"/>
          </a:xfrm>
          <a:prstGeom prst="rect">
            <a:avLst/>
          </a:prstGeom>
          <a:noFill/>
          <a:ln w="9525">
            <a:noFill/>
            <a:miter lim="800000"/>
            <a:headEnd/>
            <a:tailEnd/>
          </a:ln>
        </p:spPr>
        <p:txBody>
          <a:bodyPr>
            <a:spAutoFit/>
          </a:bodyPr>
          <a:lstStyle/>
          <a:p>
            <a:r>
              <a:rPr lang="es-ES" sz="2800" dirty="0">
                <a:solidFill>
                  <a:srgbClr val="C00000"/>
                </a:solidFill>
              </a:rPr>
              <a:t>Veamos ahora un ejemplo de verdadero trabajo en equipo:</a:t>
            </a:r>
          </a:p>
          <a:p>
            <a:r>
              <a:rPr lang="es-ES" sz="2800" i="1" dirty="0">
                <a:solidFill>
                  <a:srgbClr val="C00000"/>
                </a:solidFill>
                <a:latin typeface="Adobe Gothic Std B" pitchFamily="34" charset="-128"/>
                <a:ea typeface="Adobe Gothic Std B" pitchFamily="34" charset="-128"/>
              </a:rPr>
              <a:t>                     ....</a:t>
            </a:r>
            <a:endParaRPr lang="es-ES" sz="2800" i="1" dirty="0">
              <a:solidFill>
                <a:srgbClr val="FF0000"/>
              </a:solidFill>
              <a:latin typeface="Adobe Gothic Std B" pitchFamily="34" charset="-128"/>
              <a:ea typeface="Adobe Gothic Std B" pitchFamily="34" charset="-128"/>
            </a:endParaRPr>
          </a:p>
        </p:txBody>
      </p:sp>
      <p:pic>
        <p:nvPicPr>
          <p:cNvPr id="26630" name="Picture 6" descr="D:\HABILIDADES INTERPERSONALES\CONFERENCIAS ALUMNOS\TEMA IV\Bibliografía\gansos.jpg"/>
          <p:cNvPicPr>
            <a:picLocks noChangeAspect="1" noChangeArrowheads="1"/>
          </p:cNvPicPr>
          <p:nvPr/>
        </p:nvPicPr>
        <p:blipFill>
          <a:blip r:embed="rId2"/>
          <a:srcRect/>
          <a:stretch>
            <a:fillRect/>
          </a:stretch>
        </p:blipFill>
        <p:spPr bwMode="auto">
          <a:xfrm>
            <a:off x="1357290" y="1857364"/>
            <a:ext cx="6254690" cy="3665184"/>
          </a:xfrm>
          <a:prstGeom prst="rect">
            <a:avLst/>
          </a:prstGeom>
          <a:noFill/>
        </p:spPr>
      </p:pic>
      <p:sp>
        <p:nvSpPr>
          <p:cNvPr id="6" name="5 CuadroTexto">
            <a:hlinkClick r:id="rId3" action="ppaction://hlinkpres?slideindex=1&amp;slidetitle="/>
          </p:cNvPr>
          <p:cNvSpPr txBox="1"/>
          <p:nvPr/>
        </p:nvSpPr>
        <p:spPr>
          <a:xfrm>
            <a:off x="1428728" y="5786454"/>
            <a:ext cx="5060937" cy="523220"/>
          </a:xfrm>
          <a:prstGeom prst="rect">
            <a:avLst/>
          </a:prstGeom>
          <a:noFill/>
        </p:spPr>
        <p:txBody>
          <a:bodyPr wrap="none" rtlCol="0">
            <a:spAutoFit/>
          </a:bodyPr>
          <a:lstStyle/>
          <a:p>
            <a:r>
              <a:rPr lang="en-US" sz="2800" b="1" dirty="0" smtClean="0">
                <a:hlinkClick r:id="rId4" action="ppaction://hlinkpres?slideindex=1&amp;slidetitle="/>
              </a:rPr>
              <a:t>EL VUELO DE LOS GANSOS</a:t>
            </a:r>
            <a:endParaRPr lang="en-US" sz="2800" b="1"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2000"/>
                                  </p:stCondLst>
                                  <p:childTnLst>
                                    <p:set>
                                      <p:cBhvr>
                                        <p:cTn id="6" dur="1" fill="hold">
                                          <p:stCondLst>
                                            <p:cond delay="0"/>
                                          </p:stCondLst>
                                        </p:cTn>
                                        <p:tgtEl>
                                          <p:spTgt spid="26630"/>
                                        </p:tgtEl>
                                        <p:attrNameLst>
                                          <p:attrName>style.visibility</p:attrName>
                                        </p:attrNameLst>
                                      </p:cBhvr>
                                      <p:to>
                                        <p:strVal val="visible"/>
                                      </p:to>
                                    </p:set>
                                    <p:anim calcmode="lin" valueType="num">
                                      <p:cBhvr additive="base">
                                        <p:cTn id="7" dur="3000" fill="hold"/>
                                        <p:tgtEl>
                                          <p:spTgt spid="26630"/>
                                        </p:tgtEl>
                                        <p:attrNameLst>
                                          <p:attrName>ppt_x</p:attrName>
                                        </p:attrNameLst>
                                      </p:cBhvr>
                                      <p:tavLst>
                                        <p:tav tm="0">
                                          <p:val>
                                            <p:strVal val="1+#ppt_w/2"/>
                                          </p:val>
                                        </p:tav>
                                        <p:tav tm="100000">
                                          <p:val>
                                            <p:strVal val="#ppt_x"/>
                                          </p:val>
                                        </p:tav>
                                      </p:tavLst>
                                    </p:anim>
                                    <p:anim calcmode="lin" valueType="num">
                                      <p:cBhvr additive="base">
                                        <p:cTn id="8" dur="3000" fill="hold"/>
                                        <p:tgtEl>
                                          <p:spTgt spid="266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3000" fill="hold"/>
                                        <p:tgtEl>
                                          <p:spTgt spid="6"/>
                                        </p:tgtEl>
                                        <p:attrNameLst>
                                          <p:attrName>ppt_x</p:attrName>
                                        </p:attrNameLst>
                                      </p:cBhvr>
                                      <p:tavLst>
                                        <p:tav tm="0">
                                          <p:val>
                                            <p:strVal val="1+#ppt_w/2"/>
                                          </p:val>
                                        </p:tav>
                                        <p:tav tm="100000">
                                          <p:val>
                                            <p:strVal val="#ppt_x"/>
                                          </p:val>
                                        </p:tav>
                                      </p:tavLst>
                                    </p:anim>
                                    <p:anim calcmode="lin" valueType="num">
                                      <p:cBhvr additive="base">
                                        <p:cTn id="12" dur="3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143240" y="214290"/>
            <a:ext cx="2884123" cy="584775"/>
          </a:xfrm>
          <a:prstGeom prst="rect">
            <a:avLst/>
          </a:prstGeom>
          <a:ln>
            <a:noFill/>
          </a:ln>
          <a:effectLst>
            <a:glow rad="228600">
              <a:schemeClr val="accent2">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pPr>
              <a:defRPr/>
            </a:pPr>
            <a:r>
              <a:rPr lang="es-ES" sz="3200" b="1" i="1" dirty="0"/>
              <a:t>EL LIDERAZGO</a:t>
            </a:r>
          </a:p>
        </p:txBody>
      </p:sp>
      <p:sp>
        <p:nvSpPr>
          <p:cNvPr id="7173" name="Text Box 4"/>
          <p:cNvSpPr txBox="1">
            <a:spLocks noChangeArrowheads="1"/>
          </p:cNvSpPr>
          <p:nvPr/>
        </p:nvSpPr>
        <p:spPr bwMode="auto">
          <a:xfrm>
            <a:off x="285720" y="1038030"/>
            <a:ext cx="8569325" cy="4047262"/>
          </a:xfrm>
          <a:prstGeom prst="rect">
            <a:avLst/>
          </a:prstGeom>
          <a:noFill/>
          <a:ln w="9525">
            <a:noFill/>
            <a:miter lim="800000"/>
            <a:headEnd/>
            <a:tailEnd/>
          </a:ln>
        </p:spPr>
        <p:txBody>
          <a:bodyPr>
            <a:spAutoFit/>
          </a:bodyPr>
          <a:lstStyle/>
          <a:p>
            <a:pPr algn="just">
              <a:lnSpc>
                <a:spcPct val="150000"/>
              </a:lnSpc>
              <a:spcBef>
                <a:spcPts val="600"/>
              </a:spcBef>
            </a:pPr>
            <a:r>
              <a:rPr lang="es-ES_tradnl" sz="2400" dirty="0"/>
              <a:t>Llegar a formar un equipo maduro, sólido, de confianza mutua y compromiso innegable, consolidado, </a:t>
            </a:r>
            <a:r>
              <a:rPr lang="es-ES_tradnl" sz="2400" b="1" dirty="0"/>
              <a:t>requiere mucha perseverancia</a:t>
            </a:r>
            <a:r>
              <a:rPr lang="es-ES_tradnl" sz="2400" dirty="0"/>
              <a:t>.</a:t>
            </a:r>
          </a:p>
          <a:p>
            <a:pPr algn="just">
              <a:lnSpc>
                <a:spcPct val="150000"/>
              </a:lnSpc>
              <a:spcBef>
                <a:spcPts val="600"/>
              </a:spcBef>
            </a:pPr>
            <a:r>
              <a:rPr lang="es-ES_tradnl" sz="2400" dirty="0"/>
              <a:t>  </a:t>
            </a:r>
            <a:r>
              <a:rPr lang="es-ES_tradnl" sz="2400" dirty="0" smtClean="0"/>
              <a:t>El líder debe tener </a:t>
            </a:r>
            <a:r>
              <a:rPr lang="es-ES" sz="2400" dirty="0"/>
              <a:t>un liderazgo participativo, seguridad en sí mismo, claridad y objetividad al expresar sus ideas, creatividad, asertividad, que posea una clara misión y visión tanto personal como institucional.</a:t>
            </a:r>
          </a:p>
        </p:txBody>
      </p:sp>
      <p:sp>
        <p:nvSpPr>
          <p:cNvPr id="5" name="4 Marcador de número de diapositiva"/>
          <p:cNvSpPr>
            <a:spLocks noGrp="1"/>
          </p:cNvSpPr>
          <p:nvPr>
            <p:ph type="sldNum" sz="quarter" idx="12"/>
          </p:nvPr>
        </p:nvSpPr>
        <p:spPr/>
        <p:txBody>
          <a:bodyPr/>
          <a:lstStyle/>
          <a:p>
            <a:pPr>
              <a:defRPr/>
            </a:pPr>
            <a:fld id="{D2263FFE-B5D4-45F0-9E00-BC6FC2AAED62}" type="slidenum">
              <a:rPr lang="es-ES"/>
              <a:pPr>
                <a:defRPr/>
              </a:pPr>
              <a:t>3</a:t>
            </a:fld>
            <a:endParaRPr lang="es-ES"/>
          </a:p>
        </p:txBody>
      </p:sp>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3">
                                            <p:txEl>
                                              <p:pRg st="0" end="0"/>
                                            </p:txEl>
                                          </p:spTgt>
                                        </p:tgtEl>
                                        <p:attrNameLst>
                                          <p:attrName>style.visibility</p:attrName>
                                        </p:attrNameLst>
                                      </p:cBhvr>
                                      <p:to>
                                        <p:strVal val="visible"/>
                                      </p:to>
                                    </p:set>
                                    <p:anim calcmode="lin" valueType="num">
                                      <p:cBhvr additive="base">
                                        <p:cTn id="7" dur="500" fill="hold"/>
                                        <p:tgtEl>
                                          <p:spTgt spid="717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3">
                                            <p:txEl>
                                              <p:pRg st="1" end="1"/>
                                            </p:txEl>
                                          </p:spTgt>
                                        </p:tgtEl>
                                        <p:attrNameLst>
                                          <p:attrName>style.visibility</p:attrName>
                                        </p:attrNameLst>
                                      </p:cBhvr>
                                      <p:to>
                                        <p:strVal val="visible"/>
                                      </p:to>
                                    </p:set>
                                    <p:anim calcmode="lin" valueType="num">
                                      <p:cBhvr additive="base">
                                        <p:cTn id="13" dur="500" fill="hold"/>
                                        <p:tgtEl>
                                          <p:spTgt spid="717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2 Rectángulo"/>
          <p:cNvSpPr>
            <a:spLocks noChangeArrowheads="1"/>
          </p:cNvSpPr>
          <p:nvPr/>
        </p:nvSpPr>
        <p:spPr bwMode="auto">
          <a:xfrm>
            <a:off x="146050" y="188640"/>
            <a:ext cx="8143875" cy="6494085"/>
          </a:xfrm>
          <a:prstGeom prst="rect">
            <a:avLst/>
          </a:prstGeom>
          <a:blipFill>
            <a:blip r:embed="rId2"/>
            <a:tile tx="0" ty="0" sx="100000" sy="100000" flip="none" algn="tl"/>
          </a:blipFill>
          <a:ln w="9525">
            <a:noFill/>
            <a:miter lim="800000"/>
            <a:headEnd/>
            <a:tailEnd/>
          </a:ln>
        </p:spPr>
        <p:txBody>
          <a:bodyPr>
            <a:spAutoFit/>
          </a:bodyPr>
          <a:lstStyle/>
          <a:p>
            <a:pPr algn="just"/>
            <a:r>
              <a:rPr lang="en-US" sz="3200" dirty="0" smtClean="0"/>
              <a:t>El </a:t>
            </a:r>
            <a:r>
              <a:rPr lang="en-US" sz="3200" dirty="0" err="1" smtClean="0"/>
              <a:t>líder</a:t>
            </a:r>
            <a:r>
              <a:rPr lang="en-US" sz="3200" dirty="0" smtClean="0"/>
              <a:t> </a:t>
            </a:r>
            <a:r>
              <a:rPr lang="en-US" sz="3200" dirty="0" err="1" smtClean="0"/>
              <a:t>debe</a:t>
            </a:r>
            <a:r>
              <a:rPr lang="en-US" sz="3200" dirty="0" smtClean="0"/>
              <a:t> </a:t>
            </a:r>
            <a:r>
              <a:rPr lang="es-ES" sz="3200" dirty="0"/>
              <a:t>dominar conceptos relacionados con el enfoque sistémico de las instituciones, administración de acciones de mejora, mejoramiento de procesos específicos del área de trabajo, calidad, productividad y herramientas estadísticas</a:t>
            </a:r>
            <a:r>
              <a:rPr lang="es-ES" sz="3200" dirty="0" smtClean="0"/>
              <a:t>.</a:t>
            </a:r>
          </a:p>
          <a:p>
            <a:pPr algn="just"/>
            <a:r>
              <a:rPr lang="es-ES" sz="3200" dirty="0" smtClean="0"/>
              <a:t>Entre sus habilidades deben contarse el dinamismo</a:t>
            </a:r>
            <a:r>
              <a:rPr lang="es-ES" sz="3200" dirty="0"/>
              <a:t>, trabajo en </a:t>
            </a:r>
            <a:r>
              <a:rPr lang="es-ES" sz="3200" dirty="0" smtClean="0"/>
              <a:t>equipo y </a:t>
            </a:r>
            <a:r>
              <a:rPr lang="es-ES" sz="3200" dirty="0"/>
              <a:t>conducción de grupos.</a:t>
            </a:r>
          </a:p>
          <a:p>
            <a:pPr algn="just"/>
            <a:r>
              <a:rPr lang="en-US" sz="3200" dirty="0" smtClean="0"/>
              <a:t>El </a:t>
            </a:r>
            <a:r>
              <a:rPr lang="en-US" sz="3200" dirty="0" err="1" smtClean="0"/>
              <a:t>líder</a:t>
            </a:r>
            <a:r>
              <a:rPr lang="en-US" sz="3200" dirty="0" smtClean="0"/>
              <a:t> </a:t>
            </a:r>
            <a:r>
              <a:rPr lang="en-US" sz="3200" dirty="0" err="1" smtClean="0"/>
              <a:t>debe</a:t>
            </a:r>
            <a:r>
              <a:rPr lang="en-US" sz="3200" dirty="0" smtClean="0"/>
              <a:t> </a:t>
            </a:r>
            <a:r>
              <a:rPr lang="en-US" sz="3200" dirty="0" err="1" smtClean="0"/>
              <a:t>ser</a:t>
            </a:r>
            <a:r>
              <a:rPr lang="en-US" sz="3200" dirty="0" smtClean="0"/>
              <a:t> </a:t>
            </a:r>
            <a:r>
              <a:rPr lang="es-ES" sz="3200" dirty="0"/>
              <a:t>o</a:t>
            </a:r>
            <a:r>
              <a:rPr lang="es-ES" sz="3200" dirty="0" smtClean="0"/>
              <a:t>rganizado</a:t>
            </a:r>
            <a:r>
              <a:rPr lang="es-ES" sz="3200" dirty="0"/>
              <a:t>, congruente, disciplinado, proactivo, abierto al cambio.</a:t>
            </a:r>
          </a:p>
          <a:p>
            <a:pPr algn="just"/>
            <a:endParaRPr lang="es-ES" sz="3200" dirty="0"/>
          </a:p>
        </p:txBody>
      </p:sp>
      <p:sp>
        <p:nvSpPr>
          <p:cNvPr id="4" name="3 Marcador de número de diapositiva"/>
          <p:cNvSpPr>
            <a:spLocks noGrp="1"/>
          </p:cNvSpPr>
          <p:nvPr>
            <p:ph type="sldNum" sz="quarter" idx="12"/>
          </p:nvPr>
        </p:nvSpPr>
        <p:spPr/>
        <p:txBody>
          <a:bodyPr/>
          <a:lstStyle/>
          <a:p>
            <a:pPr>
              <a:defRPr/>
            </a:pPr>
            <a:fld id="{8A9FD021-D563-411C-BAFE-48FC98576D9A}" type="slidenum">
              <a:rPr lang="es-ES"/>
              <a:pPr>
                <a:defRPr/>
              </a:pPr>
              <a:t>4</a:t>
            </a:fld>
            <a:endParaRPr lang="es-ES"/>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fill="hold"/>
                                        <p:tgtEl>
                                          <p:spTgt spid="8195"/>
                                        </p:tgtEl>
                                        <p:attrNameLst>
                                          <p:attrName>ppt_w</p:attrName>
                                        </p:attrNameLst>
                                      </p:cBhvr>
                                      <p:tavLst>
                                        <p:tav tm="0">
                                          <p:val>
                                            <p:fltVal val="0"/>
                                          </p:val>
                                        </p:tav>
                                        <p:tav tm="100000">
                                          <p:val>
                                            <p:strVal val="#ppt_w"/>
                                          </p:val>
                                        </p:tav>
                                      </p:tavLst>
                                    </p:anim>
                                    <p:anim calcmode="lin" valueType="num">
                                      <p:cBhvr>
                                        <p:cTn id="8" dur="500" fill="hold"/>
                                        <p:tgtEl>
                                          <p:spTgt spid="819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467544" y="116632"/>
            <a:ext cx="8278814" cy="269099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nSpc>
                <a:spcPct val="150000"/>
              </a:lnSpc>
              <a:spcBef>
                <a:spcPts val="0"/>
              </a:spcBef>
              <a:spcAft>
                <a:spcPts val="0"/>
              </a:spcAft>
            </a:pPr>
            <a:r>
              <a:rPr lang="es-ES_tradnl" sz="3200" b="1" dirty="0">
                <a:latin typeface="+mj-lt"/>
              </a:rPr>
              <a:t>Liderazgo, una habilidad</a:t>
            </a:r>
            <a:r>
              <a:rPr lang="es-ES_tradnl" sz="3200" dirty="0">
                <a:latin typeface="+mj-lt"/>
              </a:rPr>
              <a:t>: </a:t>
            </a:r>
            <a:r>
              <a:rPr lang="es-ES_tradnl" sz="2800" dirty="0" smtClean="0">
                <a:latin typeface="+mj-lt"/>
              </a:rPr>
              <a:t>Todo </a:t>
            </a:r>
            <a:r>
              <a:rPr lang="es-ES_tradnl" sz="2800" dirty="0">
                <a:latin typeface="+mj-lt"/>
              </a:rPr>
              <a:t>depende del líder del proyecto y de los facilitadores del equipo.  Para esto se requiere entrenar a las personas, </a:t>
            </a:r>
            <a:r>
              <a:rPr lang="es-ES_tradnl" sz="2800" dirty="0" smtClean="0">
                <a:latin typeface="+mj-lt"/>
              </a:rPr>
              <a:t>entrenarlas </a:t>
            </a:r>
            <a:r>
              <a:rPr lang="es-ES_tradnl" sz="2800" dirty="0">
                <a:latin typeface="+mj-lt"/>
              </a:rPr>
              <a:t>en habilidades de liderazgo.</a:t>
            </a:r>
            <a:endParaRPr lang="es-ES" sz="2800" dirty="0">
              <a:latin typeface="+mj-lt"/>
            </a:endParaRPr>
          </a:p>
        </p:txBody>
      </p:sp>
      <p:sp>
        <p:nvSpPr>
          <p:cNvPr id="4" name="3 Marcador de número de diapositiva"/>
          <p:cNvSpPr>
            <a:spLocks noGrp="1"/>
          </p:cNvSpPr>
          <p:nvPr>
            <p:ph type="sldNum" sz="quarter" idx="12"/>
          </p:nvPr>
        </p:nvSpPr>
        <p:spPr/>
        <p:txBody>
          <a:bodyPr/>
          <a:lstStyle/>
          <a:p>
            <a:pPr>
              <a:defRPr/>
            </a:pPr>
            <a:fld id="{F1216EF4-6B2E-411A-B3BC-22A99E90E721}" type="slidenum">
              <a:rPr lang="es-ES"/>
              <a:pPr>
                <a:defRPr/>
              </a:pPr>
              <a:t>5</a:t>
            </a:fld>
            <a:endParaRPr lang="es-ES"/>
          </a:p>
        </p:txBody>
      </p:sp>
      <p:sp>
        <p:nvSpPr>
          <p:cNvPr id="5" name="Text Box 4"/>
          <p:cNvSpPr txBox="1">
            <a:spLocks noChangeArrowheads="1"/>
          </p:cNvSpPr>
          <p:nvPr/>
        </p:nvSpPr>
        <p:spPr bwMode="auto">
          <a:xfrm>
            <a:off x="196666" y="3101757"/>
            <a:ext cx="8569325" cy="2609176"/>
          </a:xfrm>
          <a:prstGeom prst="rect">
            <a:avLst/>
          </a:prstGeom>
          <a:solidFill>
            <a:srgbClr val="F7E3AB"/>
          </a:solidFill>
          <a:ln w="9525">
            <a:noFill/>
            <a:miter lim="800000"/>
            <a:headEnd/>
            <a:tailEnd/>
          </a:ln>
        </p:spPr>
        <p:txBody>
          <a:bodyPr>
            <a:spAutoFit/>
          </a:bodyPr>
          <a:lstStyle/>
          <a:p>
            <a:pPr algn="just">
              <a:lnSpc>
                <a:spcPct val="150000"/>
              </a:lnSpc>
              <a:spcBef>
                <a:spcPct val="50000"/>
              </a:spcBef>
            </a:pPr>
            <a:r>
              <a:rPr lang="es-ES_tradnl" sz="2400" b="1" dirty="0" smtClean="0"/>
              <a:t>Para lograr cambios debe</a:t>
            </a:r>
            <a:r>
              <a:rPr lang="es-ES_tradnl" sz="2400" dirty="0" smtClean="0"/>
              <a:t>: </a:t>
            </a:r>
            <a:endParaRPr lang="es-ES_tradnl" sz="2400" dirty="0"/>
          </a:p>
          <a:p>
            <a:pPr algn="just">
              <a:lnSpc>
                <a:spcPct val="150000"/>
              </a:lnSpc>
              <a:spcBef>
                <a:spcPct val="50000"/>
              </a:spcBef>
              <a:buFont typeface="Arial" charset="0"/>
              <a:buChar char="•"/>
            </a:pPr>
            <a:r>
              <a:rPr lang="es-ES_tradnl" sz="2400" dirty="0" smtClean="0"/>
              <a:t>Hacer </a:t>
            </a:r>
            <a:r>
              <a:rPr lang="es-ES_tradnl" sz="2400" dirty="0"/>
              <a:t>un diagnóstico de la </a:t>
            </a:r>
            <a:r>
              <a:rPr lang="es-ES_tradnl" sz="2400" dirty="0" smtClean="0"/>
              <a:t>situación</a:t>
            </a:r>
            <a:endParaRPr lang="es-ES_tradnl" sz="2400" dirty="0"/>
          </a:p>
          <a:p>
            <a:pPr algn="just">
              <a:lnSpc>
                <a:spcPct val="150000"/>
              </a:lnSpc>
              <a:spcBef>
                <a:spcPct val="50000"/>
              </a:spcBef>
              <a:buFont typeface="Arial" charset="0"/>
              <a:buChar char="•"/>
            </a:pPr>
            <a:r>
              <a:rPr lang="es-ES_tradnl" sz="2400" dirty="0" smtClean="0"/>
              <a:t>Que </a:t>
            </a:r>
            <a:r>
              <a:rPr lang="es-ES_tradnl" sz="2400" dirty="0"/>
              <a:t>los miembros hablen de sus problemas y dificultades y busquen cómo solucionarlos.</a:t>
            </a:r>
            <a:r>
              <a:rPr lang="es-ES" sz="2400" dirty="0"/>
              <a:t> </a:t>
            </a: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2000" fill="hold"/>
                                        <p:tgtEl>
                                          <p:spTgt spid="9218"/>
                                        </p:tgtEl>
                                        <p:attrNameLst>
                                          <p:attrName>ppt_w</p:attrName>
                                        </p:attrNameLst>
                                      </p:cBhvr>
                                      <p:tavLst>
                                        <p:tav tm="0">
                                          <p:val>
                                            <p:fltVal val="0"/>
                                          </p:val>
                                        </p:tav>
                                        <p:tav tm="100000">
                                          <p:val>
                                            <p:strVal val="#ppt_w"/>
                                          </p:val>
                                        </p:tav>
                                      </p:tavLst>
                                    </p:anim>
                                    <p:anim calcmode="lin" valueType="num">
                                      <p:cBhvr>
                                        <p:cTn id="8" dur="2000" fill="hold"/>
                                        <p:tgtEl>
                                          <p:spTgt spid="9218"/>
                                        </p:tgtEl>
                                        <p:attrNameLst>
                                          <p:attrName>ppt_h</p:attrName>
                                        </p:attrNameLst>
                                      </p:cBhvr>
                                      <p:tavLst>
                                        <p:tav tm="0">
                                          <p:val>
                                            <p:fltVal val="0"/>
                                          </p:val>
                                        </p:tav>
                                        <p:tav tm="100000">
                                          <p:val>
                                            <p:strVal val="#ppt_h"/>
                                          </p:val>
                                        </p:tav>
                                      </p:tavLst>
                                    </p:anim>
                                    <p:animEffect transition="in" filter="fade">
                                      <p:cBhvr>
                                        <p:cTn id="9" dur="2000"/>
                                        <p:tgtEl>
                                          <p:spTgt spid="9218"/>
                                        </p:tgtEl>
                                      </p:cBhvr>
                                    </p:animEffect>
                                  </p:childTnLst>
                                </p:cTn>
                              </p:par>
                            </p:childTnLst>
                          </p:cTn>
                        </p:par>
                        <p:par>
                          <p:cTn id="10" fill="hold">
                            <p:stCondLst>
                              <p:cond delay="2000"/>
                            </p:stCondLst>
                            <p:childTnLst>
                              <p:par>
                                <p:cTn id="11" presetID="2" presetClass="entr" presetSubtype="8" fill="hold" grpId="0" nodeType="after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bg/>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5" grpId="0" uiExpand="1" build="p" bldLvl="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646112" y="142852"/>
            <a:ext cx="8497888" cy="6475812"/>
          </a:xfrm>
          <a:prstGeom prst="rect">
            <a:avLst/>
          </a:prstGeom>
          <a:noFill/>
          <a:ln w="9525">
            <a:noFill/>
            <a:miter lim="800000"/>
            <a:headEnd/>
            <a:tailEnd/>
          </a:ln>
        </p:spPr>
        <p:txBody>
          <a:bodyPr>
            <a:spAutoFit/>
          </a:bodyPr>
          <a:lstStyle/>
          <a:p>
            <a:pPr algn="just">
              <a:lnSpc>
                <a:spcPct val="150000"/>
              </a:lnSpc>
              <a:buFont typeface="Wingdings" pitchFamily="2" charset="2"/>
              <a:buChar char="Ø"/>
            </a:pPr>
            <a:r>
              <a:rPr lang="es-ES_tradnl" sz="2800" dirty="0"/>
              <a:t>El líder debe ser un </a:t>
            </a:r>
            <a:r>
              <a:rPr lang="es-ES_tradnl" sz="2800" b="1" u="sng" dirty="0"/>
              <a:t>conocedor</a:t>
            </a:r>
            <a:r>
              <a:rPr lang="es-ES_tradnl" sz="2800" u="sng" dirty="0"/>
              <a:t> </a:t>
            </a:r>
            <a:r>
              <a:rPr lang="es-ES_tradnl" sz="2800" dirty="0"/>
              <a:t>de las relaciones interpersonales y de las variables grupales, debe manejar la </a:t>
            </a:r>
            <a:r>
              <a:rPr lang="es-ES_tradnl" sz="2800" b="1" u="sng" dirty="0"/>
              <a:t>comunicación</a:t>
            </a:r>
            <a:r>
              <a:rPr lang="es-ES_tradnl" sz="2800" dirty="0"/>
              <a:t> y la </a:t>
            </a:r>
            <a:r>
              <a:rPr lang="es-ES_tradnl" sz="2800" b="1" u="sng" dirty="0"/>
              <a:t>participación</a:t>
            </a:r>
            <a:r>
              <a:rPr lang="es-ES_tradnl" sz="2800" dirty="0"/>
              <a:t> de los miembros, la organización interna del equipo.</a:t>
            </a:r>
          </a:p>
          <a:p>
            <a:pPr algn="just">
              <a:lnSpc>
                <a:spcPct val="150000"/>
              </a:lnSpc>
              <a:buFont typeface="Wingdings" pitchFamily="2" charset="2"/>
              <a:buChar char="Ø"/>
            </a:pPr>
            <a:r>
              <a:rPr lang="es-ES_tradnl" sz="2800" dirty="0"/>
              <a:t>Debe apoyar, animar y ser flexible; ponerse firme y tomar decisiones rápidas cuando hay que hacerlo o consultar y delegar en otros momentos.  </a:t>
            </a:r>
            <a:endParaRPr lang="es-ES_tradnl" sz="2800" dirty="0" smtClean="0"/>
          </a:p>
          <a:p>
            <a:pPr algn="just">
              <a:lnSpc>
                <a:spcPct val="150000"/>
              </a:lnSpc>
              <a:buFont typeface="Wingdings" pitchFamily="2" charset="2"/>
              <a:buChar char="Ø"/>
            </a:pPr>
            <a:r>
              <a:rPr lang="es-ES_tradnl" sz="2800" dirty="0" smtClean="0"/>
              <a:t>El </a:t>
            </a:r>
            <a:r>
              <a:rPr lang="es-ES_tradnl" sz="2800" dirty="0"/>
              <a:t>líder puede facilitar o </a:t>
            </a:r>
            <a:r>
              <a:rPr lang="es-ES_tradnl" sz="2800" dirty="0" smtClean="0"/>
              <a:t>entorpecer el trabajo de </a:t>
            </a:r>
            <a:r>
              <a:rPr lang="es-ES_tradnl" sz="2800" dirty="0"/>
              <a:t>un equipo, requiere ser reconocido y validado por todos.</a:t>
            </a:r>
            <a:endParaRPr lang="es-ES" sz="2800" dirty="0"/>
          </a:p>
        </p:txBody>
      </p:sp>
      <p:sp>
        <p:nvSpPr>
          <p:cNvPr id="3" name="2 Marcador de número de diapositiva"/>
          <p:cNvSpPr>
            <a:spLocks noGrp="1"/>
          </p:cNvSpPr>
          <p:nvPr>
            <p:ph type="sldNum" sz="quarter" idx="12"/>
          </p:nvPr>
        </p:nvSpPr>
        <p:spPr/>
        <p:txBody>
          <a:bodyPr/>
          <a:lstStyle/>
          <a:p>
            <a:pPr>
              <a:defRPr/>
            </a:pPr>
            <a:fld id="{4E7BC951-89BD-42F3-A922-E278803DCD2D}" type="slidenum">
              <a:rPr lang="es-ES"/>
              <a:pPr>
                <a:defRPr/>
              </a:pPr>
              <a:t>6</a:t>
            </a:fld>
            <a:endParaRPr lang="es-ES"/>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fade">
                                      <p:cBhvr>
                                        <p:cTn id="7" dur="1000"/>
                                        <p:tgtEl>
                                          <p:spTgt spid="10242">
                                            <p:txEl>
                                              <p:pRg st="0" end="0"/>
                                            </p:txEl>
                                          </p:spTgt>
                                        </p:tgtEl>
                                      </p:cBhvr>
                                    </p:animEffect>
                                    <p:anim calcmode="lin" valueType="num">
                                      <p:cBhvr>
                                        <p:cTn id="8" dur="1000" fill="hold"/>
                                        <p:tgtEl>
                                          <p:spTgt spid="1024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024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24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0242">
                                            <p:txEl>
                                              <p:pRg st="1" end="1"/>
                                            </p:txEl>
                                          </p:spTgt>
                                        </p:tgtEl>
                                        <p:attrNameLst>
                                          <p:attrName>style.visibility</p:attrName>
                                        </p:attrNameLst>
                                      </p:cBhvr>
                                      <p:to>
                                        <p:strVal val="visible"/>
                                      </p:to>
                                    </p:set>
                                    <p:animEffect transition="in" filter="fade">
                                      <p:cBhvr>
                                        <p:cTn id="15" dur="1000"/>
                                        <p:tgtEl>
                                          <p:spTgt spid="10242">
                                            <p:txEl>
                                              <p:pRg st="1" end="1"/>
                                            </p:txEl>
                                          </p:spTgt>
                                        </p:tgtEl>
                                      </p:cBhvr>
                                    </p:animEffect>
                                    <p:anim calcmode="lin" valueType="num">
                                      <p:cBhvr>
                                        <p:cTn id="16" dur="1000" fill="hold"/>
                                        <p:tgtEl>
                                          <p:spTgt spid="10242">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0242">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242">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0242">
                                            <p:txEl>
                                              <p:pRg st="2" end="2"/>
                                            </p:txEl>
                                          </p:spTgt>
                                        </p:tgtEl>
                                        <p:attrNameLst>
                                          <p:attrName>style.visibility</p:attrName>
                                        </p:attrNameLst>
                                      </p:cBhvr>
                                      <p:to>
                                        <p:strVal val="visible"/>
                                      </p:to>
                                    </p:set>
                                    <p:animEffect transition="in" filter="fade">
                                      <p:cBhvr>
                                        <p:cTn id="23" dur="1000"/>
                                        <p:tgtEl>
                                          <p:spTgt spid="10242">
                                            <p:txEl>
                                              <p:pRg st="2" end="2"/>
                                            </p:txEl>
                                          </p:spTgt>
                                        </p:tgtEl>
                                      </p:cBhvr>
                                    </p:animEffect>
                                    <p:anim calcmode="lin" valueType="num">
                                      <p:cBhvr>
                                        <p:cTn id="24" dur="1000" fill="hold"/>
                                        <p:tgtEl>
                                          <p:spTgt spid="10242">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0242">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242">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pPr>
              <a:defRPr/>
            </a:pPr>
            <a:fld id="{92DA7A45-E367-408B-9DC4-DB33360207CF}" type="slidenum">
              <a:rPr lang="es-ES"/>
              <a:pPr>
                <a:defRPr/>
              </a:pPr>
              <a:t>7</a:t>
            </a:fld>
            <a:endParaRPr lang="es-ES"/>
          </a:p>
        </p:txBody>
      </p:sp>
      <p:sp>
        <p:nvSpPr>
          <p:cNvPr id="11267" name="3 Rectángulo"/>
          <p:cNvSpPr>
            <a:spLocks noChangeArrowheads="1"/>
          </p:cNvSpPr>
          <p:nvPr/>
        </p:nvSpPr>
        <p:spPr bwMode="auto">
          <a:xfrm>
            <a:off x="1071563" y="252691"/>
            <a:ext cx="6572271" cy="523220"/>
          </a:xfrm>
          <a:prstGeom prst="rect">
            <a:avLst/>
          </a:prstGeom>
          <a:noFill/>
          <a:ln w="9525">
            <a:noFill/>
            <a:miter lim="800000"/>
            <a:headEnd/>
            <a:tailEnd/>
          </a:ln>
        </p:spPr>
        <p:txBody>
          <a:bodyPr wrap="square">
            <a:spAutoFit/>
          </a:bodyPr>
          <a:lstStyle/>
          <a:p>
            <a:r>
              <a:rPr lang="es-ES" sz="2800" b="1" spc="-300" dirty="0"/>
              <a:t>En un Equipo… Si soy el Líder:</a:t>
            </a:r>
          </a:p>
        </p:txBody>
      </p:sp>
      <p:sp>
        <p:nvSpPr>
          <p:cNvPr id="5" name="4 Rectángulo"/>
          <p:cNvSpPr/>
          <p:nvPr/>
        </p:nvSpPr>
        <p:spPr>
          <a:xfrm>
            <a:off x="142875" y="857250"/>
            <a:ext cx="6429375" cy="341632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buFont typeface="Wingdings" pitchFamily="2" charset="2"/>
              <a:buChar char="ü"/>
              <a:defRPr/>
            </a:pPr>
            <a:r>
              <a:rPr lang="es-ES" sz="2400" dirty="0">
                <a:latin typeface="Verdana" pitchFamily="34" charset="0"/>
                <a:ea typeface="Verdana" pitchFamily="34" charset="0"/>
                <a:cs typeface="Verdana" pitchFamily="34" charset="0"/>
              </a:rPr>
              <a:t>¿Le he dado pautas y objetivos claros?</a:t>
            </a:r>
          </a:p>
          <a:p>
            <a:pPr>
              <a:buFont typeface="Wingdings" pitchFamily="2" charset="2"/>
              <a:buChar char="ü"/>
              <a:defRPr/>
            </a:pPr>
            <a:r>
              <a:rPr lang="es-ES" sz="2400" dirty="0">
                <a:latin typeface="Verdana" pitchFamily="34" charset="0"/>
                <a:ea typeface="Verdana" pitchFamily="34" charset="0"/>
                <a:cs typeface="Verdana" pitchFamily="34" charset="0"/>
              </a:rPr>
              <a:t>¿Evalúo objetivamente a los miembros?</a:t>
            </a:r>
          </a:p>
          <a:p>
            <a:pPr>
              <a:buFont typeface="Wingdings" pitchFamily="2" charset="2"/>
              <a:buChar char="ü"/>
              <a:defRPr/>
            </a:pPr>
            <a:r>
              <a:rPr lang="es-ES" sz="2400" dirty="0">
                <a:latin typeface="Verdana" pitchFamily="34" charset="0"/>
                <a:ea typeface="Verdana" pitchFamily="34" charset="0"/>
                <a:cs typeface="Verdana" pitchFamily="34" charset="0"/>
              </a:rPr>
              <a:t>¿Qué tan alcanzables son las metas que propuse en el tiempo que plantee?</a:t>
            </a:r>
          </a:p>
          <a:p>
            <a:pPr>
              <a:buFont typeface="Wingdings" pitchFamily="2" charset="2"/>
              <a:buChar char="ü"/>
              <a:defRPr/>
            </a:pPr>
            <a:r>
              <a:rPr lang="es-ES" sz="2400" dirty="0">
                <a:latin typeface="Verdana" pitchFamily="34" charset="0"/>
                <a:ea typeface="Verdana" pitchFamily="34" charset="0"/>
                <a:cs typeface="Verdana" pitchFamily="34" charset="0"/>
              </a:rPr>
              <a:t>¿Conozco claramente las capacidades y debilidades de mi gente?</a:t>
            </a:r>
          </a:p>
          <a:p>
            <a:pPr>
              <a:buFont typeface="Wingdings" pitchFamily="2" charset="2"/>
              <a:buChar char="ü"/>
              <a:defRPr/>
            </a:pPr>
            <a:r>
              <a:rPr lang="es-ES" sz="2400" dirty="0">
                <a:latin typeface="Verdana" pitchFamily="34" charset="0"/>
                <a:ea typeface="Verdana" pitchFamily="34" charset="0"/>
                <a:cs typeface="Verdana" pitchFamily="34" charset="0"/>
              </a:rPr>
              <a:t>¿Distribuí bien los roles?</a:t>
            </a:r>
          </a:p>
          <a:p>
            <a:pPr>
              <a:buFont typeface="Wingdings" pitchFamily="2" charset="2"/>
              <a:buChar char="ü"/>
              <a:defRPr/>
            </a:pPr>
            <a:r>
              <a:rPr lang="es-ES" sz="2400" dirty="0">
                <a:latin typeface="Verdana" pitchFamily="34" charset="0"/>
                <a:ea typeface="Verdana" pitchFamily="34" charset="0"/>
                <a:cs typeface="Verdana" pitchFamily="34" charset="0"/>
              </a:rPr>
              <a:t>¿Existe un plan a corto y largo plazo?</a:t>
            </a:r>
          </a:p>
        </p:txBody>
      </p:sp>
      <p:pic>
        <p:nvPicPr>
          <p:cNvPr id="11269" name="Picture 2"/>
          <p:cNvPicPr>
            <a:picLocks noChangeAspect="1" noChangeArrowheads="1"/>
          </p:cNvPicPr>
          <p:nvPr/>
        </p:nvPicPr>
        <p:blipFill>
          <a:blip r:embed="rId2"/>
          <a:srcRect/>
          <a:stretch>
            <a:fillRect/>
          </a:stretch>
        </p:blipFill>
        <p:spPr bwMode="auto">
          <a:xfrm>
            <a:off x="6643688" y="857250"/>
            <a:ext cx="2428875" cy="3432175"/>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p:cTn id="7" dur="500" fill="hold"/>
                                        <p:tgtEl>
                                          <p:spTgt spid="11269"/>
                                        </p:tgtEl>
                                        <p:attrNameLst>
                                          <p:attrName>ppt_w</p:attrName>
                                        </p:attrNameLst>
                                      </p:cBhvr>
                                      <p:tavLst>
                                        <p:tav tm="0">
                                          <p:val>
                                            <p:fltVal val="0"/>
                                          </p:val>
                                        </p:tav>
                                        <p:tav tm="100000">
                                          <p:val>
                                            <p:strVal val="#ppt_w"/>
                                          </p:val>
                                        </p:tav>
                                      </p:tavLst>
                                    </p:anim>
                                    <p:anim calcmode="lin" valueType="num">
                                      <p:cBhvr>
                                        <p:cTn id="8" dur="500" fill="hold"/>
                                        <p:tgtEl>
                                          <p:spTgt spid="11269"/>
                                        </p:tgtEl>
                                        <p:attrNameLst>
                                          <p:attrName>ppt_h</p:attrName>
                                        </p:attrNameLst>
                                      </p:cBhvr>
                                      <p:tavLst>
                                        <p:tav tm="0">
                                          <p:val>
                                            <p:fltVal val="0"/>
                                          </p:val>
                                        </p:tav>
                                        <p:tav tm="100000">
                                          <p:val>
                                            <p:strVal val="#ppt_h"/>
                                          </p:val>
                                        </p:tav>
                                      </p:tavLst>
                                    </p:anim>
                                    <p:animEffect transition="in" filter="fade">
                                      <p:cBhvr>
                                        <p:cTn id="9" dur="500"/>
                                        <p:tgtEl>
                                          <p:spTgt spid="1126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5">
                                            <p:bg/>
                                          </p:spTgt>
                                        </p:tgtEl>
                                        <p:attrNameLst>
                                          <p:attrName>style.visibility</p:attrName>
                                        </p:attrNameLst>
                                      </p:cBhvr>
                                      <p:to>
                                        <p:strVal val="visible"/>
                                      </p:to>
                                    </p:set>
                                    <p:anim calcmode="lin" valueType="num">
                                      <p:cBhvr additive="base">
                                        <p:cTn id="14" dur="500" fill="hold"/>
                                        <p:tgtEl>
                                          <p:spTgt spid="5">
                                            <p:bg/>
                                          </p:spTgt>
                                        </p:tgtEl>
                                        <p:attrNameLst>
                                          <p:attrName>ppt_x</p:attrName>
                                        </p:attrNameLst>
                                      </p:cBhvr>
                                      <p:tavLst>
                                        <p:tav tm="0">
                                          <p:val>
                                            <p:strVal val="0-#ppt_w/2"/>
                                          </p:val>
                                        </p:tav>
                                        <p:tav tm="100000">
                                          <p:val>
                                            <p:strVal val="#ppt_x"/>
                                          </p:val>
                                        </p:tav>
                                      </p:tavLst>
                                    </p:anim>
                                    <p:anim calcmode="lin" valueType="num">
                                      <p:cBhvr additive="base">
                                        <p:cTn id="15" dur="500" fill="hold"/>
                                        <p:tgtEl>
                                          <p:spTgt spid="5">
                                            <p:bg/>
                                          </p:spTgt>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 calcmode="lin" valueType="num">
                                      <p:cBhvr additive="base">
                                        <p:cTn id="26"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 calcmode="lin" valueType="num">
                                      <p:cBhvr additive="base">
                                        <p:cTn id="3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 calcmode="lin" valueType="num">
                                      <p:cBhvr additive="base">
                                        <p:cTn id="38"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5">
                                            <p:txEl>
                                              <p:pRg st="4" end="4"/>
                                            </p:txEl>
                                          </p:spTgt>
                                        </p:tgtEl>
                                        <p:attrNameLst>
                                          <p:attrName>style.visibility</p:attrName>
                                        </p:attrNameLst>
                                      </p:cBhvr>
                                      <p:to>
                                        <p:strVal val="visible"/>
                                      </p:to>
                                    </p:set>
                                    <p:anim calcmode="lin" valueType="num">
                                      <p:cBhvr additive="base">
                                        <p:cTn id="44"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5">
                                            <p:txEl>
                                              <p:pRg st="5" end="5"/>
                                            </p:txEl>
                                          </p:spTgt>
                                        </p:tgtEl>
                                        <p:attrNameLst>
                                          <p:attrName>style.visibility</p:attrName>
                                        </p:attrNameLst>
                                      </p:cBhvr>
                                      <p:to>
                                        <p:strVal val="visible"/>
                                      </p:to>
                                    </p:set>
                                    <p:anim calcmode="lin" valueType="num">
                                      <p:cBhvr additive="base">
                                        <p:cTn id="50"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51"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7188" y="301625"/>
            <a:ext cx="8280400" cy="5693866"/>
          </a:xfrm>
          <a:prstGeom prst="rect">
            <a:avLst/>
          </a:prstGeom>
          <a:noFill/>
        </p:spPr>
        <p:txBody>
          <a:bodyPr>
            <a:spAutoFit/>
          </a:bodyPr>
          <a:lstStyle/>
          <a:p>
            <a:pPr algn="just">
              <a:defRPr/>
            </a:pPr>
            <a:r>
              <a:rPr lang="es-VE" sz="2800" dirty="0"/>
              <a:t>Héctor </a:t>
            </a:r>
            <a:r>
              <a:rPr lang="es-VE" sz="2800" dirty="0" err="1"/>
              <a:t>Fainstein</a:t>
            </a:r>
            <a:r>
              <a:rPr lang="es-VE" sz="2800" dirty="0"/>
              <a:t> al hacer referencia a las funciones del conductor de un equipo de trabajo, hace una referencia </a:t>
            </a:r>
            <a:r>
              <a:rPr lang="es-VE" sz="2800" dirty="0" smtClean="0"/>
              <a:t>a </a:t>
            </a:r>
            <a:r>
              <a:rPr lang="es-VE" sz="2800" dirty="0">
                <a:solidFill>
                  <a:srgbClr val="C00000"/>
                </a:solidFill>
              </a:rPr>
              <a:t>la empatía</a:t>
            </a:r>
            <a:r>
              <a:rPr lang="es-VE" sz="2800" dirty="0"/>
              <a:t>, dado que manifiesta como funciones del conductor de un equipo de trabajo, el conocer a los integrantes del equipo, haciendo referencia a:</a:t>
            </a:r>
          </a:p>
          <a:p>
            <a:pPr marL="342900" indent="-342900" algn="just">
              <a:buFont typeface="Wingdings" pitchFamily="2" charset="2"/>
              <a:buChar char="q"/>
              <a:defRPr/>
            </a:pPr>
            <a:r>
              <a:rPr lang="es-VE" sz="2800" dirty="0"/>
              <a:t>S</a:t>
            </a:r>
            <a:r>
              <a:rPr lang="es-VE" sz="2800" dirty="0" smtClean="0"/>
              <a:t>u </a:t>
            </a:r>
            <a:r>
              <a:rPr lang="es-VE" sz="2800" dirty="0"/>
              <a:t>historia personal, sus experiencias, sus expectativas, sus fortalezas y </a:t>
            </a:r>
            <a:r>
              <a:rPr lang="es-VE" sz="2800" dirty="0" smtClean="0"/>
              <a:t>debilidades</a:t>
            </a:r>
            <a:r>
              <a:rPr lang="es-VE" sz="2800" dirty="0"/>
              <a:t>.</a:t>
            </a:r>
          </a:p>
          <a:p>
            <a:pPr marL="342900" indent="-342900" algn="just">
              <a:buFont typeface="Wingdings" pitchFamily="2" charset="2"/>
              <a:buChar char="q"/>
              <a:defRPr/>
            </a:pPr>
            <a:r>
              <a:rPr lang="es-VE" sz="2800" dirty="0" smtClean="0"/>
              <a:t>Relaciones </a:t>
            </a:r>
            <a:r>
              <a:rPr lang="es-VE" sz="2800" dirty="0"/>
              <a:t>con otros </a:t>
            </a:r>
            <a:r>
              <a:rPr lang="es-VE" sz="2800" dirty="0" smtClean="0"/>
              <a:t>integrantes. </a:t>
            </a:r>
            <a:endParaRPr lang="es-VE" sz="2800" dirty="0"/>
          </a:p>
          <a:p>
            <a:pPr marL="342900" indent="-342900" algn="just">
              <a:buFont typeface="Wingdings" pitchFamily="2" charset="2"/>
              <a:buChar char="q"/>
              <a:defRPr/>
            </a:pPr>
            <a:r>
              <a:rPr lang="es-VE" sz="2800" dirty="0" smtClean="0"/>
              <a:t>Actitudes y formas </a:t>
            </a:r>
            <a:r>
              <a:rPr lang="es-VE" sz="2800" dirty="0"/>
              <a:t>de enfocar </a:t>
            </a:r>
            <a:r>
              <a:rPr lang="es-VE" sz="2800" dirty="0" smtClean="0"/>
              <a:t>problemas</a:t>
            </a:r>
            <a:r>
              <a:rPr lang="es-VE" sz="2800" dirty="0"/>
              <a:t>.</a:t>
            </a:r>
          </a:p>
          <a:p>
            <a:pPr marL="342900" indent="-342900" algn="just">
              <a:buFont typeface="Wingdings" pitchFamily="2" charset="2"/>
              <a:buChar char="q"/>
              <a:defRPr/>
            </a:pPr>
            <a:r>
              <a:rPr lang="es-VE" sz="2800" dirty="0"/>
              <a:t>R</a:t>
            </a:r>
            <a:r>
              <a:rPr lang="es-VE" sz="2800" dirty="0" smtClean="0"/>
              <a:t>eacciones </a:t>
            </a:r>
            <a:r>
              <a:rPr lang="es-VE" sz="2800" dirty="0"/>
              <a:t>afectivas y para afrontar nuevas </a:t>
            </a:r>
            <a:r>
              <a:rPr lang="es-VE" sz="2800" dirty="0" smtClean="0"/>
              <a:t>experiencias. </a:t>
            </a:r>
            <a:endParaRPr lang="es-VE" sz="2800" dirty="0"/>
          </a:p>
          <a:p>
            <a:pPr marL="342900" indent="-342900" algn="just">
              <a:buFont typeface="Wingdings" pitchFamily="2" charset="2"/>
              <a:buChar char="q"/>
              <a:defRPr/>
            </a:pPr>
            <a:r>
              <a:rPr lang="es-VE" sz="2800" dirty="0"/>
              <a:t>C</a:t>
            </a:r>
            <a:r>
              <a:rPr lang="es-VE" sz="2800" dirty="0" smtClean="0"/>
              <a:t>apacidad </a:t>
            </a:r>
            <a:r>
              <a:rPr lang="es-VE" sz="2800" dirty="0"/>
              <a:t>para la productividad del equipo. </a:t>
            </a:r>
          </a:p>
        </p:txBody>
      </p:sp>
      <p:sp>
        <p:nvSpPr>
          <p:cNvPr id="3" name="2 Marcador de número de diapositiva"/>
          <p:cNvSpPr>
            <a:spLocks noGrp="1"/>
          </p:cNvSpPr>
          <p:nvPr>
            <p:ph type="sldNum" sz="quarter" idx="12"/>
          </p:nvPr>
        </p:nvSpPr>
        <p:spPr/>
        <p:txBody>
          <a:bodyPr/>
          <a:lstStyle/>
          <a:p>
            <a:pPr>
              <a:defRPr/>
            </a:pPr>
            <a:fld id="{CF3C1A7B-A518-46C8-860B-0DB315DE9C8B}" type="slidenum">
              <a:rPr lang="es-ES"/>
              <a:pPr>
                <a:defRPr/>
              </a:pPr>
              <a:t>8</a:t>
            </a:fld>
            <a:endParaRPr lang="es-ES"/>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linds(vertic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linds(vertical)">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5"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blinds(vertical)">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750" y="332656"/>
            <a:ext cx="8135938" cy="6370975"/>
          </a:xfrm>
          <a:prstGeom prst="rect">
            <a:avLst/>
          </a:prstGeom>
          <a:noFill/>
        </p:spPr>
        <p:txBody>
          <a:bodyPr>
            <a:spAutoFit/>
          </a:bodyPr>
          <a:lstStyle/>
          <a:p>
            <a:pPr algn="just">
              <a:defRPr/>
            </a:pPr>
            <a:r>
              <a:rPr lang="es-VE" sz="2400" dirty="0"/>
              <a:t>También se hace referencia a la importancia de un lenguaje común, es decir a una comunicación fluida, un buen dialogo entre los integrantes del equipo. </a:t>
            </a:r>
          </a:p>
          <a:p>
            <a:pPr algn="just">
              <a:defRPr/>
            </a:pPr>
            <a:endParaRPr lang="es-VE" sz="2400" dirty="0"/>
          </a:p>
          <a:p>
            <a:pPr algn="just">
              <a:defRPr/>
            </a:pPr>
            <a:r>
              <a:rPr lang="es-VE" sz="2400" dirty="0"/>
              <a:t>Destaca el alejarse del estilo mecanicista, haciendo referencia al buen ambiente que se crea rescatando el buen humor y la alegría en el equipo. </a:t>
            </a:r>
          </a:p>
          <a:p>
            <a:pPr algn="just">
              <a:defRPr/>
            </a:pPr>
            <a:endParaRPr lang="es-VE" sz="2400" dirty="0"/>
          </a:p>
          <a:p>
            <a:pPr algn="just">
              <a:defRPr/>
            </a:pPr>
            <a:r>
              <a:rPr lang="es-VE" sz="2400" dirty="0"/>
              <a:t>También se puede añadir:</a:t>
            </a:r>
          </a:p>
          <a:p>
            <a:pPr algn="just">
              <a:defRPr/>
            </a:pPr>
            <a:endParaRPr lang="es-VE" sz="2400" dirty="0"/>
          </a:p>
          <a:p>
            <a:pPr marL="285750" indent="-285750" algn="just">
              <a:buFont typeface="Wingdings" pitchFamily="2" charset="2"/>
              <a:buChar char="q"/>
              <a:defRPr/>
            </a:pPr>
            <a:r>
              <a:rPr lang="es-VE" sz="2400" dirty="0"/>
              <a:t>Es el </a:t>
            </a:r>
            <a:r>
              <a:rPr lang="es-VE" sz="2400" dirty="0" smtClean="0"/>
              <a:t>iniciador. </a:t>
            </a:r>
            <a:endParaRPr lang="es-VE" sz="2400" dirty="0"/>
          </a:p>
          <a:p>
            <a:pPr marL="285750" indent="-285750" algn="just">
              <a:buFont typeface="Wingdings" pitchFamily="2" charset="2"/>
              <a:buChar char="q"/>
              <a:defRPr/>
            </a:pPr>
            <a:endParaRPr lang="es-VE" sz="2400" dirty="0"/>
          </a:p>
          <a:p>
            <a:pPr marL="285750" indent="-285750" algn="just">
              <a:buFont typeface="Wingdings" pitchFamily="2" charset="2"/>
              <a:buChar char="q"/>
              <a:defRPr/>
            </a:pPr>
            <a:r>
              <a:rPr lang="es-VE" sz="2400" dirty="0"/>
              <a:t>E</a:t>
            </a:r>
            <a:r>
              <a:rPr lang="es-VE" sz="2400" dirty="0" smtClean="0"/>
              <a:t>l conductor. </a:t>
            </a:r>
            <a:endParaRPr lang="es-VE" sz="2400" dirty="0"/>
          </a:p>
          <a:p>
            <a:pPr marL="285750" indent="-285750" algn="just">
              <a:defRPr/>
            </a:pPr>
            <a:endParaRPr lang="es-VE" sz="2400" dirty="0"/>
          </a:p>
          <a:p>
            <a:pPr marL="285750" indent="-285750" algn="just">
              <a:buFont typeface="Wingdings" pitchFamily="2" charset="2"/>
              <a:buChar char="q"/>
              <a:defRPr/>
            </a:pPr>
            <a:r>
              <a:rPr lang="es-VE" sz="2400" dirty="0"/>
              <a:t>Q</a:t>
            </a:r>
            <a:r>
              <a:rPr lang="es-VE" sz="2400" dirty="0" smtClean="0"/>
              <a:t>uien </a:t>
            </a:r>
            <a:r>
              <a:rPr lang="es-VE" sz="2400" dirty="0"/>
              <a:t>deberá captar las diferencias, conflictos o problemas personales que se producen en cualquier grupo </a:t>
            </a:r>
            <a:r>
              <a:rPr lang="es-VE" sz="2400" dirty="0" smtClean="0"/>
              <a:t>humano.</a:t>
            </a:r>
            <a:endParaRPr lang="es-VE" sz="2400" dirty="0"/>
          </a:p>
        </p:txBody>
      </p:sp>
      <p:sp>
        <p:nvSpPr>
          <p:cNvPr id="3" name="2 Marcador de número de diapositiva"/>
          <p:cNvSpPr>
            <a:spLocks noGrp="1"/>
          </p:cNvSpPr>
          <p:nvPr>
            <p:ph type="sldNum" sz="quarter" idx="12"/>
          </p:nvPr>
        </p:nvSpPr>
        <p:spPr/>
        <p:txBody>
          <a:bodyPr/>
          <a:lstStyle/>
          <a:p>
            <a:pPr>
              <a:defRPr/>
            </a:pPr>
            <a:fld id="{6A568C67-6690-45CF-9A92-BFFEFDC2B759}" type="slidenum">
              <a:rPr lang="es-ES"/>
              <a:pPr>
                <a:defRPr/>
              </a:pPr>
              <a:t>9</a:t>
            </a:fld>
            <a:endParaRPr lang="es-ES"/>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ssolv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dissolve">
                                      <p:cBhvr>
                                        <p:cTn id="17" dur="500"/>
                                        <p:tgtEl>
                                          <p:spTgt spid="2">
                                            <p:txEl>
                                              <p:pRg st="4" end="4"/>
                                            </p:txEl>
                                          </p:spTgt>
                                        </p:tgtEl>
                                      </p:cBhvr>
                                    </p:animEffect>
                                  </p:childTnLst>
                                </p:cTn>
                              </p:par>
                            </p:childTnLst>
                          </p:cTn>
                        </p:par>
                        <p:par>
                          <p:cTn id="18" fill="hold">
                            <p:stCondLst>
                              <p:cond delay="500"/>
                            </p:stCondLst>
                            <p:childTnLst>
                              <p:par>
                                <p:cTn id="19" presetID="9" presetClass="entr" presetSubtype="0" fill="hold" grpId="0" nodeType="after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dissolve">
                                      <p:cBhvr>
                                        <p:cTn id="21" dur="500"/>
                                        <p:tgtEl>
                                          <p:spTgt spid="2">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2">
                                            <p:txEl>
                                              <p:pRg st="8" end="8"/>
                                            </p:txEl>
                                          </p:spTgt>
                                        </p:tgtEl>
                                        <p:attrNameLst>
                                          <p:attrName>style.visibility</p:attrName>
                                        </p:attrNameLst>
                                      </p:cBhvr>
                                      <p:to>
                                        <p:strVal val="visible"/>
                                      </p:to>
                                    </p:set>
                                    <p:animEffect transition="in" filter="dissolve">
                                      <p:cBhvr>
                                        <p:cTn id="26" dur="500"/>
                                        <p:tgtEl>
                                          <p:spTgt spid="2">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animEffect transition="in" filter="dissolve">
                                      <p:cBhvr>
                                        <p:cTn id="31"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528</TotalTime>
  <Words>1328</Words>
  <Application>Microsoft Office PowerPoint</Application>
  <PresentationFormat>Presentación en pantalla (4:3)</PresentationFormat>
  <Paragraphs>113</Paragraphs>
  <Slides>25</Slides>
  <Notes>1</Notes>
  <HiddenSlides>3</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25</vt:i4>
      </vt:variant>
    </vt:vector>
  </HeadingPairs>
  <TitlesOfParts>
    <vt:vector size="34" baseType="lpstr">
      <vt:lpstr>Adobe Gothic Std B</vt:lpstr>
      <vt:lpstr>Arial</vt:lpstr>
      <vt:lpstr>Calibri</vt:lpstr>
      <vt:lpstr>Franklin Gothic Book</vt:lpstr>
      <vt:lpstr>Perpetua</vt:lpstr>
      <vt:lpstr>Verdana</vt:lpstr>
      <vt:lpstr>Wingdings</vt:lpstr>
      <vt:lpstr>Wingdings 2</vt:lpstr>
      <vt:lpstr>Equidad</vt:lpstr>
      <vt:lpstr>Presentación de PowerPoint</vt:lpstr>
      <vt:lpstr>SISTEMA DE CONOCIMIENTO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Para reflexionar</vt:lpstr>
      <vt:lpstr>Presentación de PowerPoint</vt:lpstr>
      <vt:lpstr>Presentación de PowerPoint</vt:lpstr>
      <vt:lpstr>            Moraleja de la historia de Trabajar en Equipo:</vt:lpstr>
      <vt:lpstr>Presentación de PowerPoint</vt:lpstr>
    </vt:vector>
  </TitlesOfParts>
  <Company>UMCC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anesio.mesa</dc:creator>
  <cp:lastModifiedBy>RODOLFO</cp:lastModifiedBy>
  <cp:revision>48</cp:revision>
  <dcterms:created xsi:type="dcterms:W3CDTF">2013-10-17T13:21:44Z</dcterms:created>
  <dcterms:modified xsi:type="dcterms:W3CDTF">2017-07-03T00:58:37Z</dcterms:modified>
</cp:coreProperties>
</file>