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64" r:id="rId3"/>
  </p:sldMasterIdLst>
  <p:notesMasterIdLst>
    <p:notesMasterId r:id="rId14"/>
  </p:notesMasterIdLst>
  <p:sldIdLst>
    <p:sldId id="309" r:id="rId4"/>
    <p:sldId id="302" r:id="rId5"/>
    <p:sldId id="310" r:id="rId6"/>
    <p:sldId id="311" r:id="rId7"/>
    <p:sldId id="306" r:id="rId8"/>
    <p:sldId id="307" r:id="rId9"/>
    <p:sldId id="312" r:id="rId10"/>
    <p:sldId id="308" r:id="rId11"/>
    <p:sldId id="295" r:id="rId12"/>
    <p:sldId id="259" r:id="rId13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69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21" autoAdjust="0"/>
    <p:restoredTop sz="94660"/>
  </p:normalViewPr>
  <p:slideViewPr>
    <p:cSldViewPr snapToGrid="0">
      <p:cViewPr varScale="1">
        <p:scale>
          <a:sx n="67" d="100"/>
          <a:sy n="67" d="100"/>
        </p:scale>
        <p:origin x="96" y="120"/>
      </p:cViewPr>
      <p:guideLst>
        <p:guide orient="horz" pos="4269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F59071-9BFC-47D5-B1D7-418D57CE2CDB}" type="datetimeFigureOut">
              <a:rPr lang="es-US" smtClean="0"/>
              <a:t>12/23/2020</a:t>
            </a:fld>
            <a:endParaRPr lang="es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53DDE6-8DD4-441F-8FAC-275D586FA3EB}" type="slidenum">
              <a:rPr lang="es-US" smtClean="0"/>
              <a:t>‹#›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38989768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 userDrawn="1"/>
        </p:nvPicPr>
        <p:blipFill rotWithShape="1">
          <a:blip r:embed="rId2"/>
          <a:srcRect t="7356" r="18732"/>
          <a:stretch/>
        </p:blipFill>
        <p:spPr>
          <a:xfrm>
            <a:off x="8035982" y="112539"/>
            <a:ext cx="4156018" cy="6210795"/>
          </a:xfrm>
          <a:prstGeom prst="rect">
            <a:avLst/>
          </a:prstGeom>
        </p:spPr>
      </p:pic>
      <p:grpSp>
        <p:nvGrpSpPr>
          <p:cNvPr id="9" name="Grupo 8"/>
          <p:cNvGrpSpPr/>
          <p:nvPr userDrawn="1"/>
        </p:nvGrpSpPr>
        <p:grpSpPr>
          <a:xfrm>
            <a:off x="-4" y="5425745"/>
            <a:ext cx="12192005" cy="1470074"/>
            <a:chOff x="-4" y="5401994"/>
            <a:chExt cx="12192005" cy="1470074"/>
          </a:xfrm>
        </p:grpSpPr>
        <p:sp>
          <p:nvSpPr>
            <p:cNvPr id="7" name="Entrada manual 6"/>
            <p:cNvSpPr/>
            <p:nvPr userDrawn="1"/>
          </p:nvSpPr>
          <p:spPr>
            <a:xfrm flipH="1">
              <a:off x="-4" y="5401994"/>
              <a:ext cx="3404386" cy="1470074"/>
            </a:xfrm>
            <a:prstGeom prst="flowChartManualInpu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8" name="Entrada manual 7"/>
            <p:cNvSpPr/>
            <p:nvPr userDrawn="1"/>
          </p:nvSpPr>
          <p:spPr>
            <a:xfrm>
              <a:off x="3404383" y="5401994"/>
              <a:ext cx="8787618" cy="1470074"/>
            </a:xfrm>
            <a:prstGeom prst="flowChartManualInpu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10" name="Grupo 9"/>
          <p:cNvGrpSpPr/>
          <p:nvPr userDrawn="1"/>
        </p:nvGrpSpPr>
        <p:grpSpPr>
          <a:xfrm flipV="1">
            <a:off x="-4" y="-3"/>
            <a:ext cx="12192000" cy="225085"/>
            <a:chOff x="-3" y="1578755"/>
            <a:chExt cx="12192000" cy="2660351"/>
          </a:xfrm>
        </p:grpSpPr>
        <p:sp>
          <p:nvSpPr>
            <p:cNvPr id="11" name="Entrada manual 10"/>
            <p:cNvSpPr/>
            <p:nvPr userDrawn="1"/>
          </p:nvSpPr>
          <p:spPr>
            <a:xfrm>
              <a:off x="-3" y="1578755"/>
              <a:ext cx="3404382" cy="2660351"/>
            </a:xfrm>
            <a:prstGeom prst="flowChartManualInpu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" name="Entrada manual 11"/>
            <p:cNvSpPr/>
            <p:nvPr userDrawn="1"/>
          </p:nvSpPr>
          <p:spPr>
            <a:xfrm rot="10800000" flipV="1">
              <a:off x="3404379" y="1578755"/>
              <a:ext cx="8787618" cy="2660346"/>
            </a:xfrm>
            <a:prstGeom prst="flowChartManualInpu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pic>
        <p:nvPicPr>
          <p:cNvPr id="19" name="Imagen 18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0020" y="513160"/>
            <a:ext cx="2204333" cy="2431920"/>
          </a:xfrm>
          <a:prstGeom prst="rect">
            <a:avLst/>
          </a:prstGeom>
        </p:spPr>
      </p:pic>
      <p:sp>
        <p:nvSpPr>
          <p:cNvPr id="4" name="Marcador de texto 3"/>
          <p:cNvSpPr>
            <a:spLocks noGrp="1"/>
          </p:cNvSpPr>
          <p:nvPr>
            <p:ph type="body" sz="quarter" idx="10" hasCustomPrompt="1"/>
          </p:nvPr>
        </p:nvSpPr>
        <p:spPr>
          <a:xfrm>
            <a:off x="842963" y="3028950"/>
            <a:ext cx="9286689" cy="462395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dirty="0"/>
              <a:t>TÍTULO DEL TRABAJO</a:t>
            </a:r>
          </a:p>
        </p:txBody>
      </p:sp>
      <p:sp>
        <p:nvSpPr>
          <p:cNvPr id="6" name="Marcador de fecha 5"/>
          <p:cNvSpPr>
            <a:spLocks noGrp="1"/>
          </p:cNvSpPr>
          <p:nvPr>
            <p:ph type="dt" sz="half" idx="11"/>
          </p:nvPr>
        </p:nvSpPr>
        <p:spPr>
          <a:xfrm>
            <a:off x="397701" y="6176838"/>
            <a:ext cx="2743200" cy="365125"/>
          </a:xfrm>
        </p:spPr>
        <p:txBody>
          <a:bodyPr/>
          <a:lstStyle>
            <a:lvl1pPr algn="ctr">
              <a:defRPr sz="1600" b="1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MES/AÑO</a:t>
            </a:r>
          </a:p>
        </p:txBody>
      </p:sp>
      <p:sp>
        <p:nvSpPr>
          <p:cNvPr id="21" name="Marcador de número de diapositiva 20"/>
          <p:cNvSpPr>
            <a:spLocks noGrp="1"/>
          </p:cNvSpPr>
          <p:nvPr>
            <p:ph type="sldNum" sz="quarter" idx="13"/>
          </p:nvPr>
        </p:nvSpPr>
        <p:spPr>
          <a:xfrm>
            <a:off x="5011387" y="6178759"/>
            <a:ext cx="6367824" cy="365125"/>
          </a:xfrm>
        </p:spPr>
        <p:txBody>
          <a:bodyPr/>
          <a:lstStyle>
            <a:lvl1pPr>
              <a:defRPr sz="1600" b="1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TEMA</a:t>
            </a:r>
          </a:p>
        </p:txBody>
      </p:sp>
      <p:sp>
        <p:nvSpPr>
          <p:cNvPr id="24" name="Marcador de texto 3"/>
          <p:cNvSpPr>
            <a:spLocks noGrp="1"/>
          </p:cNvSpPr>
          <p:nvPr>
            <p:ph type="body" sz="quarter" idx="14" hasCustomPrompt="1"/>
          </p:nvPr>
        </p:nvSpPr>
        <p:spPr>
          <a:xfrm>
            <a:off x="842964" y="3764952"/>
            <a:ext cx="4512808" cy="36766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0"/>
              </a:spcBef>
              <a:buFontTx/>
              <a:buNone/>
              <a:defRPr sz="1600" b="1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dirty="0"/>
              <a:t>Participante/Autor:</a:t>
            </a:r>
          </a:p>
        </p:txBody>
      </p:sp>
    </p:spTree>
    <p:extLst>
      <p:ext uri="{BB962C8B-B14F-4D97-AF65-F5344CB8AC3E}">
        <p14:creationId xmlns:p14="http://schemas.microsoft.com/office/powerpoint/2010/main" val="4075646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altLang="en-US" smtClean="0">
              <a:solidFill>
                <a:srgbClr val="EAEAEA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altLang="en-US" smtClean="0">
              <a:solidFill>
                <a:srgbClr val="EAEAEA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F75B3B1-D43B-483C-ACF2-7B33747C23DD}" type="slidenum">
              <a:rPr lang="es-ES" altLang="en-US" smtClean="0">
                <a:solidFill>
                  <a:srgbClr val="EAEAEA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s-ES" altLang="en-US" smtClean="0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2049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s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altLang="en-US" smtClean="0">
              <a:solidFill>
                <a:srgbClr val="EAEAE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altLang="en-US" smtClean="0">
              <a:solidFill>
                <a:srgbClr val="EAEAE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3087F05-C956-43F0-B940-2B444ECFE0A7}" type="slidenum">
              <a:rPr lang="es-ES" altLang="en-US" smtClean="0">
                <a:solidFill>
                  <a:srgbClr val="EAEAEA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s-ES" altLang="en-US" smtClean="0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8447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s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altLang="en-US" smtClean="0">
              <a:solidFill>
                <a:srgbClr val="EAEAE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altLang="en-US" smtClean="0">
              <a:solidFill>
                <a:srgbClr val="EAEAE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26816D3-0C73-4C16-B458-9C90BAD85756}" type="slidenum">
              <a:rPr lang="es-ES" altLang="en-US" smtClean="0">
                <a:solidFill>
                  <a:srgbClr val="EAEAEA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s-ES" altLang="en-US" smtClean="0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9101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altLang="en-US" smtClean="0">
              <a:solidFill>
                <a:srgbClr val="EAEAE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altLang="en-US" smtClean="0">
              <a:solidFill>
                <a:srgbClr val="EAEAE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960BBC7-7F5C-43CF-893C-91CE893ABECC}" type="slidenum">
              <a:rPr lang="es-ES" altLang="en-US" smtClean="0">
                <a:solidFill>
                  <a:srgbClr val="EAEAEA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s-ES" altLang="en-US" smtClean="0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37264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98000" y="304800"/>
            <a:ext cx="25908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25600" y="304800"/>
            <a:ext cx="7569200" cy="57912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altLang="en-US" smtClean="0">
              <a:solidFill>
                <a:srgbClr val="EAEAE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altLang="en-US" smtClean="0">
              <a:solidFill>
                <a:srgbClr val="EAEAE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7856CFF-F250-4512-8D77-3082DE049E7F}" type="slidenum">
              <a:rPr lang="es-ES" altLang="en-US" smtClean="0">
                <a:solidFill>
                  <a:srgbClr val="EAEAEA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s-ES" altLang="en-US" smtClean="0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8610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M.GUARDO</a:t>
            </a: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C89A44-768C-4C95-9750-25E717D69345}" type="slidenum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372604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M.GUARDO</a:t>
            </a: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0B3B2F7-66D4-4693-8056-E8366009593D}" type="slidenum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26237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4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M.GUARDO</a:t>
            </a: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B891BE-2157-4714-B8E0-BA4A3B00D48A}" type="slidenum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40329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4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4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M.GUARDO</a:t>
            </a: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1F2360A-68EA-4537-A5FB-1C37901ABFE5}" type="slidenum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03389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72" y="1535114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72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M.GUARDO</a:t>
            </a: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FE0EDD-4D78-4F81-96D2-0160D6CE82B6}" type="slidenum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8324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 userDrawn="1"/>
        </p:nvPicPr>
        <p:blipFill rotWithShape="1">
          <a:blip r:embed="rId2"/>
          <a:srcRect t="7356" r="18732"/>
          <a:stretch/>
        </p:blipFill>
        <p:spPr>
          <a:xfrm>
            <a:off x="7659584" y="112539"/>
            <a:ext cx="4532416" cy="6773288"/>
          </a:xfrm>
          <a:prstGeom prst="rect">
            <a:avLst/>
          </a:prstGeom>
        </p:spPr>
      </p:pic>
      <p:grpSp>
        <p:nvGrpSpPr>
          <p:cNvPr id="3" name="Grupo 2"/>
          <p:cNvGrpSpPr/>
          <p:nvPr userDrawn="1"/>
        </p:nvGrpSpPr>
        <p:grpSpPr>
          <a:xfrm flipV="1">
            <a:off x="0" y="-3755"/>
            <a:ext cx="12192000" cy="228837"/>
            <a:chOff x="1" y="1578755"/>
            <a:chExt cx="12192000" cy="2704697"/>
          </a:xfrm>
        </p:grpSpPr>
        <p:sp>
          <p:nvSpPr>
            <p:cNvPr id="4" name="Rectángulo 3"/>
            <p:cNvSpPr/>
            <p:nvPr userDrawn="1"/>
          </p:nvSpPr>
          <p:spPr>
            <a:xfrm>
              <a:off x="1" y="1578755"/>
              <a:ext cx="6047232" cy="270469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" name="Rectángulo 4"/>
            <p:cNvSpPr/>
            <p:nvPr userDrawn="1"/>
          </p:nvSpPr>
          <p:spPr>
            <a:xfrm rot="10800000" flipV="1">
              <a:off x="6047233" y="1578767"/>
              <a:ext cx="6144768" cy="266035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11" name="Grupo 10"/>
          <p:cNvGrpSpPr/>
          <p:nvPr userDrawn="1"/>
        </p:nvGrpSpPr>
        <p:grpSpPr>
          <a:xfrm flipV="1">
            <a:off x="0" y="6644788"/>
            <a:ext cx="12192000" cy="225086"/>
            <a:chOff x="1" y="1578767"/>
            <a:chExt cx="12192000" cy="2660363"/>
          </a:xfrm>
        </p:grpSpPr>
        <p:sp>
          <p:nvSpPr>
            <p:cNvPr id="12" name="Rectángulo 11"/>
            <p:cNvSpPr/>
            <p:nvPr userDrawn="1"/>
          </p:nvSpPr>
          <p:spPr>
            <a:xfrm>
              <a:off x="1" y="1578767"/>
              <a:ext cx="6047232" cy="266036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" name="Rectángulo 12"/>
            <p:cNvSpPr/>
            <p:nvPr userDrawn="1"/>
          </p:nvSpPr>
          <p:spPr>
            <a:xfrm rot="10800000" flipV="1">
              <a:off x="6047233" y="1578767"/>
              <a:ext cx="6144768" cy="266035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39231769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M.GUARDO</a:t>
            </a: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0CBDAA-089B-458B-8080-D660496E2430}" type="slidenum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19219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M.GUARDO</a:t>
            </a: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C458309-2722-4394-B437-AFB1BF98B5F9}" type="slidenum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85876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5" y="273050"/>
            <a:ext cx="401108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4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5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M.GUARDO</a:t>
            </a: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944029-6F38-4EE6-9905-AE12C4F2841A}" type="slidenum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86088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9"/>
            <a:ext cx="73152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M.GUARDO</a:t>
            </a: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3A7B59-BCC4-4222-85A4-009FF5FDDC29}" type="slidenum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313118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M.GUARDO</a:t>
            </a: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04FB10-BA35-407C-BCB0-20FF04E8F0A2}" type="slidenum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845010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M.GUARDO</a:t>
            </a: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0">
                <a:latin typeface="Arial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8AC2EAE-C66D-4F73-A28B-540F108D9C93}" type="slidenum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35484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56" r="18732"/>
          <a:stretch>
            <a:fillRect/>
          </a:stretch>
        </p:blipFill>
        <p:spPr bwMode="auto">
          <a:xfrm>
            <a:off x="8035925" y="112714"/>
            <a:ext cx="4156075" cy="621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upo 8"/>
          <p:cNvGrpSpPr>
            <a:grpSpLocks/>
          </p:cNvGrpSpPr>
          <p:nvPr userDrawn="1"/>
        </p:nvGrpSpPr>
        <p:grpSpPr bwMode="auto">
          <a:xfrm>
            <a:off x="0" y="5426078"/>
            <a:ext cx="12192000" cy="1470025"/>
            <a:chOff x="-4" y="5401994"/>
            <a:chExt cx="12192005" cy="1470074"/>
          </a:xfrm>
        </p:grpSpPr>
        <p:sp>
          <p:nvSpPr>
            <p:cNvPr id="7" name="Entrada manual 6"/>
            <p:cNvSpPr/>
            <p:nvPr userDrawn="1"/>
          </p:nvSpPr>
          <p:spPr>
            <a:xfrm flipH="1">
              <a:off x="-4" y="5401994"/>
              <a:ext cx="3403601" cy="1470074"/>
            </a:xfrm>
            <a:prstGeom prst="flowChartManualInpu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Entrada manual 7"/>
            <p:cNvSpPr/>
            <p:nvPr userDrawn="1"/>
          </p:nvSpPr>
          <p:spPr>
            <a:xfrm>
              <a:off x="3403597" y="5401994"/>
              <a:ext cx="8788404" cy="1470074"/>
            </a:xfrm>
            <a:prstGeom prst="flowChartManualInpu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9" name="Grupo 9"/>
          <p:cNvGrpSpPr>
            <a:grpSpLocks/>
          </p:cNvGrpSpPr>
          <p:nvPr userDrawn="1"/>
        </p:nvGrpSpPr>
        <p:grpSpPr bwMode="auto">
          <a:xfrm flipV="1">
            <a:off x="0" y="3"/>
            <a:ext cx="12192000" cy="225425"/>
            <a:chOff x="-3" y="1578755"/>
            <a:chExt cx="12192000" cy="2660351"/>
          </a:xfrm>
        </p:grpSpPr>
        <p:sp>
          <p:nvSpPr>
            <p:cNvPr id="10" name="Entrada manual 10"/>
            <p:cNvSpPr/>
            <p:nvPr userDrawn="1"/>
          </p:nvSpPr>
          <p:spPr>
            <a:xfrm>
              <a:off x="-3" y="1578755"/>
              <a:ext cx="3403600" cy="2660351"/>
            </a:xfrm>
            <a:prstGeom prst="flowChartManualInpu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Entrada manual 11"/>
            <p:cNvSpPr/>
            <p:nvPr userDrawn="1"/>
          </p:nvSpPr>
          <p:spPr>
            <a:xfrm rot="10800000" flipV="1">
              <a:off x="3403597" y="1578755"/>
              <a:ext cx="8788400" cy="2660351"/>
            </a:xfrm>
            <a:prstGeom prst="flowChartManualInpu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12" name="Imagen 18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8" y="512763"/>
            <a:ext cx="2205039" cy="2432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Marcador de texto 3"/>
          <p:cNvSpPr>
            <a:spLocks noGrp="1"/>
          </p:cNvSpPr>
          <p:nvPr>
            <p:ph type="body" sz="quarter" idx="10"/>
          </p:nvPr>
        </p:nvSpPr>
        <p:spPr>
          <a:xfrm>
            <a:off x="842969" y="3028954"/>
            <a:ext cx="9286689" cy="462395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chemeClr val="tx2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4" name="Marcador de texto 3"/>
          <p:cNvSpPr>
            <a:spLocks noGrp="1"/>
          </p:cNvSpPr>
          <p:nvPr>
            <p:ph type="body" sz="quarter" idx="14"/>
          </p:nvPr>
        </p:nvSpPr>
        <p:spPr>
          <a:xfrm>
            <a:off x="842964" y="3764957"/>
            <a:ext cx="4512808" cy="36766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0"/>
              </a:spcBef>
              <a:buFontTx/>
              <a:buNone/>
              <a:defRPr sz="1200" b="1">
                <a:solidFill>
                  <a:schemeClr val="tx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Marcador de fecha 5"/>
          <p:cNvSpPr>
            <a:spLocks noGrp="1"/>
          </p:cNvSpPr>
          <p:nvPr>
            <p:ph type="dt" sz="half" idx="15"/>
          </p:nvPr>
        </p:nvSpPr>
        <p:spPr>
          <a:xfrm>
            <a:off x="398463" y="6176965"/>
            <a:ext cx="2743200" cy="365125"/>
          </a:xfrm>
        </p:spPr>
        <p:txBody>
          <a:bodyPr/>
          <a:lstStyle>
            <a:lvl1pPr algn="ctr">
              <a:defRPr sz="1200" b="1" smtClean="0">
                <a:solidFill>
                  <a:prstClr val="white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s-ES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4" name="Marcador de número de diapositiva 20"/>
          <p:cNvSpPr>
            <a:spLocks noGrp="1"/>
          </p:cNvSpPr>
          <p:nvPr>
            <p:ph type="sldNum" sz="quarter" idx="16"/>
          </p:nvPr>
        </p:nvSpPr>
        <p:spPr>
          <a:xfrm>
            <a:off x="5011741" y="6178553"/>
            <a:ext cx="6367463" cy="365125"/>
          </a:xfrm>
        </p:spPr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prstClr val="white"/>
                </a:solidFill>
                <a:latin typeface="Calibri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s-ES" sz="1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TEMA</a:t>
            </a:r>
            <a:endParaRPr kumimoji="1" lang="es-ES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702476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56" r="18732"/>
          <a:stretch>
            <a:fillRect/>
          </a:stretch>
        </p:blipFill>
        <p:spPr bwMode="auto">
          <a:xfrm>
            <a:off x="7659688" y="112715"/>
            <a:ext cx="4532312" cy="677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upo 2"/>
          <p:cNvGrpSpPr>
            <a:grpSpLocks/>
          </p:cNvGrpSpPr>
          <p:nvPr userDrawn="1"/>
        </p:nvGrpSpPr>
        <p:grpSpPr bwMode="auto">
          <a:xfrm flipV="1">
            <a:off x="0" y="-3175"/>
            <a:ext cx="12192000" cy="228600"/>
            <a:chOff x="1" y="1578755"/>
            <a:chExt cx="12192000" cy="2704697"/>
          </a:xfrm>
        </p:grpSpPr>
        <p:sp>
          <p:nvSpPr>
            <p:cNvPr id="4" name="Rectángulo 3"/>
            <p:cNvSpPr/>
            <p:nvPr userDrawn="1"/>
          </p:nvSpPr>
          <p:spPr>
            <a:xfrm>
              <a:off x="1" y="1578755"/>
              <a:ext cx="6046788" cy="270469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Rectángulo 4"/>
            <p:cNvSpPr/>
            <p:nvPr userDrawn="1"/>
          </p:nvSpPr>
          <p:spPr>
            <a:xfrm rot="10800000" flipV="1">
              <a:off x="6046789" y="1578755"/>
              <a:ext cx="6145212" cy="26671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6" name="Grupo 10"/>
          <p:cNvGrpSpPr>
            <a:grpSpLocks/>
          </p:cNvGrpSpPr>
          <p:nvPr userDrawn="1"/>
        </p:nvGrpSpPr>
        <p:grpSpPr bwMode="auto">
          <a:xfrm flipV="1">
            <a:off x="0" y="6645276"/>
            <a:ext cx="12192000" cy="223839"/>
            <a:chOff x="1" y="1578767"/>
            <a:chExt cx="12192000" cy="2660363"/>
          </a:xfrm>
        </p:grpSpPr>
        <p:sp>
          <p:nvSpPr>
            <p:cNvPr id="7" name="Rectángulo 11"/>
            <p:cNvSpPr/>
            <p:nvPr userDrawn="1"/>
          </p:nvSpPr>
          <p:spPr>
            <a:xfrm>
              <a:off x="1" y="1578767"/>
              <a:ext cx="6046788" cy="266036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Rectángulo 12"/>
            <p:cNvSpPr/>
            <p:nvPr userDrawn="1"/>
          </p:nvSpPr>
          <p:spPr>
            <a:xfrm rot="10800000" flipV="1">
              <a:off x="6046789" y="1578767"/>
              <a:ext cx="6145212" cy="26603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19076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altLang="en-US" smtClean="0">
              <a:solidFill>
                <a:srgbClr val="EAEAEA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altLang="en-US" smtClean="0">
              <a:solidFill>
                <a:srgbClr val="EAEAEA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F75B3B1-D43B-483C-ACF2-7B33747C23DD}" type="slidenum">
              <a:rPr lang="es-ES" altLang="en-US" smtClean="0">
                <a:solidFill>
                  <a:srgbClr val="EAEAEA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s-ES" altLang="en-US" smtClean="0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102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1"/>
            <a:ext cx="2438400" cy="6856413"/>
            <a:chOff x="0" y="0"/>
            <a:chExt cx="1152" cy="4319"/>
          </a:xfrm>
        </p:grpSpPr>
        <p:sp>
          <p:nvSpPr>
            <p:cNvPr id="409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52" cy="10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EAEAE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  <p:sp>
          <p:nvSpPr>
            <p:cNvPr id="4100" name="Rectangle 4"/>
            <p:cNvSpPr>
              <a:spLocks noChangeArrowheads="1"/>
            </p:cNvSpPr>
            <p:nvPr/>
          </p:nvSpPr>
          <p:spPr bwMode="auto">
            <a:xfrm>
              <a:off x="0" y="2400"/>
              <a:ext cx="1152" cy="191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EAEAE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  <p:pic>
          <p:nvPicPr>
            <p:cNvPr id="4101" name="Picture 5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028"/>
              <a:ext cx="1152" cy="1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4102" name="Rectangle 6"/>
          <p:cNvSpPr>
            <a:spLocks noGrp="1" noChangeArrowheads="1"/>
          </p:cNvSpPr>
          <p:nvPr>
            <p:ph type="ctrTitle" sz="quarter"/>
          </p:nvPr>
        </p:nvSpPr>
        <p:spPr>
          <a:xfrm>
            <a:off x="2540000" y="1676400"/>
            <a:ext cx="9245600" cy="211613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s-ES" altLang="en-US" noProof="0" smtClean="0"/>
              <a:t>Haga clic para modificar el estilo de título del patrón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548467" y="3968750"/>
            <a:ext cx="8534400" cy="1752600"/>
          </a:xfrm>
        </p:spPr>
        <p:txBody>
          <a:bodyPr/>
          <a:lstStyle>
            <a:lvl1pPr marL="0" indent="0">
              <a:buFont typeface="Symbol" panose="05050102010706020507" pitchFamily="18" charset="2"/>
              <a:buNone/>
              <a:defRPr/>
            </a:lvl1pPr>
          </a:lstStyle>
          <a:p>
            <a:pPr lvl="0"/>
            <a:r>
              <a:rPr lang="es-ES" altLang="en-US" noProof="0" smtClean="0"/>
              <a:t>Haga clic para modificar el estilo de subtítulo del patrón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dt" sz="quarter" idx="2"/>
          </p:nvPr>
        </p:nvSpPr>
        <p:spPr>
          <a:xfrm>
            <a:off x="2438400" y="64008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altLang="en-US" smtClean="0">
              <a:solidFill>
                <a:srgbClr val="EAEAEA"/>
              </a:solidFill>
            </a:endParaRP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ftr" sz="quarter" idx="3"/>
          </p:nvPr>
        </p:nvSpPr>
        <p:spPr>
          <a:xfrm>
            <a:off x="5283200" y="64008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altLang="en-US" smtClean="0">
              <a:solidFill>
                <a:srgbClr val="EAEAEA"/>
              </a:solidFill>
            </a:endParaRPr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42EEE77-E35D-425B-91E4-151E8CFF9ABC}" type="slidenum">
              <a:rPr lang="es-ES" altLang="en-US" smtClean="0">
                <a:solidFill>
                  <a:srgbClr val="EAEAEA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s-ES" altLang="en-US" smtClean="0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399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altLang="en-US" smtClean="0">
              <a:solidFill>
                <a:srgbClr val="EAEAE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altLang="en-US" smtClean="0">
              <a:solidFill>
                <a:srgbClr val="EAEAE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DE07C0D-654E-40A7-884F-6A8D2B6FFD16}" type="slidenum">
              <a:rPr lang="es-ES" altLang="en-US" smtClean="0">
                <a:solidFill>
                  <a:srgbClr val="EAEAEA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s-ES" altLang="en-US" smtClean="0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522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s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altLang="en-US" smtClean="0">
              <a:solidFill>
                <a:srgbClr val="EAEAE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altLang="en-US" smtClean="0">
              <a:solidFill>
                <a:srgbClr val="EAEAE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18783FE-50F1-4E09-B3DF-348D47C8C878}" type="slidenum">
              <a:rPr lang="es-ES" altLang="en-US" smtClean="0">
                <a:solidFill>
                  <a:srgbClr val="EAEAEA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s-ES" altLang="en-US" smtClean="0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828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25600" y="1600200"/>
            <a:ext cx="5080000" cy="4495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08800" y="1600200"/>
            <a:ext cx="5080000" cy="4495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altLang="en-US" smtClean="0">
              <a:solidFill>
                <a:srgbClr val="EAEAE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altLang="en-US" smtClean="0">
              <a:solidFill>
                <a:srgbClr val="EAEAE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9A4F891-F1F0-4530-BC5C-4EF1EDEB2B8E}" type="slidenum">
              <a:rPr lang="es-ES" altLang="en-US" smtClean="0">
                <a:solidFill>
                  <a:srgbClr val="EAEAEA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s-ES" altLang="en-US" smtClean="0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958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altLang="en-US" smtClean="0">
              <a:solidFill>
                <a:srgbClr val="EAEAEA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altLang="en-US" smtClean="0">
              <a:solidFill>
                <a:srgbClr val="EAEAEA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BBE7592-D3D7-4580-A981-63DE682390CC}" type="slidenum">
              <a:rPr lang="es-ES" altLang="en-US" smtClean="0">
                <a:solidFill>
                  <a:srgbClr val="EAEAEA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s-ES" altLang="en-US" smtClean="0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641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altLang="en-US" smtClean="0">
              <a:solidFill>
                <a:srgbClr val="EAEAEA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altLang="en-US" smtClean="0">
              <a:solidFill>
                <a:srgbClr val="EAEAEA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E47967B-DC4A-4166-94AA-F7165B8B7A43}" type="slidenum">
              <a:rPr lang="es-ES" altLang="en-US" smtClean="0">
                <a:solidFill>
                  <a:srgbClr val="EAEAEA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s-ES" altLang="en-US" smtClean="0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599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C74E81-BF26-4506-B1C9-E934B0037F8A}" type="datetimeFigureOut">
              <a:rPr lang="es-ES" smtClean="0"/>
              <a:t>23/12/2020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D375A3-A108-4074-A943-17EB29328F6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24688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92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path path="shape">
            <a:fillToRect l="14166" t="5554" r="835" b="77779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1"/>
            <a:ext cx="1524000" cy="6856413"/>
            <a:chOff x="0" y="0"/>
            <a:chExt cx="720" cy="4319"/>
          </a:xfrm>
        </p:grpSpPr>
        <p:sp>
          <p:nvSpPr>
            <p:cNvPr id="307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720" cy="33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EAEAE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  <p:sp>
          <p:nvSpPr>
            <p:cNvPr id="3076" name="Rectangle 4"/>
            <p:cNvSpPr>
              <a:spLocks noChangeArrowheads="1"/>
            </p:cNvSpPr>
            <p:nvPr/>
          </p:nvSpPr>
          <p:spPr bwMode="auto">
            <a:xfrm>
              <a:off x="0" y="2016"/>
              <a:ext cx="720" cy="2303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EAEAE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  <p:pic>
          <p:nvPicPr>
            <p:cNvPr id="3077" name="Picture 5"/>
            <p:cNvPicPr>
              <a:picLocks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12"/>
              <a:ext cx="720" cy="18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3078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625600" y="304800"/>
            <a:ext cx="10363200" cy="120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Haga clic para modificar el estilo de título del patrón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25600" y="1600200"/>
            <a:ext cx="103632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Haga clic para modificar el estilo de texto del patrón</a:t>
            </a:r>
          </a:p>
          <a:p>
            <a:pPr lvl="1"/>
            <a:r>
              <a:rPr lang="es-ES" altLang="en-US" smtClean="0"/>
              <a:t>Segundo nivel</a:t>
            </a:r>
          </a:p>
          <a:p>
            <a:pPr lvl="2"/>
            <a:r>
              <a:rPr lang="es-ES" altLang="en-US" smtClean="0"/>
              <a:t>Tercer nivel</a:t>
            </a:r>
          </a:p>
          <a:p>
            <a:pPr lvl="3"/>
            <a:r>
              <a:rPr lang="es-ES" altLang="en-US" smtClean="0"/>
              <a:t>Cuarto nivel</a:t>
            </a:r>
          </a:p>
          <a:p>
            <a:pPr lvl="4"/>
            <a:r>
              <a:rPr lang="es-ES" altLang="en-US" smtClean="0"/>
              <a:t>Quinto nivel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0" y="64008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altLang="en-US" smtClean="0">
              <a:solidFill>
                <a:srgbClr val="EAEAEA"/>
              </a:solidFill>
            </a:endParaRPr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775200" y="64008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altLang="en-US" smtClean="0">
              <a:solidFill>
                <a:srgbClr val="EAEAEA"/>
              </a:solidFill>
            </a:endParaRPr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652000" y="64008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1ADA58E-DC09-4ADF-B9BA-FBFFC93E762C}" type="slidenum">
              <a:rPr lang="es-ES" altLang="en-US" smtClean="0">
                <a:solidFill>
                  <a:srgbClr val="EAEAEA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s-ES" altLang="en-US" smtClean="0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03534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90000"/>
        <a:buFont typeface="Symbol" panose="05050102010706020507" pitchFamily="18" charset="2"/>
        <a:buChar char="¨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37000"/>
                <a:alpha val="4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1 Marcador de título"/>
          <p:cNvSpPr>
            <a:spLocks noGrp="1"/>
          </p:cNvSpPr>
          <p:nvPr>
            <p:ph type="title"/>
          </p:nvPr>
        </p:nvSpPr>
        <p:spPr bwMode="auto">
          <a:xfrm>
            <a:off x="609600" y="274639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2051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609600" y="1600202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kumimoji="1" sz="1200">
                <a:solidFill>
                  <a:prstClr val="black">
                    <a:tint val="75000"/>
                  </a:prstClr>
                </a:solidFill>
                <a:latin typeface="Times New Roman" pitchFamily="18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kumimoji="1" sz="1200">
                <a:solidFill>
                  <a:prstClr val="black">
                    <a:tint val="75000"/>
                  </a:prstClr>
                </a:solidFill>
                <a:latin typeface="Times New Roman" pitchFamily="18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M.GUARDO</a:t>
            </a:r>
            <a:endParaRPr kumimoji="1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kumimoji="1" sz="1200">
                <a:solidFill>
                  <a:prstClr val="black">
                    <a:tint val="75000"/>
                  </a:prstClr>
                </a:solidFill>
                <a:latin typeface="Times New Roman" pitchFamily="18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FECEDDA-0DEB-427A-A304-0DDEEC57B937}" type="slidenum">
              <a:rPr kumimoji="1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3507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507608" y="1322869"/>
            <a:ext cx="100473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b="1" dirty="0">
                <a:solidFill>
                  <a:schemeClr val="tx2"/>
                </a:solidFill>
                <a:latin typeface="Bell MT" panose="02020503060305020303" pitchFamily="18" charset="0"/>
              </a:rPr>
              <a:t>UNIVERSIDAD DE MATANZAS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257907" y="3373066"/>
            <a:ext cx="11090031" cy="2339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MX" sz="3200" b="1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METODOLOGÍA DE LA </a:t>
            </a:r>
            <a:r>
              <a:rPr lang="es-MX" sz="3200" b="1" dirty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INVESTIGACIÓN JURÍDICA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s-MX" sz="3200" b="1" dirty="0" smtClean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s-MX" sz="2800" b="1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5326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774295" y="3211982"/>
            <a:ext cx="765466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4800" b="1" dirty="0">
                <a:solidFill>
                  <a:schemeClr val="tx2"/>
                </a:solidFill>
                <a:latin typeface="Bell MT" panose="02020503060305020303" pitchFamily="18" charset="0"/>
              </a:rPr>
              <a:t>COSECHANDO EL SABER</a:t>
            </a:r>
          </a:p>
        </p:txBody>
      </p:sp>
    </p:spTree>
    <p:extLst>
      <p:ext uri="{BB962C8B-B14F-4D97-AF65-F5344CB8AC3E}">
        <p14:creationId xmlns:p14="http://schemas.microsoft.com/office/powerpoint/2010/main" val="4049369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32"/>
          <p:cNvSpPr>
            <a:spLocks noChangeArrowheads="1"/>
          </p:cNvSpPr>
          <p:nvPr/>
        </p:nvSpPr>
        <p:spPr bwMode="auto">
          <a:xfrm>
            <a:off x="1774825" y="260351"/>
            <a:ext cx="8642350" cy="6337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3575862" y="630827"/>
            <a:ext cx="5256300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rgbClr val="C00000"/>
            </a:solidFill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OBJETO DE ESTUDIO</a:t>
            </a:r>
            <a:endParaRPr kumimoji="0" lang="es-ES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080" name="Text Box 21"/>
          <p:cNvSpPr txBox="1">
            <a:spLocks noChangeArrowheads="1"/>
          </p:cNvSpPr>
          <p:nvPr/>
        </p:nvSpPr>
        <p:spPr bwMode="auto">
          <a:xfrm>
            <a:off x="2063750" y="2636839"/>
            <a:ext cx="8280400" cy="156966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3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Es la </a:t>
            </a:r>
            <a:r>
              <a:rPr kumimoji="0" lang="es-ES_tradnl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parte</a:t>
            </a:r>
            <a:r>
              <a:rPr kumimoji="0" lang="es-ES_tradnl" sz="3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de la </a:t>
            </a:r>
            <a:r>
              <a:rPr kumimoji="0" lang="es-ES_tradnl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realidad objetiva</a:t>
            </a:r>
            <a:r>
              <a:rPr kumimoji="0" lang="es-ES_tradnl" sz="3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sobre la cual actúa el investigador a partir del problema</a:t>
            </a:r>
            <a:r>
              <a:rPr kumimoji="0" lang="es-ES_tradnl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.</a:t>
            </a:r>
            <a:endParaRPr kumimoji="0" lang="es-ES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088" name="Text Box 28"/>
          <p:cNvSpPr txBox="1">
            <a:spLocks noChangeArrowheads="1"/>
          </p:cNvSpPr>
          <p:nvPr/>
        </p:nvSpPr>
        <p:spPr bwMode="auto">
          <a:xfrm>
            <a:off x="2010781" y="5203707"/>
            <a:ext cx="8280920" cy="584775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Es la manifestación</a:t>
            </a:r>
            <a:r>
              <a:rPr kumimoji="0" lang="es-ES_tradnl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s-ES_tradnl" sz="3200" b="1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INTERNA</a:t>
            </a:r>
            <a:r>
              <a:rPr kumimoji="0" lang="es-ES_tradnl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del Problema </a:t>
            </a:r>
            <a:endParaRPr kumimoji="0" lang="es-E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cxnSp>
        <p:nvCxnSpPr>
          <p:cNvPr id="9" name="8 Conector recto"/>
          <p:cNvCxnSpPr>
            <a:endCxn id="3080" idx="0"/>
          </p:cNvCxnSpPr>
          <p:nvPr/>
        </p:nvCxnSpPr>
        <p:spPr>
          <a:xfrm>
            <a:off x="6203950" y="1341439"/>
            <a:ext cx="0" cy="1295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>
            <a:stCxn id="3080" idx="2"/>
          </p:cNvCxnSpPr>
          <p:nvPr/>
        </p:nvCxnSpPr>
        <p:spPr>
          <a:xfrm>
            <a:off x="6203950" y="4206500"/>
            <a:ext cx="0" cy="9973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0778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1026"/>
          <p:cNvSpPr txBox="1">
            <a:spLocks noChangeArrowheads="1"/>
          </p:cNvSpPr>
          <p:nvPr/>
        </p:nvSpPr>
        <p:spPr bwMode="auto">
          <a:xfrm>
            <a:off x="2895600" y="1600201"/>
            <a:ext cx="7086600" cy="4893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 fontAlgn="base">
              <a:spcBef>
                <a:spcPct val="50000"/>
              </a:spcBef>
              <a:spcAft>
                <a:spcPct val="0"/>
              </a:spcAft>
            </a:pPr>
            <a:r>
              <a:rPr lang="es-ES" altLang="en-US" sz="2400" b="1">
                <a:latin typeface="Arial" panose="020B0604020202020204" pitchFamily="34" charset="0"/>
                <a:cs typeface="Times New Roman" panose="02020603050405020304" pitchFamily="18" charset="0"/>
              </a:rPr>
              <a:t>Las variables constituyen elementos esenciales en el proceso de investigación y se definen como los indicadores y elementos o factores que componen el fenómeno, proceso o problema objeto de estudio y lo caracterizan.</a:t>
            </a:r>
          </a:p>
          <a:p>
            <a:pPr algn="just" fontAlgn="base">
              <a:spcBef>
                <a:spcPct val="50000"/>
              </a:spcBef>
              <a:spcAft>
                <a:spcPct val="0"/>
              </a:spcAft>
            </a:pPr>
            <a:r>
              <a:rPr lang="es-ES" altLang="en-US" sz="2400" b="1" dirty="0">
                <a:latin typeface="Arial" panose="020B0604020202020204" pitchFamily="34" charset="0"/>
                <a:cs typeface="Times New Roman" panose="02020603050405020304" pitchFamily="18" charset="0"/>
              </a:rPr>
              <a:t>Las mismas se caracterizan por los rasgos fundamentales y es que pueden ser: Observables y Mesurables, o sea que se trata de características que van a permitir alguna confrontación con la realidad empírica y la propiedad de poder variar.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s-ES" altLang="en-US" sz="2400" b="1" dirty="0">
              <a:latin typeface="Arial" panose="020B0604020202020204" pitchFamily="34" charset="0"/>
            </a:endParaRPr>
          </a:p>
        </p:txBody>
      </p:sp>
      <p:sp>
        <p:nvSpPr>
          <p:cNvPr id="2051" name="Text Box 1027"/>
          <p:cNvSpPr txBox="1">
            <a:spLocks noChangeArrowheads="1"/>
          </p:cNvSpPr>
          <p:nvPr/>
        </p:nvSpPr>
        <p:spPr bwMode="auto">
          <a:xfrm>
            <a:off x="4038600" y="349251"/>
            <a:ext cx="5486400" cy="646331"/>
          </a:xfrm>
          <a:prstGeom prst="rect">
            <a:avLst/>
          </a:prstGeom>
          <a:noFill/>
          <a:ln w="57150" cap="sq">
            <a:solidFill>
              <a:srgbClr val="FF0066"/>
            </a:solidFill>
            <a:miter lim="800000"/>
            <a:headEnd type="none" w="sm" len="sm"/>
            <a:tailEnd type="none" w="sm" len="sm"/>
          </a:ln>
          <a:effectLst/>
          <a:ex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MX" altLang="en-US" sz="3600">
                <a:solidFill>
                  <a:srgbClr val="FF0066"/>
                </a:solidFill>
                <a:latin typeface="Arial Black" panose="020B0A04020102020204" pitchFamily="34" charset="0"/>
              </a:rPr>
              <a:t>VARIABLES</a:t>
            </a:r>
            <a:endParaRPr lang="es-ES" altLang="en-US" sz="3600">
              <a:solidFill>
                <a:srgbClr val="FF0066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29856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2895600" y="1600201"/>
            <a:ext cx="7467600" cy="4708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 fontAlgn="base">
              <a:spcBef>
                <a:spcPct val="50000"/>
              </a:spcBef>
              <a:spcAft>
                <a:spcPct val="0"/>
              </a:spcAft>
            </a:pPr>
            <a:r>
              <a:rPr lang="es-ES" altLang="en-US" sz="24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Variables Dependientes: Factores, indicadores o elementos que son el efecto de determinadas variables.</a:t>
            </a:r>
            <a:endParaRPr lang="es-ES" alt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just" fontAlgn="base">
              <a:spcBef>
                <a:spcPct val="50000"/>
              </a:spcBef>
              <a:spcAft>
                <a:spcPct val="0"/>
              </a:spcAft>
            </a:pPr>
            <a:r>
              <a:rPr lang="es-ES" altLang="en-US" sz="24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Variables</a:t>
            </a:r>
            <a:r>
              <a:rPr lang="es-MX" altLang="en-US" sz="24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s-ES" altLang="en-US" sz="24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Independientes: Factores, indicadores o elementos que son causa de las variables dependientes.</a:t>
            </a:r>
            <a:endParaRPr lang="es-ES" alt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s-MX" alt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</a:endParaRP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MX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Y = </a:t>
            </a:r>
            <a:r>
              <a:rPr lang="es-MX" altLang="en-US" sz="24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aX</a:t>
            </a:r>
            <a:r>
              <a:rPr lang="es-MX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 + b</a:t>
            </a:r>
          </a:p>
          <a:p>
            <a:pPr algn="just" fontAlgn="base">
              <a:spcBef>
                <a:spcPct val="50000"/>
              </a:spcBef>
              <a:spcAft>
                <a:spcPct val="0"/>
              </a:spcAft>
            </a:pPr>
            <a:r>
              <a:rPr lang="es-MX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X- Variable Independiente</a:t>
            </a:r>
          </a:p>
          <a:p>
            <a:pPr algn="just" fontAlgn="base">
              <a:spcBef>
                <a:spcPct val="50000"/>
              </a:spcBef>
              <a:spcAft>
                <a:spcPct val="0"/>
              </a:spcAft>
            </a:pPr>
            <a:r>
              <a:rPr lang="es-MX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Y- Variable Dependiente</a:t>
            </a:r>
            <a:endParaRPr lang="es-ES" alt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4038600" y="349251"/>
            <a:ext cx="5486400" cy="646331"/>
          </a:xfrm>
          <a:prstGeom prst="rect">
            <a:avLst/>
          </a:prstGeom>
          <a:noFill/>
          <a:ln w="57150" cap="sq">
            <a:solidFill>
              <a:srgbClr val="FF0066"/>
            </a:solidFill>
            <a:miter lim="800000"/>
            <a:headEnd type="none" w="sm" len="sm"/>
            <a:tailEnd type="none" w="sm" len="sm"/>
          </a:ln>
          <a:effectLst/>
          <a:ex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MX" altLang="en-US" sz="3600">
                <a:solidFill>
                  <a:srgbClr val="FF0066"/>
                </a:solidFill>
                <a:latin typeface="Arial Black" panose="020B0A04020102020204" pitchFamily="34" charset="0"/>
              </a:rPr>
              <a:t>VARIABLES</a:t>
            </a:r>
            <a:endParaRPr lang="es-ES" altLang="en-US" sz="3600">
              <a:solidFill>
                <a:srgbClr val="FF0066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71220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026"/>
          <p:cNvSpPr txBox="1">
            <a:spLocks noChangeArrowheads="1"/>
          </p:cNvSpPr>
          <p:nvPr/>
        </p:nvSpPr>
        <p:spPr bwMode="auto">
          <a:xfrm>
            <a:off x="2895600" y="1600201"/>
            <a:ext cx="7086600" cy="4893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 fontAlgn="base">
              <a:spcBef>
                <a:spcPct val="50000"/>
              </a:spcBef>
              <a:spcAft>
                <a:spcPct val="0"/>
              </a:spcAft>
            </a:pPr>
            <a:r>
              <a:rPr lang="es-ES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Las variables constituyen elementos esenciales en el proceso de investigación y se definen como los indicadores y elementos o factores que componen el fenómeno, proceso o problema objeto de estudio y lo caracterizan.</a:t>
            </a:r>
          </a:p>
          <a:p>
            <a:pPr algn="just" fontAlgn="base">
              <a:spcBef>
                <a:spcPct val="50000"/>
              </a:spcBef>
              <a:spcAft>
                <a:spcPct val="0"/>
              </a:spcAft>
            </a:pPr>
            <a:r>
              <a:rPr lang="es-ES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Las mismas se caracterizan por los rasgos fundamentales y es que pueden ser: Observables y Mesurables, o sea que se trata de características que van a permitir alguna confrontación con la realidad empírica y la propiedad de poder variar.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s-ES" alt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3" name="Text Box 1027"/>
          <p:cNvSpPr txBox="1">
            <a:spLocks noChangeArrowheads="1"/>
          </p:cNvSpPr>
          <p:nvPr/>
        </p:nvSpPr>
        <p:spPr bwMode="auto">
          <a:xfrm>
            <a:off x="4038600" y="349251"/>
            <a:ext cx="5486400" cy="646331"/>
          </a:xfrm>
          <a:prstGeom prst="rect">
            <a:avLst/>
          </a:prstGeom>
          <a:noFill/>
          <a:ln w="57150" cap="sq">
            <a:solidFill>
              <a:srgbClr val="FF0066"/>
            </a:solidFill>
            <a:miter lim="800000"/>
            <a:headEnd type="none" w="sm" len="sm"/>
            <a:tailEnd type="none" w="sm" len="sm"/>
          </a:ln>
          <a:effectLst/>
          <a:ex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MX" altLang="en-US" sz="3600">
                <a:solidFill>
                  <a:srgbClr val="FF0066"/>
                </a:solidFill>
                <a:latin typeface="Arial Black" panose="020B0A04020102020204" pitchFamily="34" charset="0"/>
              </a:rPr>
              <a:t>VARIABLES</a:t>
            </a:r>
            <a:endParaRPr lang="es-ES" altLang="en-US" sz="3600">
              <a:solidFill>
                <a:srgbClr val="FF0066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77447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2895600" y="1600201"/>
            <a:ext cx="7467600" cy="4708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 fontAlgn="base">
              <a:spcBef>
                <a:spcPct val="50000"/>
              </a:spcBef>
              <a:spcAft>
                <a:spcPct val="0"/>
              </a:spcAft>
            </a:pPr>
            <a:r>
              <a:rPr lang="es-ES" altLang="en-US" sz="24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Variables Dependientes: Factores, indicadores o elementos que son el efecto de determinadas variables.</a:t>
            </a:r>
            <a:endParaRPr lang="es-ES" alt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just" fontAlgn="base">
              <a:spcBef>
                <a:spcPct val="50000"/>
              </a:spcBef>
              <a:spcAft>
                <a:spcPct val="0"/>
              </a:spcAft>
            </a:pPr>
            <a:r>
              <a:rPr lang="es-ES" altLang="en-US" sz="24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Variables</a:t>
            </a:r>
            <a:r>
              <a:rPr lang="es-MX" altLang="en-US" sz="24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s-ES" altLang="en-US" sz="24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Independientes: Factores, indicadores o elementos que son causa de las variables dependientes.</a:t>
            </a:r>
            <a:endParaRPr lang="es-ES" alt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s-MX" alt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</a:endParaRP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MX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Y = </a:t>
            </a:r>
            <a:r>
              <a:rPr lang="es-MX" altLang="en-US" sz="24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aX</a:t>
            </a:r>
            <a:r>
              <a:rPr lang="es-MX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 + b</a:t>
            </a:r>
          </a:p>
          <a:p>
            <a:pPr algn="just" fontAlgn="base">
              <a:spcBef>
                <a:spcPct val="50000"/>
              </a:spcBef>
              <a:spcAft>
                <a:spcPct val="0"/>
              </a:spcAft>
            </a:pPr>
            <a:r>
              <a:rPr lang="es-MX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X- Variable Independiente</a:t>
            </a:r>
          </a:p>
          <a:p>
            <a:pPr algn="just" fontAlgn="base">
              <a:spcBef>
                <a:spcPct val="50000"/>
              </a:spcBef>
              <a:spcAft>
                <a:spcPct val="0"/>
              </a:spcAft>
            </a:pPr>
            <a:r>
              <a:rPr lang="es-MX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Y- Variable Dependiente</a:t>
            </a:r>
            <a:endParaRPr lang="es-ES" alt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4038600" y="349251"/>
            <a:ext cx="5486400" cy="646331"/>
          </a:xfrm>
          <a:prstGeom prst="rect">
            <a:avLst/>
          </a:prstGeom>
          <a:noFill/>
          <a:ln w="57150" cap="sq">
            <a:solidFill>
              <a:srgbClr val="FF0066"/>
            </a:solidFill>
            <a:miter lim="800000"/>
            <a:headEnd type="none" w="sm" len="sm"/>
            <a:tailEnd type="none" w="sm" len="sm"/>
          </a:ln>
          <a:effectLst/>
          <a:ex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MX" altLang="en-US" sz="3600">
                <a:solidFill>
                  <a:srgbClr val="FF0066"/>
                </a:solidFill>
                <a:latin typeface="Arial Black" panose="020B0A04020102020204" pitchFamily="34" charset="0"/>
              </a:rPr>
              <a:t>VARIABLES</a:t>
            </a:r>
            <a:endParaRPr lang="es-ES" altLang="en-US" sz="3600">
              <a:solidFill>
                <a:srgbClr val="FF0066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7514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2895600" y="1600201"/>
            <a:ext cx="7467600" cy="4376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 fontAlgn="base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</a:pPr>
            <a:r>
              <a:rPr lang="es-ES" altLang="en-US" sz="2400" b="1" i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Variables Dependientes: </a:t>
            </a:r>
            <a:r>
              <a:rPr lang="es-MX" altLang="en-US" sz="24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Calidad de los Servicios</a:t>
            </a:r>
            <a:endParaRPr lang="es-ES" alt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just" fontAlgn="base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</a:pPr>
            <a:r>
              <a:rPr lang="es-ES" altLang="en-US" sz="24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Variables</a:t>
            </a:r>
            <a:r>
              <a:rPr lang="es-MX" altLang="en-US" sz="24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s-ES" altLang="en-US" sz="24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Independientes: </a:t>
            </a:r>
            <a:r>
              <a:rPr lang="es-MX" altLang="en-US" sz="24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Variedad de Productos, Rapidez del Servicio, Confort de las Instalaciones, precio, etc.</a:t>
            </a:r>
            <a:endParaRPr lang="es-ES" alt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just" fontAlgn="base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</a:pPr>
            <a:r>
              <a:rPr lang="es-ES" altLang="en-US" sz="24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Variables Dependientes: </a:t>
            </a:r>
            <a:r>
              <a:rPr lang="es-MX" altLang="en-US" sz="24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Imagen</a:t>
            </a:r>
            <a:endParaRPr lang="es-ES" alt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just" fontAlgn="base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</a:pPr>
            <a:r>
              <a:rPr lang="es-ES" altLang="en-US" sz="24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Variables</a:t>
            </a:r>
            <a:r>
              <a:rPr lang="es-MX" altLang="en-US" sz="24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s-ES" altLang="en-US" sz="24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Independientes: </a:t>
            </a:r>
            <a:r>
              <a:rPr lang="es-MX" altLang="en-US" sz="24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Calidad, </a:t>
            </a:r>
            <a:r>
              <a:rPr lang="es-ES" altLang="en-US" sz="24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Estética de la Instalación, Higiene, </a:t>
            </a:r>
            <a:r>
              <a:rPr lang="es-MX" altLang="en-US" sz="24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S</a:t>
            </a:r>
            <a:r>
              <a:rPr lang="es-ES" altLang="en-US" sz="2400" b="1" i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eguridad</a:t>
            </a:r>
            <a:r>
              <a:rPr lang="es-MX" altLang="en-US" sz="24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.</a:t>
            </a:r>
            <a:r>
              <a:rPr lang="es-ES" altLang="en-US" sz="24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es-ES" alt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</a:pPr>
            <a:endParaRPr lang="es-MX" alt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4038600" y="349251"/>
            <a:ext cx="5486400" cy="646331"/>
          </a:xfrm>
          <a:prstGeom prst="rect">
            <a:avLst/>
          </a:prstGeom>
          <a:noFill/>
          <a:ln w="57150" cap="sq">
            <a:solidFill>
              <a:srgbClr val="FF0066"/>
            </a:solidFill>
            <a:miter lim="800000"/>
            <a:headEnd type="none" w="sm" len="sm"/>
            <a:tailEnd type="none" w="sm" len="sm"/>
          </a:ln>
          <a:effectLst/>
          <a:ex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MX" altLang="en-US" sz="3600">
                <a:solidFill>
                  <a:srgbClr val="FF0066"/>
                </a:solidFill>
                <a:latin typeface="Arial Black" panose="020B0A04020102020204" pitchFamily="34" charset="0"/>
              </a:rPr>
              <a:t>VARIABLES</a:t>
            </a:r>
            <a:endParaRPr lang="es-ES" altLang="en-US" sz="3600">
              <a:solidFill>
                <a:srgbClr val="FF0066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02206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028700" y="1600201"/>
            <a:ext cx="9334500" cy="4007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 fontAlgn="base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</a:pPr>
            <a:r>
              <a:rPr lang="es-MX" altLang="en-US" sz="24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C</a:t>
            </a:r>
            <a:r>
              <a:rPr lang="es-ES" altLang="en-US" sz="2400" b="1" i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ualitativas</a:t>
            </a:r>
            <a:r>
              <a:rPr lang="es-MX" altLang="en-US" sz="24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: S</a:t>
            </a:r>
            <a:r>
              <a:rPr lang="es-ES" altLang="en-US" sz="24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on aquellas que solo pueden expresarse o medirse en función de cualidades o características, por ejemplo: sexo, color, raza, estilo, satisfacción, autonomía. </a:t>
            </a:r>
            <a:endParaRPr lang="es-MX" altLang="en-US" sz="2400" b="1" i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just" fontAlgn="base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</a:pPr>
            <a:r>
              <a:rPr lang="es-ES" altLang="en-US" sz="24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s-MX" altLang="en-US" sz="24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C</a:t>
            </a:r>
            <a:r>
              <a:rPr lang="es-ES" altLang="en-US" sz="2400" b="1" i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uantitativas</a:t>
            </a:r>
            <a:r>
              <a:rPr lang="es-MX" altLang="en-US" sz="24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: S</a:t>
            </a:r>
            <a:r>
              <a:rPr lang="es-ES" altLang="en-US" sz="24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on las que pueden expresarse en términos numéricos precisos: cantidad de trabajadores, niveles de venta, producción, ruido, duración de las reuniones, etc.</a:t>
            </a:r>
          </a:p>
          <a:p>
            <a:pPr algn="just" fontAlgn="base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</a:pPr>
            <a:r>
              <a:rPr lang="es-ES" altLang="en-US" sz="24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 En el caso de las cuantitativas pueden además caracterizarse en Discretas y Continuas. </a:t>
            </a:r>
            <a:endParaRPr lang="es-MX" alt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4038600" y="349251"/>
            <a:ext cx="5486400" cy="646331"/>
          </a:xfrm>
          <a:prstGeom prst="rect">
            <a:avLst/>
          </a:prstGeom>
          <a:noFill/>
          <a:ln w="57150" cap="sq">
            <a:solidFill>
              <a:srgbClr val="FF0066"/>
            </a:solidFill>
            <a:miter lim="800000"/>
            <a:headEnd type="none" w="sm" len="sm"/>
            <a:tailEnd type="none" w="sm" len="sm"/>
          </a:ln>
          <a:effectLst/>
          <a:ex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MX" altLang="en-US" sz="3600">
                <a:solidFill>
                  <a:srgbClr val="FF0066"/>
                </a:solidFill>
                <a:latin typeface="Arial Black" panose="020B0A04020102020204" pitchFamily="34" charset="0"/>
              </a:rPr>
              <a:t>VARIABLES</a:t>
            </a:r>
            <a:endParaRPr lang="es-ES" altLang="en-US" sz="3600">
              <a:solidFill>
                <a:srgbClr val="FF0066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05969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2895600" y="1600201"/>
            <a:ext cx="7467600" cy="4893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 fontAlgn="base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</a:pPr>
            <a:r>
              <a:rPr lang="es-MX" altLang="en-US" sz="2400" b="1" i="1">
                <a:solidFill>
                  <a:srgbClr val="EAEAEA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C</a:t>
            </a:r>
            <a:r>
              <a:rPr lang="es-ES" altLang="en-US" sz="2400" b="1" i="1">
                <a:solidFill>
                  <a:srgbClr val="EAEAEA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ualitativas</a:t>
            </a:r>
            <a:r>
              <a:rPr lang="es-MX" altLang="en-US" sz="2400" b="1" i="1">
                <a:solidFill>
                  <a:srgbClr val="EAEAEA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: S</a:t>
            </a:r>
            <a:r>
              <a:rPr lang="es-ES" altLang="en-US" sz="2400" b="1" i="1">
                <a:solidFill>
                  <a:srgbClr val="EAEAEA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on aquellas que solo pueden expresarse o medirse en función de cualidades o características, por ejemplo: sexo, color, raza, estilo, satisfacción, autonomía. </a:t>
            </a:r>
            <a:endParaRPr lang="es-MX" altLang="en-US" sz="2400" b="1" i="1">
              <a:solidFill>
                <a:srgbClr val="EAEAEA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just" fontAlgn="base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</a:pPr>
            <a:r>
              <a:rPr lang="es-ES" altLang="en-US" sz="2400" b="1" i="1">
                <a:solidFill>
                  <a:srgbClr val="EAEAEA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s-MX" altLang="en-US" sz="2400" b="1" i="1">
                <a:solidFill>
                  <a:srgbClr val="EAEAEA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C</a:t>
            </a:r>
            <a:r>
              <a:rPr lang="es-ES" altLang="en-US" sz="2400" b="1" i="1">
                <a:solidFill>
                  <a:srgbClr val="EAEAEA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uantitativas</a:t>
            </a:r>
            <a:r>
              <a:rPr lang="es-MX" altLang="en-US" sz="2400" b="1" i="1">
                <a:solidFill>
                  <a:srgbClr val="EAEAEA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: S</a:t>
            </a:r>
            <a:r>
              <a:rPr lang="es-ES" altLang="en-US" sz="2400" b="1" i="1">
                <a:solidFill>
                  <a:srgbClr val="EAEAEA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on las que pueden expresarse en términos numéricos precisos: cantidad de trabajadores, niveles de venta, producción, ruido, duración de las reuniones, etc.</a:t>
            </a:r>
          </a:p>
          <a:p>
            <a:pPr algn="just" fontAlgn="base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</a:pPr>
            <a:r>
              <a:rPr lang="es-ES" altLang="en-US" sz="2400" b="1" i="1">
                <a:solidFill>
                  <a:srgbClr val="EAEAEA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 En el caso de las cuantitativas pueden además caracterizarse en Discretas y Continuas. </a:t>
            </a:r>
            <a:endParaRPr lang="es-MX" altLang="en-US" sz="2400" b="1">
              <a:solidFill>
                <a:srgbClr val="EAEAEA"/>
              </a:solidFill>
              <a:latin typeface="Arial" panose="020B0604020202020204" pitchFamily="34" charset="0"/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4038600" y="349251"/>
            <a:ext cx="5486400" cy="646331"/>
          </a:xfrm>
          <a:prstGeom prst="rect">
            <a:avLst/>
          </a:prstGeom>
          <a:solidFill>
            <a:schemeClr val="tx1"/>
          </a:solidFill>
          <a:ln w="57150" cap="sq">
            <a:solidFill>
              <a:srgbClr val="FF0066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MX" altLang="en-US" sz="3600">
                <a:solidFill>
                  <a:srgbClr val="FF0066"/>
                </a:solidFill>
                <a:latin typeface="Arial Black" panose="020B0A04020102020204" pitchFamily="34" charset="0"/>
              </a:rPr>
              <a:t>VARIABLES</a:t>
            </a:r>
            <a:endParaRPr lang="es-ES" altLang="en-US" sz="3600">
              <a:solidFill>
                <a:srgbClr val="FF0066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462790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andado y llave">
  <a:themeElements>
    <a:clrScheme name="Candado y llave 1">
      <a:dk1>
        <a:srgbClr val="200B5B"/>
      </a:dk1>
      <a:lt1>
        <a:srgbClr val="EAEAEA"/>
      </a:lt1>
      <a:dk2>
        <a:srgbClr val="6600FF"/>
      </a:dk2>
      <a:lt2>
        <a:srgbClr val="FFCC66"/>
      </a:lt2>
      <a:accent1>
        <a:srgbClr val="EEB00B"/>
      </a:accent1>
      <a:accent2>
        <a:srgbClr val="6600CC"/>
      </a:accent2>
      <a:accent3>
        <a:srgbClr val="B8AAFF"/>
      </a:accent3>
      <a:accent4>
        <a:srgbClr val="C8C8C8"/>
      </a:accent4>
      <a:accent5>
        <a:srgbClr val="F5D4AA"/>
      </a:accent5>
      <a:accent6>
        <a:srgbClr val="5C00B9"/>
      </a:accent6>
      <a:hlink>
        <a:srgbClr val="FF33CC"/>
      </a:hlink>
      <a:folHlink>
        <a:srgbClr val="CC99FF"/>
      </a:folHlink>
    </a:clrScheme>
    <a:fontScheme name="Candado y llav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Candado y llave 1">
        <a:dk1>
          <a:srgbClr val="200B5B"/>
        </a:dk1>
        <a:lt1>
          <a:srgbClr val="EAEAEA"/>
        </a:lt1>
        <a:dk2>
          <a:srgbClr val="6600FF"/>
        </a:dk2>
        <a:lt2>
          <a:srgbClr val="FFCC66"/>
        </a:lt2>
        <a:accent1>
          <a:srgbClr val="EEB00B"/>
        </a:accent1>
        <a:accent2>
          <a:srgbClr val="6600CC"/>
        </a:accent2>
        <a:accent3>
          <a:srgbClr val="B8AAFF"/>
        </a:accent3>
        <a:accent4>
          <a:srgbClr val="C8C8C8"/>
        </a:accent4>
        <a:accent5>
          <a:srgbClr val="F5D4AA"/>
        </a:accent5>
        <a:accent6>
          <a:srgbClr val="5C00B9"/>
        </a:accent6>
        <a:hlink>
          <a:srgbClr val="FF33CC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ndado y llave 2">
        <a:dk1>
          <a:srgbClr val="393939"/>
        </a:dk1>
        <a:lt1>
          <a:srgbClr val="FFFFFF"/>
        </a:lt1>
        <a:dk2>
          <a:srgbClr val="6600CC"/>
        </a:dk2>
        <a:lt2>
          <a:srgbClr val="CCCCFF"/>
        </a:lt2>
        <a:accent1>
          <a:srgbClr val="F9D87E"/>
        </a:accent1>
        <a:accent2>
          <a:srgbClr val="FFCCCC"/>
        </a:accent2>
        <a:accent3>
          <a:srgbClr val="FFFFFF"/>
        </a:accent3>
        <a:accent4>
          <a:srgbClr val="2F2F2F"/>
        </a:accent4>
        <a:accent5>
          <a:srgbClr val="FBE9C0"/>
        </a:accent5>
        <a:accent6>
          <a:srgbClr val="E7B9B9"/>
        </a:accent6>
        <a:hlink>
          <a:srgbClr val="FFCC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ndado y llave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555555"/>
        </a:accent6>
        <a:hlink>
          <a:srgbClr val="969696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ndado y llave 4">
        <a:dk1>
          <a:srgbClr val="330000"/>
        </a:dk1>
        <a:lt1>
          <a:srgbClr val="FFFFCC"/>
        </a:lt1>
        <a:dk2>
          <a:srgbClr val="000000"/>
        </a:dk2>
        <a:lt2>
          <a:srgbClr val="FFCC00"/>
        </a:lt2>
        <a:accent1>
          <a:srgbClr val="FF9900"/>
        </a:accent1>
        <a:accent2>
          <a:srgbClr val="330099"/>
        </a:accent2>
        <a:accent3>
          <a:srgbClr val="AAAAAA"/>
        </a:accent3>
        <a:accent4>
          <a:srgbClr val="DADAAE"/>
        </a:accent4>
        <a:accent5>
          <a:srgbClr val="FFCAAA"/>
        </a:accent5>
        <a:accent6>
          <a:srgbClr val="2D008A"/>
        </a:accent6>
        <a:hlink>
          <a:srgbClr val="FF6633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ndado y llave 5">
        <a:dk1>
          <a:srgbClr val="333300"/>
        </a:dk1>
        <a:lt1>
          <a:srgbClr val="DDDDDD"/>
        </a:lt1>
        <a:dk2>
          <a:srgbClr val="996600"/>
        </a:dk2>
        <a:lt2>
          <a:srgbClr val="FFCC66"/>
        </a:lt2>
        <a:accent1>
          <a:srgbClr val="EEB00B"/>
        </a:accent1>
        <a:accent2>
          <a:srgbClr val="330099"/>
        </a:accent2>
        <a:accent3>
          <a:srgbClr val="CAB8AA"/>
        </a:accent3>
        <a:accent4>
          <a:srgbClr val="BDBDBD"/>
        </a:accent4>
        <a:accent5>
          <a:srgbClr val="F5D4AA"/>
        </a:accent5>
        <a:accent6>
          <a:srgbClr val="2D008A"/>
        </a:accent6>
        <a:hlink>
          <a:srgbClr val="FF6633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ndado y llave 6">
        <a:dk1>
          <a:srgbClr val="003300"/>
        </a:dk1>
        <a:lt1>
          <a:srgbClr val="FFFFCC"/>
        </a:lt1>
        <a:dk2>
          <a:srgbClr val="999933"/>
        </a:dk2>
        <a:lt2>
          <a:srgbClr val="FFFF66"/>
        </a:lt2>
        <a:accent1>
          <a:srgbClr val="CC9900"/>
        </a:accent1>
        <a:accent2>
          <a:srgbClr val="330099"/>
        </a:accent2>
        <a:accent3>
          <a:srgbClr val="CACAAD"/>
        </a:accent3>
        <a:accent4>
          <a:srgbClr val="DADAAE"/>
        </a:accent4>
        <a:accent5>
          <a:srgbClr val="E2CAAA"/>
        </a:accent5>
        <a:accent6>
          <a:srgbClr val="2D008A"/>
        </a:accent6>
        <a:hlink>
          <a:srgbClr val="FF9900"/>
        </a:hlink>
        <a:folHlink>
          <a:srgbClr val="FF66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253</TotalTime>
  <Words>468</Words>
  <Application>Microsoft Office PowerPoint</Application>
  <PresentationFormat>Widescreen</PresentationFormat>
  <Paragraphs>39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21" baseType="lpstr">
      <vt:lpstr>Arial</vt:lpstr>
      <vt:lpstr>Arial Black</vt:lpstr>
      <vt:lpstr>Bell MT</vt:lpstr>
      <vt:lpstr>Calibri</vt:lpstr>
      <vt:lpstr>Calibri Light</vt:lpstr>
      <vt:lpstr>Symbol</vt:lpstr>
      <vt:lpstr>Times New Roman</vt:lpstr>
      <vt:lpstr>Verdana</vt:lpstr>
      <vt:lpstr>Tema de Office</vt:lpstr>
      <vt:lpstr>Candado y llave</vt:lpstr>
      <vt:lpstr>1_Tema de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Lizipulivale</dc:creator>
  <cp:lastModifiedBy>Luiso</cp:lastModifiedBy>
  <cp:revision>39</cp:revision>
  <dcterms:created xsi:type="dcterms:W3CDTF">2018-02-17T23:04:35Z</dcterms:created>
  <dcterms:modified xsi:type="dcterms:W3CDTF">2020-12-23T22:27:20Z</dcterms:modified>
</cp:coreProperties>
</file>