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594500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842066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488592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0650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8822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80175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60262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52219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100289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479606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510402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419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419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5208C-A0F0-4F0B-9BE4-B901049C367A}" type="datetimeFigureOut">
              <a:rPr lang="es-419" smtClean="0"/>
              <a:t>20/3/2021</a:t>
            </a:fld>
            <a:endParaRPr lang="es-419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3A8C0-7782-413E-9040-61C58051D23C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93299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419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98132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09786" y="571480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es-VE" sz="3200" b="1" dirty="0"/>
              <a:t>Ecuación de estado termodinámico para líquidos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881158" y="1571613"/>
            <a:ext cx="82868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VE" b="1" dirty="0"/>
          </a:p>
          <a:p>
            <a:r>
              <a:rPr lang="es-VE" sz="2400" dirty="0"/>
              <a:t>Los líquidos, como fluidos en reposo o en movimiento, son incompresibles y ocupan todo el volumen que los contiene. Es decir los cambios de la presión apenas modifican la temperatura y el volumen del fluido. El volumen si depende de la temperatura. La relación entre presión, temperatura y volumen específico para fluidos homogéneos guarda relaciones funcionales de linealidad. Sus calores específicos, conductividad térmica y densidades proveen la información necesaria para aplicar en ellos las leyes de la termodinámica. No se requiere la existencia de una ecuación de estado termodinámico para </a:t>
            </a:r>
            <a:r>
              <a:rPr lang="es-VE" sz="2400"/>
              <a:t>su estudio.</a:t>
            </a:r>
            <a:endParaRPr lang="es-VE" sz="2400" b="1" dirty="0"/>
          </a:p>
          <a:p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343161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09786" y="571480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es-VE" sz="3200" b="1" dirty="0"/>
              <a:t>Ecuación de estado termodinámico para sólidos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881158" y="1571612"/>
            <a:ext cx="82868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VE" b="1" dirty="0"/>
          </a:p>
          <a:p>
            <a:r>
              <a:rPr lang="en-US" sz="2400" dirty="0"/>
              <a:t>To the solid phase </a:t>
            </a:r>
            <a:r>
              <a:rPr lang="en-US" sz="2400" dirty="0"/>
              <a:t>then the relationship between the quantities of </a:t>
            </a:r>
            <a:r>
              <a:rPr lang="en-US" sz="2400" dirty="0"/>
              <a:t>EOS(equation of state) becomes </a:t>
            </a:r>
            <a:r>
              <a:rPr lang="en-US" sz="2400" dirty="0"/>
              <a:t>more complicated and two new thermodynamic parameters are introduced. </a:t>
            </a:r>
            <a:endParaRPr lang="en-US" sz="2400" dirty="0"/>
          </a:p>
          <a:p>
            <a:r>
              <a:rPr lang="en-US" sz="2400" dirty="0"/>
              <a:t>First, the function </a:t>
            </a:r>
            <a:r>
              <a:rPr lang="en-US" sz="2400" dirty="0"/>
              <a:t>between temperature and volume is characterized by the volume coefficient </a:t>
            </a:r>
            <a:r>
              <a:rPr lang="en-US" sz="2400" dirty="0"/>
              <a:t>of </a:t>
            </a:r>
            <a:r>
              <a:rPr lang="es-VE" sz="2400" dirty="0" err="1"/>
              <a:t>expansion</a:t>
            </a:r>
            <a:r>
              <a:rPr lang="es-VE" sz="2400" dirty="0"/>
              <a:t> </a:t>
            </a:r>
            <a:r>
              <a:rPr lang="es-VE" sz="2400" dirty="0"/>
              <a:t>[</a:t>
            </a:r>
            <a:r>
              <a:rPr lang="el-GR" sz="2400" dirty="0"/>
              <a:t>β ].</a:t>
            </a:r>
          </a:p>
          <a:p>
            <a:endParaRPr lang="es-VE" sz="2400" b="1" dirty="0"/>
          </a:p>
          <a:p>
            <a:endParaRPr lang="es-VE" sz="2400" b="1" dirty="0"/>
          </a:p>
          <a:p>
            <a:endParaRPr lang="es-VE" sz="2400" b="1" dirty="0"/>
          </a:p>
          <a:p>
            <a:endParaRPr lang="es-VE" dirty="0"/>
          </a:p>
          <a:p>
            <a:endParaRPr lang="es-VE" dirty="0"/>
          </a:p>
          <a:p>
            <a:endParaRPr lang="es-V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4298" y="4000504"/>
            <a:ext cx="264816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6496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09786" y="571480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es-VE" sz="3200" b="1" dirty="0"/>
              <a:t>Ecuación de estado termodinámico para sólidos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881158" y="1571613"/>
            <a:ext cx="828680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VE" b="1" dirty="0"/>
          </a:p>
          <a:p>
            <a:r>
              <a:rPr lang="en-US" sz="2400" dirty="0"/>
              <a:t>The relationship between the pressure and volume is described by the isothermal bulk </a:t>
            </a:r>
            <a:r>
              <a:rPr lang="en-US" sz="2400" dirty="0"/>
              <a:t>modulus </a:t>
            </a:r>
            <a:r>
              <a:rPr lang="es-VE" sz="2400" dirty="0"/>
              <a:t>[K</a:t>
            </a:r>
            <a:r>
              <a:rPr lang="es-VE" sz="1400" dirty="0"/>
              <a:t>T</a:t>
            </a:r>
            <a:r>
              <a:rPr lang="es-VE" sz="2400" dirty="0"/>
              <a:t> ] – [análogo al módulo de Young en resistencia de materiales]</a:t>
            </a:r>
          </a:p>
          <a:p>
            <a:endParaRPr lang="es-VE" sz="2400" dirty="0"/>
          </a:p>
          <a:p>
            <a:endParaRPr lang="es-VE" sz="2400" dirty="0"/>
          </a:p>
          <a:p>
            <a:endParaRPr lang="es-VE" sz="2400" dirty="0"/>
          </a:p>
          <a:p>
            <a:endParaRPr lang="es-VE" sz="2400" dirty="0"/>
          </a:p>
          <a:p>
            <a:endParaRPr lang="es-VE" sz="2400" dirty="0"/>
          </a:p>
          <a:p>
            <a:endParaRPr lang="es-VE" sz="2400" dirty="0"/>
          </a:p>
          <a:p>
            <a:pPr algn="just"/>
            <a:r>
              <a:rPr lang="en-US" sz="2400" dirty="0"/>
              <a:t>It is assumed that the stresses are isotopic; therefore, the </a:t>
            </a:r>
            <a:r>
              <a:rPr lang="en-US" sz="2400" dirty="0"/>
              <a:t>principal </a:t>
            </a:r>
            <a:r>
              <a:rPr lang="en-US" sz="2400" dirty="0"/>
              <a:t>stresses can be identified </a:t>
            </a:r>
            <a:r>
              <a:rPr lang="en-US" sz="2400" dirty="0"/>
              <a:t>as the </a:t>
            </a:r>
            <a:r>
              <a:rPr lang="en-US" sz="2400" dirty="0"/>
              <a:t>pressure </a:t>
            </a:r>
            <a:endParaRPr lang="en-US" sz="2400" dirty="0"/>
          </a:p>
          <a:p>
            <a:pPr algn="just"/>
            <a:r>
              <a:rPr lang="en-US" sz="2400" dirty="0"/>
              <a:t>p </a:t>
            </a:r>
            <a:r>
              <a:rPr lang="en-US" sz="2400" dirty="0"/>
              <a:t>= </a:t>
            </a:r>
            <a:r>
              <a:rPr lang="en-US" sz="2400" dirty="0"/>
              <a:t>σ</a:t>
            </a:r>
            <a:r>
              <a:rPr lang="en-US" sz="1400" dirty="0"/>
              <a:t>1</a:t>
            </a:r>
            <a:r>
              <a:rPr lang="en-US" sz="2400" dirty="0"/>
              <a:t> </a:t>
            </a:r>
            <a:r>
              <a:rPr lang="en-US" sz="2400" dirty="0"/>
              <a:t>= </a:t>
            </a:r>
            <a:r>
              <a:rPr lang="en-US" sz="2400" dirty="0"/>
              <a:t>σ</a:t>
            </a:r>
            <a:r>
              <a:rPr lang="en-US" sz="1400" dirty="0"/>
              <a:t>2</a:t>
            </a:r>
            <a:r>
              <a:rPr lang="en-US" sz="2400" dirty="0"/>
              <a:t> </a:t>
            </a:r>
            <a:r>
              <a:rPr lang="en-US" sz="2400" dirty="0"/>
              <a:t>= </a:t>
            </a:r>
            <a:r>
              <a:rPr lang="en-US" sz="2400" dirty="0"/>
              <a:t>σ</a:t>
            </a:r>
            <a:r>
              <a:rPr lang="en-US" sz="1400" dirty="0"/>
              <a:t>3</a:t>
            </a:r>
            <a:r>
              <a:rPr lang="en-US" sz="2400" dirty="0"/>
              <a:t> </a:t>
            </a:r>
            <a:r>
              <a:rPr lang="en-US" sz="2400" dirty="0"/>
              <a:t>.</a:t>
            </a:r>
            <a:endParaRPr lang="es-VE" sz="2400" dirty="0"/>
          </a:p>
          <a:p>
            <a:endParaRPr lang="es-VE" sz="2400" dirty="0"/>
          </a:p>
          <a:p>
            <a:endParaRPr lang="es-VE" sz="2400" dirty="0"/>
          </a:p>
          <a:p>
            <a:endParaRPr lang="es-VE" sz="2400" dirty="0"/>
          </a:p>
          <a:p>
            <a:endParaRPr lang="es-VE" sz="2400" dirty="0"/>
          </a:p>
          <a:p>
            <a:endParaRPr lang="es-V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4928" y="3451675"/>
            <a:ext cx="2690460" cy="137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2669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09786" y="163699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es-VE" sz="3200" b="1" dirty="0"/>
              <a:t>Ecuación de estado termodinámico para sólidos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952596" y="1071547"/>
            <a:ext cx="828680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Both the </a:t>
            </a:r>
            <a:r>
              <a:rPr lang="en-US" sz="2400" b="1" u="sng" dirty="0"/>
              <a:t>volume coefficient of expansion</a:t>
            </a:r>
            <a:r>
              <a:rPr lang="en-US" sz="2400" b="1" dirty="0"/>
              <a:t> and </a:t>
            </a:r>
            <a:r>
              <a:rPr lang="en-US" sz="2400" b="1" u="sng" dirty="0"/>
              <a:t>the </a:t>
            </a:r>
            <a:r>
              <a:rPr lang="en-US" sz="2400" b="1" u="sng" dirty="0"/>
              <a:t>isothermal bulk </a:t>
            </a:r>
            <a:r>
              <a:rPr lang="en-US" sz="2400" b="1" u="sng" dirty="0"/>
              <a:t>modulus </a:t>
            </a:r>
            <a:r>
              <a:rPr lang="en-US" sz="2400" b="1" dirty="0"/>
              <a:t>are pressure and temperature dependent; therefore, it is necessary to know </a:t>
            </a:r>
            <a:r>
              <a:rPr lang="en-US" sz="2400" b="1" dirty="0"/>
              <a:t>the </a:t>
            </a:r>
            <a:r>
              <a:rPr lang="es-VE" sz="2400" b="1" dirty="0" err="1"/>
              <a:t>derivatives</a:t>
            </a:r>
            <a:r>
              <a:rPr lang="es-VE" sz="2400" b="1" dirty="0"/>
              <a:t> </a:t>
            </a:r>
            <a:r>
              <a:rPr lang="es-VE" sz="2400" b="1" dirty="0"/>
              <a:t>of </a:t>
            </a:r>
            <a:r>
              <a:rPr lang="es-VE" sz="2400" b="1" dirty="0" err="1"/>
              <a:t>these</a:t>
            </a:r>
            <a:r>
              <a:rPr lang="es-VE" sz="2400" b="1" dirty="0"/>
              <a:t> </a:t>
            </a:r>
            <a:r>
              <a:rPr lang="es-VE" sz="2400" b="1" dirty="0" err="1"/>
              <a:t>parameters</a:t>
            </a:r>
            <a:r>
              <a:rPr lang="es-VE" sz="2400" b="1" dirty="0"/>
              <a:t>.</a:t>
            </a:r>
          </a:p>
          <a:p>
            <a:r>
              <a:rPr lang="en-US" sz="2400" b="1" dirty="0"/>
              <a:t>It </a:t>
            </a:r>
            <a:r>
              <a:rPr lang="en-US" sz="2400" b="1" dirty="0"/>
              <a:t>is generally assumed that beside the introduction of the bulk modulus and the </a:t>
            </a:r>
            <a:r>
              <a:rPr lang="en-US" sz="2400" b="1" dirty="0"/>
              <a:t>volume coefficient </a:t>
            </a:r>
            <a:r>
              <a:rPr lang="en-US" sz="2400" b="1" dirty="0"/>
              <a:t>of expansion </a:t>
            </a:r>
            <a:r>
              <a:rPr lang="en-US" sz="2400" b="1" u="sng" dirty="0"/>
              <a:t>no additional change is required when a phase of a system changes </a:t>
            </a:r>
            <a:r>
              <a:rPr lang="en-US" sz="2400" b="1" u="sng" dirty="0"/>
              <a:t>from gas </a:t>
            </a:r>
            <a:r>
              <a:rPr lang="en-US" sz="2400" b="1" u="sng" dirty="0"/>
              <a:t>to solid and that the rest of the thermodynamic equations, work function, state functions </a:t>
            </a:r>
            <a:r>
              <a:rPr lang="en-US" sz="2400" b="1" u="sng" dirty="0"/>
              <a:t>can be </a:t>
            </a:r>
            <a:r>
              <a:rPr lang="en-US" sz="2400" b="1" u="sng" dirty="0"/>
              <a:t>used without modification for solid phase.</a:t>
            </a:r>
            <a:r>
              <a:rPr lang="en-US" sz="2400" b="1" dirty="0"/>
              <a:t> </a:t>
            </a:r>
            <a:r>
              <a:rPr lang="en-US" sz="2400" b="1" dirty="0"/>
              <a:t>This widely held consensus would be </a:t>
            </a:r>
            <a:r>
              <a:rPr lang="en-US" sz="2400" b="1" dirty="0" smtClean="0"/>
              <a:t>considered </a:t>
            </a:r>
            <a:r>
              <a:rPr lang="es-VE" sz="2400" b="1" dirty="0"/>
              <a:t>in </a:t>
            </a:r>
            <a:r>
              <a:rPr lang="es-VE" sz="2400" b="1" dirty="0" err="1"/>
              <a:t>details</a:t>
            </a:r>
            <a:r>
              <a:rPr lang="es-VE" sz="2400" b="1" dirty="0"/>
              <a:t>.</a:t>
            </a:r>
          </a:p>
          <a:p>
            <a:endParaRPr lang="es-VE" dirty="0"/>
          </a:p>
          <a:p>
            <a:endParaRPr lang="es-VE" dirty="0"/>
          </a:p>
          <a:p>
            <a:endParaRPr lang="es-VE" dirty="0"/>
          </a:p>
          <a:p>
            <a:endParaRPr lang="es-VE" dirty="0"/>
          </a:p>
          <a:p>
            <a:endParaRPr lang="es-VE" dirty="0"/>
          </a:p>
          <a:p>
            <a:endParaRPr lang="es-VE" dirty="0"/>
          </a:p>
          <a:p>
            <a:endParaRPr lang="es-VE" dirty="0"/>
          </a:p>
          <a:p>
            <a:endParaRPr lang="es-V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6737" y="5160689"/>
            <a:ext cx="4286280" cy="146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8591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09786" y="163699"/>
            <a:ext cx="7772400" cy="857256"/>
          </a:xfrm>
        </p:spPr>
        <p:txBody>
          <a:bodyPr>
            <a:normAutofit/>
          </a:bodyPr>
          <a:lstStyle/>
          <a:p>
            <a:r>
              <a:rPr lang="es-VE" sz="3200" b="1" dirty="0"/>
              <a:t>1ra. Ley de la Termodinámica para sólidos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952596" y="1000109"/>
            <a:ext cx="8286808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According to the first law of thermodynamics the internal energy [U] change of a system </a:t>
            </a:r>
            <a:r>
              <a:rPr lang="en-US" sz="2400" dirty="0"/>
              <a:t>can </a:t>
            </a:r>
            <a:r>
              <a:rPr lang="es-VE" sz="2400" dirty="0" err="1"/>
              <a:t>be</a:t>
            </a:r>
            <a:r>
              <a:rPr lang="es-VE" sz="2400" dirty="0"/>
              <a:t> </a:t>
            </a:r>
            <a:r>
              <a:rPr lang="es-VE" sz="2400" dirty="0" err="1"/>
              <a:t>calculated</a:t>
            </a:r>
            <a:r>
              <a:rPr lang="es-VE" sz="2400" dirty="0"/>
              <a:t> as</a:t>
            </a:r>
            <a:r>
              <a:rPr lang="es-VE" sz="2400" dirty="0"/>
              <a:t>:</a:t>
            </a:r>
          </a:p>
          <a:p>
            <a:r>
              <a:rPr lang="fr-FR" sz="2800" dirty="0" err="1"/>
              <a:t>dU</a:t>
            </a:r>
            <a:r>
              <a:rPr lang="fr-FR" sz="2800" dirty="0"/>
              <a:t> = </a:t>
            </a:r>
            <a:r>
              <a:rPr lang="en-US" sz="2800" i="1" dirty="0">
                <a:sym typeface="Symbol"/>
              </a:rPr>
              <a:t> </a:t>
            </a:r>
            <a:r>
              <a:rPr lang="fr-FR" sz="2800" dirty="0"/>
              <a:t>q + </a:t>
            </a:r>
            <a:r>
              <a:rPr lang="en-US" sz="2800" i="1" dirty="0">
                <a:sym typeface="Symbol"/>
              </a:rPr>
              <a:t> </a:t>
            </a:r>
            <a:r>
              <a:rPr lang="fr-FR" sz="2800" dirty="0"/>
              <a:t>w =n c</a:t>
            </a:r>
            <a:r>
              <a:rPr lang="fr-FR" sz="2800" b="1" dirty="0"/>
              <a:t>v</a:t>
            </a:r>
            <a:r>
              <a:rPr lang="fr-FR" sz="2800" dirty="0"/>
              <a:t> </a:t>
            </a:r>
            <a:r>
              <a:rPr lang="fr-FR" sz="2800" dirty="0" err="1"/>
              <a:t>dT</a:t>
            </a:r>
            <a:r>
              <a:rPr lang="fr-FR" sz="2800" dirty="0"/>
              <a:t> </a:t>
            </a:r>
            <a:r>
              <a:rPr lang="fr-FR" sz="2800" dirty="0"/>
              <a:t>– </a:t>
            </a:r>
            <a:r>
              <a:rPr lang="fr-FR" sz="2800" dirty="0" err="1"/>
              <a:t>pdV</a:t>
            </a:r>
            <a:r>
              <a:rPr lang="fr-FR" sz="2800" dirty="0"/>
              <a:t> </a:t>
            </a:r>
          </a:p>
          <a:p>
            <a:r>
              <a:rPr lang="en-US" sz="2400" dirty="0"/>
              <a:t>where </a:t>
            </a:r>
            <a:r>
              <a:rPr lang="en-US" sz="2400" b="1" dirty="0"/>
              <a:t>q</a:t>
            </a:r>
            <a:r>
              <a:rPr lang="en-US" sz="2400" dirty="0"/>
              <a:t> is the heat, supplied to or taken away from the </a:t>
            </a:r>
            <a:r>
              <a:rPr lang="en-US" sz="2400" dirty="0"/>
              <a:t>system, </a:t>
            </a:r>
            <a:r>
              <a:rPr lang="en-US" sz="2400" b="1" dirty="0"/>
              <a:t>w</a:t>
            </a:r>
            <a:r>
              <a:rPr lang="en-US" sz="2400" dirty="0"/>
              <a:t> </a:t>
            </a:r>
            <a:r>
              <a:rPr lang="en-US" sz="2400" dirty="0"/>
              <a:t>is the mechanical work, </a:t>
            </a:r>
            <a:r>
              <a:rPr lang="en-US" sz="2400" dirty="0"/>
              <a:t>done by or(-) on(+) </a:t>
            </a:r>
            <a:r>
              <a:rPr lang="en-US" sz="2400" dirty="0"/>
              <a:t>the system, and </a:t>
            </a:r>
            <a:r>
              <a:rPr lang="en-US" sz="2400" b="1" dirty="0" err="1"/>
              <a:t>Cv</a:t>
            </a:r>
            <a:r>
              <a:rPr lang="en-US" sz="2400" dirty="0"/>
              <a:t> </a:t>
            </a:r>
            <a:r>
              <a:rPr lang="en-US" sz="2400" dirty="0"/>
              <a:t>is the molar heat capacity at constant volume. The internal </a:t>
            </a:r>
            <a:r>
              <a:rPr lang="en-US" sz="2400" dirty="0"/>
              <a:t>energy </a:t>
            </a:r>
            <a:r>
              <a:rPr lang="en-US" sz="2400" b="1" dirty="0"/>
              <a:t>U</a:t>
            </a:r>
            <a:r>
              <a:rPr lang="en-US" sz="2400" dirty="0"/>
              <a:t> is </a:t>
            </a:r>
            <a:r>
              <a:rPr lang="en-US" sz="2400" dirty="0"/>
              <a:t>a state function. In a closed system the path taken from the initial to the final state should </a:t>
            </a:r>
            <a:r>
              <a:rPr lang="en-US" sz="2400" dirty="0"/>
              <a:t>not affect </a:t>
            </a:r>
            <a:r>
              <a:rPr lang="en-US" sz="2400" dirty="0"/>
              <a:t>the internal energy change between the initial and the final conditions</a:t>
            </a:r>
            <a:r>
              <a:rPr lang="en-US" sz="2400" dirty="0"/>
              <a:t>.</a:t>
            </a:r>
          </a:p>
          <a:p>
            <a:r>
              <a:rPr lang="en-US" sz="2400" b="1" u="sng" dirty="0">
                <a:solidFill>
                  <a:srgbClr val="FF0000"/>
                </a:solidFill>
              </a:rPr>
              <a:t>Caution: </a:t>
            </a:r>
            <a:r>
              <a:rPr lang="en-US" sz="2400" dirty="0"/>
              <a:t>There are two different conventions regarding how the 1st Law is stated. Our convention will be that </a:t>
            </a:r>
            <a:r>
              <a:rPr lang="en-US" sz="2400" i="1" dirty="0">
                <a:sym typeface="Symbol"/>
              </a:rPr>
              <a:t> </a:t>
            </a:r>
            <a:r>
              <a:rPr lang="en-US" sz="2400" i="1" dirty="0"/>
              <a:t>w </a:t>
            </a:r>
            <a:r>
              <a:rPr lang="en-US" sz="2400" i="1" dirty="0"/>
              <a:t>has a</a:t>
            </a:r>
          </a:p>
          <a:p>
            <a:r>
              <a:rPr lang="en-US" sz="2400" dirty="0"/>
              <a:t>positive value when we do work on the system (and a negative value when the system does work). Engineers tend to</a:t>
            </a:r>
          </a:p>
          <a:p>
            <a:r>
              <a:rPr lang="en-US" sz="2400" dirty="0"/>
              <a:t>write the 1st Law as </a:t>
            </a:r>
            <a:r>
              <a:rPr lang="en-US" sz="2400" dirty="0" err="1"/>
              <a:t>d</a:t>
            </a:r>
            <a:r>
              <a:rPr lang="en-US" sz="2400" i="1" dirty="0" err="1"/>
              <a:t>U</a:t>
            </a:r>
            <a:r>
              <a:rPr lang="en-US" sz="2400" i="1" dirty="0"/>
              <a:t> = </a:t>
            </a:r>
            <a:r>
              <a:rPr lang="en-US" sz="2400" i="1" dirty="0">
                <a:sym typeface="Symbol"/>
              </a:rPr>
              <a:t> </a:t>
            </a:r>
            <a:r>
              <a:rPr lang="en-US" sz="2400" i="1" dirty="0"/>
              <a:t>q </a:t>
            </a:r>
            <a:r>
              <a:rPr lang="en-US" sz="2400" i="1" dirty="0"/>
              <a:t>– </a:t>
            </a:r>
            <a:r>
              <a:rPr lang="en-US" sz="2400" i="1" dirty="0">
                <a:sym typeface="Symbol"/>
              </a:rPr>
              <a:t> </a:t>
            </a:r>
            <a:r>
              <a:rPr lang="en-US" sz="2400" i="1" dirty="0"/>
              <a:t>w </a:t>
            </a:r>
            <a:r>
              <a:rPr lang="en-US" sz="2400" i="1" dirty="0"/>
              <a:t>and define </a:t>
            </a:r>
            <a:r>
              <a:rPr lang="en-US" sz="2400" i="1" dirty="0">
                <a:sym typeface="Symbol"/>
              </a:rPr>
              <a:t> </a:t>
            </a:r>
            <a:r>
              <a:rPr lang="en-US" sz="2400" i="1" dirty="0"/>
              <a:t>w </a:t>
            </a:r>
            <a:r>
              <a:rPr lang="en-US" sz="2400" i="1" dirty="0"/>
              <a:t>to have a positive value when the system does </a:t>
            </a:r>
            <a:r>
              <a:rPr lang="en-US" sz="2400" i="1" dirty="0"/>
              <a:t>work</a:t>
            </a:r>
            <a:endParaRPr lang="es-VE" sz="2400" dirty="0"/>
          </a:p>
          <a:p>
            <a:endParaRPr lang="es-VE" dirty="0"/>
          </a:p>
          <a:p>
            <a:endParaRPr lang="es-VE" dirty="0"/>
          </a:p>
          <a:p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227988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09786" y="163699"/>
            <a:ext cx="7772400" cy="1622227"/>
          </a:xfrm>
        </p:spPr>
        <p:txBody>
          <a:bodyPr>
            <a:noAutofit/>
          </a:bodyPr>
          <a:lstStyle/>
          <a:p>
            <a:r>
              <a:rPr lang="es-VE" sz="2400" b="1" dirty="0"/>
              <a:t>Funciones termodinámicas de estado y de recorrido. Potenciales termodinámicos y ecuaciones diferenciales de la termodinámica (Maxwell)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20" y="1700213"/>
            <a:ext cx="8501122" cy="49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9011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2400" b="1" dirty="0"/>
              <a:t>Importancia de la energía libre de Gibbs en el estudio termodinámico del estado sólido</a:t>
            </a:r>
            <a:endParaRPr lang="es-VE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452662" y="1643051"/>
            <a:ext cx="74295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Gibbs </a:t>
            </a:r>
            <a:r>
              <a:rPr lang="en-US" sz="2400" b="1" dirty="0"/>
              <a:t>free energy (</a:t>
            </a:r>
            <a:r>
              <a:rPr lang="en-US" sz="2400" b="1" i="1" dirty="0"/>
              <a:t>G</a:t>
            </a:r>
            <a:r>
              <a:rPr lang="en-US" sz="2400" b="1" i="1" dirty="0"/>
              <a:t>)</a:t>
            </a:r>
          </a:p>
          <a:p>
            <a:endParaRPr lang="en-US" sz="2400" b="1" i="1" dirty="0"/>
          </a:p>
          <a:p>
            <a:r>
              <a:rPr lang="en-US" sz="2400" b="1" dirty="0"/>
              <a:t>The Gibbs free energy is a function designed to be useful for defining conditions of equilibrium. </a:t>
            </a:r>
            <a:r>
              <a:rPr lang="en-US" sz="2400" b="1" dirty="0"/>
              <a:t>It is </a:t>
            </a:r>
            <a:r>
              <a:rPr lang="en-US" sz="2400" b="1" dirty="0"/>
              <a:t>this </a:t>
            </a:r>
            <a:r>
              <a:rPr lang="en-US" sz="2400" b="1" dirty="0" err="1"/>
              <a:t>arameter</a:t>
            </a:r>
            <a:r>
              <a:rPr lang="en-US" sz="2400" b="1" dirty="0"/>
              <a:t>, </a:t>
            </a:r>
            <a:r>
              <a:rPr lang="en-US" sz="2400" b="1" i="1" dirty="0"/>
              <a:t>G, which allows us to find the equilibrium state of a system by considering </a:t>
            </a:r>
            <a:r>
              <a:rPr lang="en-US" sz="2400" b="1" i="1" dirty="0"/>
              <a:t>only </a:t>
            </a:r>
            <a:r>
              <a:rPr lang="en-US" sz="2400" b="1" dirty="0"/>
              <a:t>the </a:t>
            </a:r>
            <a:r>
              <a:rPr lang="en-US" sz="2400" b="1" dirty="0"/>
              <a:t>properties of the system, and not also the properties of its surroundings. </a:t>
            </a:r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As </a:t>
            </a:r>
            <a:r>
              <a:rPr lang="en-US" sz="2400" b="1" dirty="0"/>
              <a:t>its name suggests</a:t>
            </a:r>
            <a:r>
              <a:rPr lang="en-US" sz="2400" b="1" dirty="0"/>
              <a:t>, Gibbs </a:t>
            </a:r>
            <a:r>
              <a:rPr lang="en-US" sz="2400" b="1" dirty="0"/>
              <a:t>free energy can be thought of as the energy which can be available to do useful work</a:t>
            </a:r>
            <a:r>
              <a:rPr lang="en-US" sz="2400" b="1" dirty="0"/>
              <a:t>. </a:t>
            </a:r>
          </a:p>
          <a:p>
            <a:endParaRPr lang="es-VE" dirty="0"/>
          </a:p>
          <a:p>
            <a:endParaRPr lang="es-VE" dirty="0"/>
          </a:p>
          <a:p>
            <a:endParaRPr lang="es-VE" dirty="0"/>
          </a:p>
          <a:p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75412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2400" b="1" dirty="0"/>
              <a:t>Importancia de la energía libre de Gibbs en el estudio termodinámico del estado sólido</a:t>
            </a:r>
            <a:endParaRPr lang="es-VE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20" y="1362075"/>
            <a:ext cx="8572560" cy="521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3615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650</Words>
  <Application>Microsoft Office PowerPoint</Application>
  <PresentationFormat>Panorámica</PresentationFormat>
  <Paragraphs>52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Tema de Office</vt:lpstr>
      <vt:lpstr>Presentación de PowerPoint</vt:lpstr>
      <vt:lpstr>Ecuación de estado termodinámico para líquidos </vt:lpstr>
      <vt:lpstr>Ecuación de estado termodinámico para sólidos </vt:lpstr>
      <vt:lpstr>Ecuación de estado termodinámico para sólidos </vt:lpstr>
      <vt:lpstr>Ecuación de estado termodinámico para sólidos </vt:lpstr>
      <vt:lpstr>1ra. Ley de la Termodinámica para sólidos </vt:lpstr>
      <vt:lpstr>Funciones termodinámicas de estado y de recorrido. Potenciales termodinámicos y ecuaciones diferenciales de la termodinámica (Maxwell)</vt:lpstr>
      <vt:lpstr>Importancia de la energía libre de Gibbs en el estudio termodinámico del estado sólido</vt:lpstr>
      <vt:lpstr>Importancia de la energía libre de Gibbs en el estudio termodinámico del estado sólido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Vizcon</dc:creator>
  <cp:lastModifiedBy>Vizcon</cp:lastModifiedBy>
  <cp:revision>2</cp:revision>
  <dcterms:created xsi:type="dcterms:W3CDTF">2021-03-20T16:07:11Z</dcterms:created>
  <dcterms:modified xsi:type="dcterms:W3CDTF">2021-03-20T16:09:13Z</dcterms:modified>
</cp:coreProperties>
</file>