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73" r:id="rId3"/>
    <p:sldId id="275" r:id="rId4"/>
    <p:sldId id="257" r:id="rId5"/>
    <p:sldId id="258" r:id="rId6"/>
    <p:sldId id="259" r:id="rId7"/>
    <p:sldId id="260" r:id="rId8"/>
    <p:sldId id="261" r:id="rId9"/>
    <p:sldId id="263" r:id="rId10"/>
    <p:sldId id="267" r:id="rId11"/>
    <p:sldId id="272" r:id="rId12"/>
    <p:sldId id="276" r:id="rId13"/>
    <p:sldId id="277" r:id="rId14"/>
    <p:sldId id="278" r:id="rId15"/>
    <p:sldId id="279" r:id="rId16"/>
    <p:sldId id="280" r:id="rId17"/>
    <p:sldId id="283" r:id="rId18"/>
    <p:sldId id="285" r:id="rId19"/>
    <p:sldId id="287" r:id="rId20"/>
    <p:sldId id="286" r:id="rId21"/>
    <p:sldId id="288" r:id="rId22"/>
    <p:sldId id="281" r:id="rId23"/>
    <p:sldId id="282" r:id="rId24"/>
    <p:sldId id="284" r:id="rId25"/>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6 Redondear rectángulo de esquina diagonal"/>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Título"/>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10" name="9 Marcador de fecha"/>
          <p:cNvSpPr>
            <a:spLocks noGrp="1"/>
          </p:cNvSpPr>
          <p:nvPr>
            <p:ph type="dt" sz="half" idx="10"/>
          </p:nvPr>
        </p:nvSpPr>
        <p:spPr>
          <a:xfrm>
            <a:off x="5562600" y="6509004"/>
            <a:ext cx="3002280" cy="274320"/>
          </a:xfrm>
        </p:spPr>
        <p:txBody>
          <a:bodyPr vert="horz" rtlCol="0"/>
          <a:lstStyle>
            <a:extLst/>
          </a:lstStyle>
          <a:p>
            <a:fld id="{7A847CFC-816F-41D0-AAC0-9BF4FEBC753E}" type="datetimeFigureOut">
              <a:rPr lang="es-ES" smtClean="0"/>
              <a:pPr/>
              <a:t>05/04/2021</a:t>
            </a:fld>
            <a:endParaRPr lang="es-ES" dirty="0"/>
          </a:p>
        </p:txBody>
      </p:sp>
      <p:sp>
        <p:nvSpPr>
          <p:cNvPr id="11" name="10 Marcador de número de diapositiva"/>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32FADFE-3B8F-471C-ABF0-DBC7717ECBBC}" type="slidenum">
              <a:rPr lang="es-ES" smtClean="0"/>
              <a:pPr/>
              <a:t>‹Nº›</a:t>
            </a:fld>
            <a:endParaRPr lang="es-ES" dirty="0"/>
          </a:p>
        </p:txBody>
      </p:sp>
      <p:sp>
        <p:nvSpPr>
          <p:cNvPr id="12" name="11 Marcador de pie de página"/>
          <p:cNvSpPr>
            <a:spLocks noGrp="1"/>
          </p:cNvSpPr>
          <p:nvPr>
            <p:ph type="ftr" sz="quarter" idx="12"/>
          </p:nvPr>
        </p:nvSpPr>
        <p:spPr>
          <a:xfrm>
            <a:off x="1600200" y="6509004"/>
            <a:ext cx="3907464" cy="274320"/>
          </a:xfrm>
        </p:spPr>
        <p:txBody>
          <a:bodyPr vert="horz" rtlCol="0"/>
          <a:lstStyle>
            <a:extLst/>
          </a:lstStyle>
          <a:p>
            <a:endParaRPr lang="es-E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A847CFC-816F-41D0-AAC0-9BF4FEBC753E}" type="datetimeFigureOut">
              <a:rPr lang="es-ES" smtClean="0"/>
              <a:pPr/>
              <a:t>05/04/2021</a:t>
            </a:fld>
            <a:endParaRPr lang="es-ES" dirty="0"/>
          </a:p>
        </p:txBody>
      </p:sp>
      <p:sp>
        <p:nvSpPr>
          <p:cNvPr id="5" name="4 Marcador de pie de página"/>
          <p:cNvSpPr>
            <a:spLocks noGrp="1"/>
          </p:cNvSpPr>
          <p:nvPr>
            <p:ph type="ftr" sz="quarter" idx="11"/>
          </p:nvPr>
        </p:nvSpPr>
        <p:spPr/>
        <p:txBody>
          <a:bodyPr/>
          <a:lstStyle>
            <a:extLst/>
          </a:lstStyle>
          <a:p>
            <a:endParaRPr lang="es-ES" dirty="0"/>
          </a:p>
        </p:txBody>
      </p:sp>
      <p:sp>
        <p:nvSpPr>
          <p:cNvPr id="6" name="5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lvl1pPr algn="l">
              <a:defRPr/>
            </a:lvl1pPr>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A847CFC-816F-41D0-AAC0-9BF4FEBC753E}" type="datetimeFigureOut">
              <a:rPr lang="es-ES" smtClean="0"/>
              <a:pPr/>
              <a:t>05/04/2021</a:t>
            </a:fld>
            <a:endParaRPr lang="es-ES" dirty="0"/>
          </a:p>
        </p:txBody>
      </p:sp>
      <p:sp>
        <p:nvSpPr>
          <p:cNvPr id="5" name="4 Marcador de pie de página"/>
          <p:cNvSpPr>
            <a:spLocks noGrp="1"/>
          </p:cNvSpPr>
          <p:nvPr>
            <p:ph type="ftr" sz="quarter" idx="11"/>
          </p:nvPr>
        </p:nvSpPr>
        <p:spPr/>
        <p:txBody>
          <a:bodyPr/>
          <a:lstStyle>
            <a:extLst/>
          </a:lstStyle>
          <a:p>
            <a:endParaRPr lang="es-ES" dirty="0"/>
          </a:p>
        </p:txBody>
      </p:sp>
      <p:sp>
        <p:nvSpPr>
          <p:cNvPr id="6" name="5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7" name="6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A847CFC-816F-41D0-AAC0-9BF4FEBC753E}" type="datetimeFigureOut">
              <a:rPr lang="es-ES" smtClean="0"/>
              <a:pPr/>
              <a:t>05/04/2021</a:t>
            </a:fld>
            <a:endParaRPr lang="es-ES" dirty="0"/>
          </a:p>
        </p:txBody>
      </p:sp>
      <p:sp>
        <p:nvSpPr>
          <p:cNvPr id="5" name="4 Marcador de pie de página"/>
          <p:cNvSpPr>
            <a:spLocks noGrp="1"/>
          </p:cNvSpPr>
          <p:nvPr>
            <p:ph type="ftr" sz="quarter" idx="11"/>
          </p:nvPr>
        </p:nvSpPr>
        <p:spPr/>
        <p:txBody>
          <a:bodyPr/>
          <a:lstStyle>
            <a:extLst/>
          </a:lstStyle>
          <a:p>
            <a:endParaRPr lang="es-ES" dirty="0"/>
          </a:p>
        </p:txBody>
      </p:sp>
      <p:sp>
        <p:nvSpPr>
          <p:cNvPr id="6" name="5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7" name="6 Rectángulo"/>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1 Título"/>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8" name="7 Marcador de fecha"/>
          <p:cNvSpPr>
            <a:spLocks noGrp="1"/>
          </p:cNvSpPr>
          <p:nvPr>
            <p:ph type="dt" sz="half" idx="10"/>
          </p:nvPr>
        </p:nvSpPr>
        <p:spPr>
          <a:xfrm>
            <a:off x="5562600" y="6513670"/>
            <a:ext cx="3002280" cy="274320"/>
          </a:xfrm>
        </p:spPr>
        <p:txBody>
          <a:bodyPr vert="horz" rtlCol="0"/>
          <a:lstStyle>
            <a:extLst/>
          </a:lstStyle>
          <a:p>
            <a:fld id="{7A847CFC-816F-41D0-AAC0-9BF4FEBC753E}" type="datetimeFigureOut">
              <a:rPr lang="es-ES" smtClean="0"/>
              <a:pPr/>
              <a:t>05/04/2021</a:t>
            </a:fld>
            <a:endParaRPr lang="es-ES" dirty="0"/>
          </a:p>
        </p:txBody>
      </p:sp>
      <p:sp>
        <p:nvSpPr>
          <p:cNvPr id="9" name="8 Marcador de número de diapositiva"/>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32FADFE-3B8F-471C-ABF0-DBC7717ECBBC}" type="slidenum">
              <a:rPr lang="es-ES" smtClean="0"/>
              <a:pPr/>
              <a:t>‹Nº›</a:t>
            </a:fld>
            <a:endParaRPr lang="es-ES" dirty="0"/>
          </a:p>
        </p:txBody>
      </p:sp>
      <p:sp>
        <p:nvSpPr>
          <p:cNvPr id="10" name="9 Marcador de pie de página"/>
          <p:cNvSpPr>
            <a:spLocks noGrp="1"/>
          </p:cNvSpPr>
          <p:nvPr>
            <p:ph type="ftr" sz="quarter" idx="12"/>
          </p:nvPr>
        </p:nvSpPr>
        <p:spPr>
          <a:xfrm>
            <a:off x="1600200" y="6513670"/>
            <a:ext cx="3907464" cy="274320"/>
          </a:xfrm>
        </p:spPr>
        <p:txBody>
          <a:bodyPr vert="horz" rtlCol="0"/>
          <a:lstStyle>
            <a:extLst/>
          </a:lstStyle>
          <a:p>
            <a:endParaRPr lang="es-E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7A847CFC-816F-41D0-AAC0-9BF4FEBC753E}" type="datetimeFigureOut">
              <a:rPr lang="es-ES" smtClean="0"/>
              <a:pPr/>
              <a:t>05/04/2021</a:t>
            </a:fld>
            <a:endParaRPr lang="es-ES" dirty="0"/>
          </a:p>
        </p:txBody>
      </p:sp>
      <p:sp>
        <p:nvSpPr>
          <p:cNvPr id="6" name="5 Marcador de pie de página"/>
          <p:cNvSpPr>
            <a:spLocks noGrp="1"/>
          </p:cNvSpPr>
          <p:nvPr>
            <p:ph type="ftr" sz="quarter" idx="11"/>
          </p:nvPr>
        </p:nvSpPr>
        <p:spPr/>
        <p:txBody>
          <a:bodyPr/>
          <a:lstStyle>
            <a:extLst/>
          </a:lstStyle>
          <a:p>
            <a:endParaRPr lang="es-ES" dirty="0"/>
          </a:p>
        </p:txBody>
      </p:sp>
      <p:sp>
        <p:nvSpPr>
          <p:cNvPr id="7" name="6 Marcador de número de diapositiva"/>
          <p:cNvSpPr>
            <a:spLocks noGrp="1"/>
          </p:cNvSpPr>
          <p:nvPr>
            <p:ph type="sldNum" sz="quarter" idx="12"/>
          </p:nvPr>
        </p:nvSpPr>
        <p:spPr>
          <a:xfrm>
            <a:off x="8641080" y="6514568"/>
            <a:ext cx="464288" cy="274320"/>
          </a:xfrm>
        </p:spPr>
        <p:txBody>
          <a:bodyPr/>
          <a:lstStyle>
            <a:extLst/>
          </a:lstStyle>
          <a:p>
            <a:fld id="{132FADFE-3B8F-471C-ABF0-DBC7717ECBBC}" type="slidenum">
              <a:rPr lang="es-ES" smtClean="0"/>
              <a:pPr/>
              <a:t>‹Nº›</a:t>
            </a:fld>
            <a:endParaRPr lang="es-ES" dirty="0"/>
          </a:p>
        </p:txBody>
      </p:sp>
      <p:sp>
        <p:nvSpPr>
          <p:cNvPr id="10" name="9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9 Rectángulo"/>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dirty="0"/>
          </a:p>
        </p:txBody>
      </p:sp>
      <p:sp>
        <p:nvSpPr>
          <p:cNvPr id="11" name="10 Rectángulo"/>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dirty="0"/>
          </a:p>
        </p:txBody>
      </p:sp>
      <p:sp>
        <p:nvSpPr>
          <p:cNvPr id="2" name="1 Título"/>
          <p:cNvSpPr>
            <a:spLocks noGrp="1"/>
          </p:cNvSpPr>
          <p:nvPr>
            <p:ph type="title"/>
          </p:nvPr>
        </p:nvSpPr>
        <p:spPr>
          <a:xfrm>
            <a:off x="457200" y="251948"/>
            <a:ext cx="8229600" cy="1143000"/>
          </a:xfrm>
        </p:spPr>
        <p:txBody>
          <a:bodyPr anchor="b"/>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7A847CFC-816F-41D0-AAC0-9BF4FEBC753E}" type="datetimeFigureOut">
              <a:rPr lang="es-ES" smtClean="0"/>
              <a:pPr/>
              <a:t>05/04/2021</a:t>
            </a:fld>
            <a:endParaRPr lang="es-ES" dirty="0"/>
          </a:p>
        </p:txBody>
      </p:sp>
      <p:sp>
        <p:nvSpPr>
          <p:cNvPr id="8" name="7 Marcador de pie de página"/>
          <p:cNvSpPr>
            <a:spLocks noGrp="1"/>
          </p:cNvSpPr>
          <p:nvPr>
            <p:ph type="ftr" sz="quarter" idx="11"/>
          </p:nvPr>
        </p:nvSpPr>
        <p:spPr/>
        <p:txBody>
          <a:bodyPr/>
          <a:lstStyle>
            <a:extLst/>
          </a:lstStyle>
          <a:p>
            <a:endParaRPr lang="es-ES" dirty="0"/>
          </a:p>
        </p:txBody>
      </p:sp>
      <p:sp>
        <p:nvSpPr>
          <p:cNvPr id="9" name="8 Marcador de número de diapositiva"/>
          <p:cNvSpPr>
            <a:spLocks noGrp="1"/>
          </p:cNvSpPr>
          <p:nvPr>
            <p:ph type="sldNum" sz="quarter" idx="12"/>
          </p:nvPr>
        </p:nvSpPr>
        <p:spPr>
          <a:xfrm>
            <a:off x="8641080" y="6514568"/>
            <a:ext cx="464288" cy="274320"/>
          </a:xfrm>
        </p:spPr>
        <p:txBody>
          <a:bodyPr/>
          <a:lstStyle>
            <a:extLst/>
          </a:lstStyle>
          <a:p>
            <a:fld id="{132FADFE-3B8F-471C-ABF0-DBC7717ECBBC}" type="slidenum">
              <a:rPr lang="es-ES" smtClean="0"/>
              <a:pPr/>
              <a:t>‹Nº›</a:t>
            </a:fld>
            <a:endParaRPr lang="es-E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53218"/>
            <a:ext cx="8229600" cy="1143000"/>
          </a:xfrm>
        </p:spPr>
        <p:txBody>
          <a:bodyP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7A847CFC-816F-41D0-AAC0-9BF4FEBC753E}" type="datetimeFigureOut">
              <a:rPr lang="es-ES" smtClean="0"/>
              <a:pPr/>
              <a:t>05/04/2021</a:t>
            </a:fld>
            <a:endParaRPr lang="es-ES" dirty="0"/>
          </a:p>
        </p:txBody>
      </p:sp>
      <p:sp>
        <p:nvSpPr>
          <p:cNvPr id="4" name="3 Marcador de pie de página"/>
          <p:cNvSpPr>
            <a:spLocks noGrp="1"/>
          </p:cNvSpPr>
          <p:nvPr>
            <p:ph type="ftr" sz="quarter" idx="11"/>
          </p:nvPr>
        </p:nvSpPr>
        <p:spPr/>
        <p:txBody>
          <a:bodyPr/>
          <a:lstStyle>
            <a:extLst/>
          </a:lstStyle>
          <a:p>
            <a:endParaRPr lang="es-ES" dirty="0"/>
          </a:p>
        </p:txBody>
      </p:sp>
      <p:sp>
        <p:nvSpPr>
          <p:cNvPr id="5" name="4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dirty="0"/>
          </a:p>
        </p:txBody>
      </p:sp>
      <p:sp>
        <p:nvSpPr>
          <p:cNvPr id="7" name="6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fld id="{7A847CFC-816F-41D0-AAC0-9BF4FEBC753E}" type="datetimeFigureOut">
              <a:rPr lang="es-ES" smtClean="0"/>
              <a:pPr/>
              <a:t>05/04/2021</a:t>
            </a:fld>
            <a:endParaRPr lang="es-ES" dirty="0"/>
          </a:p>
        </p:txBody>
      </p:sp>
      <p:sp>
        <p:nvSpPr>
          <p:cNvPr id="3" name="2 Marcador de pie de página"/>
          <p:cNvSpPr>
            <a:spLocks noGrp="1"/>
          </p:cNvSpPr>
          <p:nvPr>
            <p:ph type="ftr" sz="quarter" idx="11"/>
          </p:nvPr>
        </p:nvSpPr>
        <p:spPr/>
        <p:txBody>
          <a:bodyPr/>
          <a:lstStyle>
            <a:extLst/>
          </a:lstStyle>
          <a:p>
            <a:endParaRPr lang="es-ES" dirty="0"/>
          </a:p>
        </p:txBody>
      </p:sp>
      <p:sp>
        <p:nvSpPr>
          <p:cNvPr id="4" name="3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2"/>
      </p:bgRef>
    </p:bg>
    <p:spTree>
      <p:nvGrpSpPr>
        <p:cNvPr id="1" name=""/>
        <p:cNvGrpSpPr/>
        <p:nvPr/>
      </p:nvGrpSpPr>
      <p:grpSpPr>
        <a:xfrm>
          <a:off x="0" y="0"/>
          <a:ext cx="0" cy="0"/>
          <a:chOff x="0" y="0"/>
          <a:chExt cx="0" cy="0"/>
        </a:xfrm>
      </p:grpSpPr>
      <p:sp>
        <p:nvSpPr>
          <p:cNvPr id="8" name="7 Rectángulo"/>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1 Título"/>
          <p:cNvSpPr>
            <a:spLocks noGrp="1"/>
          </p:cNvSpPr>
          <p:nvPr>
            <p:ph type="title"/>
          </p:nvPr>
        </p:nvSpPr>
        <p:spPr>
          <a:xfrm>
            <a:off x="4963136" y="304800"/>
            <a:ext cx="3931920" cy="762000"/>
          </a:xfrm>
        </p:spPr>
        <p:txBody>
          <a:bodyPr anchor="b"/>
          <a:lstStyle>
            <a:lvl1pPr marL="0" algn="r">
              <a:buNone/>
              <a:defRPr sz="2000" b="1"/>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9" name="8 Marcador de fecha"/>
          <p:cNvSpPr>
            <a:spLocks noGrp="1"/>
          </p:cNvSpPr>
          <p:nvPr>
            <p:ph type="dt" sz="half" idx="10"/>
          </p:nvPr>
        </p:nvSpPr>
        <p:spPr>
          <a:xfrm>
            <a:off x="5562600" y="6513670"/>
            <a:ext cx="3002280" cy="274320"/>
          </a:xfrm>
        </p:spPr>
        <p:txBody>
          <a:bodyPr vert="horz" rtlCol="0"/>
          <a:lstStyle>
            <a:extLst/>
          </a:lstStyle>
          <a:p>
            <a:fld id="{7A847CFC-816F-41D0-AAC0-9BF4FEBC753E}" type="datetimeFigureOut">
              <a:rPr lang="es-ES" smtClean="0"/>
              <a:pPr/>
              <a:t>05/04/2021</a:t>
            </a:fld>
            <a:endParaRPr lang="es-ES" dirty="0"/>
          </a:p>
        </p:txBody>
      </p:sp>
      <p:sp>
        <p:nvSpPr>
          <p:cNvPr id="10" name="9 Marcador de número de diapositiva"/>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32FADFE-3B8F-471C-ABF0-DBC7717ECBBC}" type="slidenum">
              <a:rPr lang="es-ES" smtClean="0"/>
              <a:pPr/>
              <a:t>‹Nº›</a:t>
            </a:fld>
            <a:endParaRPr lang="es-ES" dirty="0"/>
          </a:p>
        </p:txBody>
      </p:sp>
      <p:sp>
        <p:nvSpPr>
          <p:cNvPr id="11" name="10 Marcador de pie de página"/>
          <p:cNvSpPr>
            <a:spLocks noGrp="1"/>
          </p:cNvSpPr>
          <p:nvPr>
            <p:ph type="ftr" sz="quarter" idx="12"/>
          </p:nvPr>
        </p:nvSpPr>
        <p:spPr>
          <a:xfrm>
            <a:off x="1600200" y="6513670"/>
            <a:ext cx="3907464" cy="274320"/>
          </a:xfrm>
        </p:spPr>
        <p:txBody>
          <a:bodyPr vert="horz" rtlCol="0"/>
          <a:lstStyle>
            <a:extLst/>
          </a:lstStyle>
          <a:p>
            <a:endParaRPr lang="es-ES"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040443" y="4724400"/>
            <a:ext cx="5486400" cy="664536"/>
          </a:xfrm>
        </p:spPr>
        <p:txBody>
          <a:bodyPr anchor="b"/>
          <a:lstStyle>
            <a:lvl1pPr marL="0" algn="r">
              <a:buNone/>
              <a:defRPr sz="2000" b="1"/>
            </a:lvl1pPr>
            <a:extLst/>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
        <p:nvSpPr>
          <p:cNvPr id="13" name="12 Marcador de posición de imagen"/>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s-ES" dirty="0" smtClean="0">
                <a:solidFill>
                  <a:schemeClr val="lt1"/>
                </a:solidFill>
                <a:latin typeface="+mn-lt"/>
                <a:ea typeface="+mn-ea"/>
                <a:cs typeface="+mn-cs"/>
              </a:rPr>
              <a:t>Haga clic en el icono para agregar una imagen</a:t>
            </a:r>
            <a:endParaRPr kumimoji="0" lang="en-US" dirty="0">
              <a:solidFill>
                <a:schemeClr val="lt1"/>
              </a:solidFill>
              <a:latin typeface="+mn-lt"/>
              <a:ea typeface="+mn-ea"/>
              <a:cs typeface="+mn-cs"/>
            </a:endParaRPr>
          </a:p>
        </p:txBody>
      </p:sp>
      <p:sp>
        <p:nvSpPr>
          <p:cNvPr id="8" name="7 Marcador de fecha"/>
          <p:cNvSpPr>
            <a:spLocks noGrp="1"/>
          </p:cNvSpPr>
          <p:nvPr>
            <p:ph type="dt" sz="half" idx="10"/>
          </p:nvPr>
        </p:nvSpPr>
        <p:spPr>
          <a:xfrm>
            <a:off x="5562600" y="6509004"/>
            <a:ext cx="3002280" cy="274320"/>
          </a:xfrm>
        </p:spPr>
        <p:txBody>
          <a:bodyPr vert="horz" rtlCol="0"/>
          <a:lstStyle>
            <a:extLst/>
          </a:lstStyle>
          <a:p>
            <a:fld id="{7A847CFC-816F-41D0-AAC0-9BF4FEBC753E}" type="datetimeFigureOut">
              <a:rPr lang="es-ES" smtClean="0"/>
              <a:pPr/>
              <a:t>05/04/2021</a:t>
            </a:fld>
            <a:endParaRPr lang="es-ES" dirty="0"/>
          </a:p>
        </p:txBody>
      </p:sp>
      <p:sp>
        <p:nvSpPr>
          <p:cNvPr id="9" name="8 Marcador de número de diapositiva"/>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32FADFE-3B8F-471C-ABF0-DBC7717ECBBC}" type="slidenum">
              <a:rPr lang="es-ES" smtClean="0"/>
              <a:pPr/>
              <a:t>‹Nº›</a:t>
            </a:fld>
            <a:endParaRPr lang="es-ES" dirty="0"/>
          </a:p>
        </p:txBody>
      </p:sp>
      <p:sp>
        <p:nvSpPr>
          <p:cNvPr id="10" name="9 Marcador de pie de página"/>
          <p:cNvSpPr>
            <a:spLocks noGrp="1"/>
          </p:cNvSpPr>
          <p:nvPr>
            <p:ph type="ftr" sz="quarter" idx="12"/>
          </p:nvPr>
        </p:nvSpPr>
        <p:spPr>
          <a:xfrm>
            <a:off x="1600200" y="6509004"/>
            <a:ext cx="3907464" cy="274320"/>
          </a:xfrm>
        </p:spPr>
        <p:txBody>
          <a:bodyPr vert="horz" rtlCol="0"/>
          <a:lstStyle>
            <a:extLst/>
          </a:lstStyle>
          <a:p>
            <a:endParaRPr lang="es-E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Redondear rectángulo de esquina diagonal"/>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 name="2 Marcador de pie de página"/>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s-ES" dirty="0"/>
          </a:p>
        </p:txBody>
      </p:sp>
      <p:sp>
        <p:nvSpPr>
          <p:cNvPr id="14" name="13 Marcador de fecha"/>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7A847CFC-816F-41D0-AAC0-9BF4FEBC753E}" type="datetimeFigureOut">
              <a:rPr lang="es-ES" smtClean="0"/>
              <a:pPr/>
              <a:t>05/04/2021</a:t>
            </a:fld>
            <a:endParaRPr lang="es-ES" dirty="0"/>
          </a:p>
        </p:txBody>
      </p:sp>
      <p:sp>
        <p:nvSpPr>
          <p:cNvPr id="23" name="22 Marcador de número de diapositiva"/>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132FADFE-3B8F-471C-ABF0-DBC7717ECBBC}" type="slidenum">
              <a:rPr lang="es-ES" smtClean="0"/>
              <a:pPr/>
              <a:t>‹Nº›</a:t>
            </a:fld>
            <a:endParaRPr lang="es-ES" dirty="0"/>
          </a:p>
        </p:txBody>
      </p:sp>
      <p:sp>
        <p:nvSpPr>
          <p:cNvPr id="22" name="21 Marcador de título"/>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pPr algn="ctr"/>
            <a:r>
              <a:rPr lang="es-ES" dirty="0" smtClean="0"/>
              <a:t>Tema 3: Internet de las cosas.</a:t>
            </a:r>
            <a:endParaRPr lang="es-ES" dirty="0"/>
          </a:p>
        </p:txBody>
      </p:sp>
      <p:sp>
        <p:nvSpPr>
          <p:cNvPr id="3" name="2 Subtítulo"/>
          <p:cNvSpPr>
            <a:spLocks noGrp="1"/>
          </p:cNvSpPr>
          <p:nvPr>
            <p:ph type="subTitle" idx="1"/>
          </p:nvPr>
        </p:nvSpPr>
        <p:spPr>
          <a:xfrm>
            <a:off x="2133600" y="4391044"/>
            <a:ext cx="6560234" cy="1752600"/>
          </a:xfrm>
        </p:spPr>
        <p:txBody>
          <a:bodyPr>
            <a:normAutofit/>
          </a:bodyPr>
          <a:lstStyle/>
          <a:p>
            <a:r>
              <a:rPr lang="es-ES" sz="2800" dirty="0" smtClean="0"/>
              <a:t>Conferencia 1</a:t>
            </a:r>
          </a:p>
          <a:p>
            <a:r>
              <a:rPr lang="es-ES" sz="2800" dirty="0" smtClean="0"/>
              <a:t>MSc. Sissi Pérez Del Pino</a:t>
            </a:r>
          </a:p>
          <a:p>
            <a:r>
              <a:rPr lang="es-ES" sz="2800" dirty="0" smtClean="0"/>
              <a:t>Curso: 2021</a:t>
            </a:r>
            <a:endParaRPr lang="es-ES" sz="2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Algunos ejemplos</a:t>
            </a:r>
            <a:endParaRPr lang="es-ES" dirty="0"/>
          </a:p>
        </p:txBody>
      </p:sp>
      <p:sp>
        <p:nvSpPr>
          <p:cNvPr id="3" name="2 Marcador de contenido"/>
          <p:cNvSpPr>
            <a:spLocks noGrp="1"/>
          </p:cNvSpPr>
          <p:nvPr>
            <p:ph idx="1"/>
          </p:nvPr>
        </p:nvSpPr>
        <p:spPr>
          <a:xfrm>
            <a:off x="428596" y="1500174"/>
            <a:ext cx="8258204" cy="5143536"/>
          </a:xfrm>
        </p:spPr>
        <p:txBody>
          <a:bodyPr>
            <a:noAutofit/>
          </a:bodyPr>
          <a:lstStyle/>
          <a:p>
            <a:pPr algn="just"/>
            <a:r>
              <a:rPr lang="es-ES" sz="2800" b="1" u="sng" dirty="0" smtClean="0"/>
              <a:t>Salud</a:t>
            </a:r>
            <a:r>
              <a:rPr lang="es-ES" sz="2000" dirty="0" smtClean="0"/>
              <a:t>:</a:t>
            </a:r>
          </a:p>
          <a:p>
            <a:pPr algn="just"/>
            <a:r>
              <a:rPr lang="es-ES" sz="2400" dirty="0" smtClean="0"/>
              <a:t>Otra área en la que el Internet de las Cosas puede revolucionar la vida de las personas y beneficiarlas enormemente. Se pueden utilizar sensores en el hogar, en la ropa, en relojes y zapatos que controlen el ritmo cardiaco, el nivel de azúcar en sangre. Actualmente existen dispositivos que miden y cuantifican ciertos de estos parámetros sobre todo los relacionados con el deporte.</a:t>
            </a:r>
            <a:endParaRPr lang="es-E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Algunos ejemplos</a:t>
            </a:r>
            <a:endParaRPr lang="es-ES" dirty="0"/>
          </a:p>
        </p:txBody>
      </p:sp>
      <p:sp>
        <p:nvSpPr>
          <p:cNvPr id="3" name="2 Marcador de contenido"/>
          <p:cNvSpPr>
            <a:spLocks noGrp="1"/>
          </p:cNvSpPr>
          <p:nvPr>
            <p:ph idx="1"/>
          </p:nvPr>
        </p:nvSpPr>
        <p:spPr>
          <a:xfrm>
            <a:off x="457200" y="1714488"/>
            <a:ext cx="8229600" cy="5000660"/>
          </a:xfrm>
        </p:spPr>
        <p:txBody>
          <a:bodyPr>
            <a:noAutofit/>
          </a:bodyPr>
          <a:lstStyle/>
          <a:p>
            <a:pPr algn="just"/>
            <a:r>
              <a:rPr lang="es-ES" sz="2400" dirty="0" smtClean="0"/>
              <a:t>El principal potencial del IoT no se encuentra cuando este se aplica a un determinado entorno cerrado independiente de los demás (hogar o ciudad o salud o agricultura...) sino cuando estos subsistemas son interconectados creando sistemas de subsistemas.</a:t>
            </a:r>
          </a:p>
          <a:p>
            <a:pPr algn="just"/>
            <a:r>
              <a:rPr lang="es-ES" sz="2400" dirty="0" smtClean="0"/>
              <a:t>Los entornos de aplicación mencionados previamente no tienen por que ser mutuamente excluyentes. Al contrario, pueden beneficiarse de la integración para obtener nuevos datos que permitan ofrecer mas funcionalidades y servicios de mejor calidad para las personas.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t>Ejemplos de la integración de subsistemas conectados al IoT</a:t>
            </a:r>
            <a:endParaRPr lang="es-ES" dirty="0"/>
          </a:p>
        </p:txBody>
      </p:sp>
      <p:sp>
        <p:nvSpPr>
          <p:cNvPr id="3" name="2 Marcador de contenido"/>
          <p:cNvSpPr>
            <a:spLocks noGrp="1"/>
          </p:cNvSpPr>
          <p:nvPr>
            <p:ph idx="1"/>
          </p:nvPr>
        </p:nvSpPr>
        <p:spPr/>
        <p:txBody>
          <a:bodyPr>
            <a:normAutofit lnSpcReduction="10000"/>
          </a:bodyPr>
          <a:lstStyle/>
          <a:p>
            <a:pPr algn="just"/>
            <a:r>
              <a:rPr lang="es-ES" dirty="0" smtClean="0"/>
              <a:t>Las aplicaciones medioambientales están en relación con nuestra salud por lo que la información suministrada por la primeras puede resultar de gran utilidad para la salud.</a:t>
            </a:r>
          </a:p>
          <a:p>
            <a:pPr algn="just"/>
            <a:r>
              <a:rPr lang="es-ES" dirty="0" smtClean="0"/>
              <a:t>Suponga que sufre de asma y va de viaje a una ciudad, en la que los sensores de contaminación del IoT detectaron altos niveles de humo y niebla o de polen en ciertas áreas.</a:t>
            </a:r>
            <a:endParaRPr lang="es-E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t>Ejemplos de la integración de subsistemas conectados al IoT</a:t>
            </a:r>
            <a:endParaRPr lang="es-ES" dirty="0"/>
          </a:p>
        </p:txBody>
      </p:sp>
      <p:sp>
        <p:nvSpPr>
          <p:cNvPr id="3" name="2 Marcador de contenido"/>
          <p:cNvSpPr>
            <a:spLocks noGrp="1"/>
          </p:cNvSpPr>
          <p:nvPr>
            <p:ph idx="1"/>
          </p:nvPr>
        </p:nvSpPr>
        <p:spPr>
          <a:xfrm>
            <a:off x="457200" y="1428736"/>
            <a:ext cx="8229600" cy="4997473"/>
          </a:xfrm>
        </p:spPr>
        <p:txBody>
          <a:bodyPr>
            <a:noAutofit/>
          </a:bodyPr>
          <a:lstStyle/>
          <a:p>
            <a:pPr algn="just"/>
            <a:r>
              <a:rPr lang="es-ES" sz="2600" dirty="0" smtClean="0"/>
              <a:t>Los dispositivos que lleva consigo pueden consultar esta información y recomendarle que zonas evitar dentro de la misma, o por cuanto tiempo es seguro quedarse en determinada zona. </a:t>
            </a:r>
          </a:p>
          <a:p>
            <a:pPr algn="just"/>
            <a:r>
              <a:rPr lang="es-ES" sz="2600" dirty="0" smtClean="0"/>
              <a:t>Son en estos escenarios de integración en los que nos veremos mas beneficiados por el IoT ya que podremos aprovechar información que antes se encontraba dispersa. </a:t>
            </a:r>
          </a:p>
          <a:p>
            <a:pPr algn="just"/>
            <a:r>
              <a:rPr lang="es-ES" sz="2600" dirty="0" smtClean="0"/>
              <a:t>Con la cooperación de los distintos subsistemas que se mencionaron previamente podemos construir las Smart Cities en las cuales los distintos servicios y entidades están coordinadas y se enriquecen entre s a través del IdC.</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t>Áreas de desafíos</a:t>
            </a:r>
            <a:endParaRPr lang="es-ES" dirty="0"/>
          </a:p>
        </p:txBody>
      </p:sp>
      <p:sp>
        <p:nvSpPr>
          <p:cNvPr id="3" name="2 Marcador de contenido"/>
          <p:cNvSpPr>
            <a:spLocks noGrp="1"/>
          </p:cNvSpPr>
          <p:nvPr>
            <p:ph idx="1"/>
          </p:nvPr>
        </p:nvSpPr>
        <p:spPr>
          <a:xfrm>
            <a:off x="457200" y="1428736"/>
            <a:ext cx="8229600" cy="4997473"/>
          </a:xfrm>
        </p:spPr>
        <p:txBody>
          <a:bodyPr>
            <a:noAutofit/>
          </a:bodyPr>
          <a:lstStyle/>
          <a:p>
            <a:pPr algn="just"/>
            <a:r>
              <a:rPr lang="es-ES" sz="2600" u="sng" dirty="0" smtClean="0"/>
              <a:t>Tecnología</a:t>
            </a:r>
            <a:r>
              <a:rPr lang="es-ES" sz="2600" dirty="0" smtClean="0"/>
              <a:t>: </a:t>
            </a:r>
            <a:r>
              <a:rPr lang="es-ES" sz="2800" dirty="0" smtClean="0"/>
              <a:t>Las plataformas de software y hardware deben permitir la extensión y actualizaciones preferentemente remotas. </a:t>
            </a:r>
          </a:p>
          <a:p>
            <a:pPr algn="just"/>
            <a:r>
              <a:rPr lang="es-ES" sz="2800" dirty="0" smtClean="0"/>
              <a:t>Sus funcionalidades o características no quedan limitadas y pueden adaptarse a nuevas necesidades y condiciones.</a:t>
            </a:r>
          </a:p>
          <a:p>
            <a:pPr algn="just"/>
            <a:r>
              <a:rPr lang="es-ES" sz="2800" dirty="0" smtClean="0"/>
              <a:t>Si se descubren vulnerabilidades o se desarrollan alternativas más eficientes de mecanismos de seguridad estos deben poder implementarse. Los objetos no deben correr el riesgo de quedar obsoletos por no admitir actualizaciones.</a:t>
            </a:r>
            <a:endParaRPr lang="es-ES" sz="2600" dirty="0" smtClean="0"/>
          </a:p>
          <a:p>
            <a:pPr algn="just"/>
            <a:endParaRPr lang="es-ES" sz="2600"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t>Áreas de desafíos</a:t>
            </a:r>
            <a:endParaRPr lang="es-ES" dirty="0"/>
          </a:p>
        </p:txBody>
      </p:sp>
      <p:sp>
        <p:nvSpPr>
          <p:cNvPr id="3" name="2 Marcador de contenido"/>
          <p:cNvSpPr>
            <a:spLocks noGrp="1"/>
          </p:cNvSpPr>
          <p:nvPr>
            <p:ph idx="1"/>
          </p:nvPr>
        </p:nvSpPr>
        <p:spPr>
          <a:xfrm>
            <a:off x="457200" y="1428736"/>
            <a:ext cx="8229600" cy="4997473"/>
          </a:xfrm>
        </p:spPr>
        <p:txBody>
          <a:bodyPr>
            <a:noAutofit/>
          </a:bodyPr>
          <a:lstStyle/>
          <a:p>
            <a:pPr algn="just"/>
            <a:r>
              <a:rPr lang="es-ES" sz="2600" u="sng" dirty="0" smtClean="0"/>
              <a:t>Costos</a:t>
            </a:r>
            <a:r>
              <a:rPr lang="es-ES" sz="2800" dirty="0" smtClean="0"/>
              <a:t> El potencial costo elevado inicial de precios en los objetos y servicios del IdC debe justificar todo el valor que esta nueva plataforma brinda al usuario.</a:t>
            </a:r>
          </a:p>
          <a:p>
            <a:pPr algn="just"/>
            <a:endParaRPr lang="es-ES" sz="1600" dirty="0" smtClean="0"/>
          </a:p>
          <a:p>
            <a:pPr algn="just"/>
            <a:r>
              <a:rPr lang="es-ES" sz="2800" u="sng" dirty="0" smtClean="0"/>
              <a:t>Tamaño:</a:t>
            </a:r>
            <a:r>
              <a:rPr lang="es-ES" sz="2800" dirty="0" smtClean="0"/>
              <a:t> Hay una notable tendencia actual a la miniaturización de los componentes electrónicos, pero muchas veces esto implica un compromiso entre prestaciones y tamaño. El desarrollo de nuevos componentes se centra en disminuir ese compromiso: reducir el tamaño sin perder potencia.</a:t>
            </a:r>
            <a:endParaRPr lang="es-ES" sz="2600" u="sng"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t>Áreas de desafíos</a:t>
            </a:r>
            <a:endParaRPr lang="es-ES" dirty="0"/>
          </a:p>
        </p:txBody>
      </p:sp>
      <p:sp>
        <p:nvSpPr>
          <p:cNvPr id="3" name="2 Marcador de contenido"/>
          <p:cNvSpPr>
            <a:spLocks noGrp="1"/>
          </p:cNvSpPr>
          <p:nvPr>
            <p:ph idx="1"/>
          </p:nvPr>
        </p:nvSpPr>
        <p:spPr>
          <a:xfrm>
            <a:off x="457200" y="1428736"/>
            <a:ext cx="8229600" cy="4997473"/>
          </a:xfrm>
        </p:spPr>
        <p:txBody>
          <a:bodyPr>
            <a:noAutofit/>
          </a:bodyPr>
          <a:lstStyle/>
          <a:p>
            <a:pPr algn="just"/>
            <a:r>
              <a:rPr lang="es-ES" sz="2600" u="sng" dirty="0" smtClean="0"/>
              <a:t>Energía:</a:t>
            </a:r>
            <a:r>
              <a:rPr lang="es-ES" sz="2800" dirty="0" smtClean="0"/>
              <a:t> Lo ideal es que estos objetos puedan ser autosustentables, por ejemplo, mediante energía solar, la cual es limpia y renovable.</a:t>
            </a:r>
          </a:p>
          <a:p>
            <a:pPr algn="just"/>
            <a:r>
              <a:rPr lang="es-ES" sz="2800" dirty="0" smtClean="0"/>
              <a:t>Aquellos dispositivos que llevamos puesto pueden aprovechar los movimientos corporales como fuente de energía.</a:t>
            </a:r>
          </a:p>
          <a:p>
            <a:pPr algn="just"/>
            <a:endParaRPr lang="es-ES" sz="1600" dirty="0" smtClean="0"/>
          </a:p>
          <a:p>
            <a:pPr algn="just"/>
            <a:r>
              <a:rPr lang="es-ES" sz="2800" u="sng" dirty="0" smtClean="0"/>
              <a:t>Acceso a internet:</a:t>
            </a:r>
            <a:r>
              <a:rPr lang="es-ES" sz="2800" dirty="0" smtClean="0"/>
              <a:t> Cada objeto conectado al IoT necesita un mecanismo de conexión a la red para cumplir su propósito. Esto implica que las compañías proveedoras de este servicio deben ajustarse a las nuevas necesidades.</a:t>
            </a:r>
            <a:endParaRPr lang="es-ES" sz="2600"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t>Áreas de desafíos</a:t>
            </a:r>
            <a:endParaRPr lang="es-ES" dirty="0"/>
          </a:p>
        </p:txBody>
      </p:sp>
      <p:sp>
        <p:nvSpPr>
          <p:cNvPr id="3" name="2 Marcador de contenido"/>
          <p:cNvSpPr>
            <a:spLocks noGrp="1"/>
          </p:cNvSpPr>
          <p:nvPr>
            <p:ph idx="1"/>
          </p:nvPr>
        </p:nvSpPr>
        <p:spPr>
          <a:xfrm>
            <a:off x="457200" y="1428736"/>
            <a:ext cx="8229600" cy="4997473"/>
          </a:xfrm>
        </p:spPr>
        <p:txBody>
          <a:bodyPr>
            <a:noAutofit/>
          </a:bodyPr>
          <a:lstStyle/>
          <a:p>
            <a:endParaRPr lang="es-ES" sz="2800" dirty="0" smtClean="0"/>
          </a:p>
          <a:p>
            <a:endParaRPr lang="es-ES" sz="2600" u="sng" dirty="0" smtClean="0"/>
          </a:p>
        </p:txBody>
      </p:sp>
      <p:sp>
        <p:nvSpPr>
          <p:cNvPr id="6" name="2 Marcador de contenido"/>
          <p:cNvSpPr txBox="1">
            <a:spLocks/>
          </p:cNvSpPr>
          <p:nvPr/>
        </p:nvSpPr>
        <p:spPr>
          <a:xfrm>
            <a:off x="285720" y="1785926"/>
            <a:ext cx="8572560" cy="4572032"/>
          </a:xfrm>
          <a:prstGeom prst="rect">
            <a:avLst/>
          </a:prstGeom>
        </p:spPr>
        <p:txBody>
          <a:bodyPr>
            <a:noAutofit/>
          </a:bodyPr>
          <a:lstStyle/>
          <a:p>
            <a:pPr algn="just"/>
            <a:r>
              <a:rPr lang="es-ES" sz="2800" u="sng" dirty="0" smtClean="0"/>
              <a:t>Estándares: </a:t>
            </a:r>
            <a:r>
              <a:rPr lang="es-ES" sz="2800" dirty="0" smtClean="0"/>
              <a:t>Para una implementación funcional y optima del IoT, las plataformas de distintos fabricantes/componentes/tecnologías/arquitectura deben poder comunicarse entre sí. </a:t>
            </a:r>
          </a:p>
          <a:p>
            <a:pPr algn="just"/>
            <a:r>
              <a:rPr lang="es-ES" sz="2800" dirty="0" smtClean="0"/>
              <a:t>Esto implica que son necesarios </a:t>
            </a:r>
            <a:r>
              <a:rPr lang="es-ES" sz="2800" dirty="0" err="1" smtClean="0"/>
              <a:t>APIs</a:t>
            </a:r>
            <a:r>
              <a:rPr lang="es-ES" sz="2800" dirty="0" smtClean="0"/>
              <a:t> (Application Programming Interface: conjunto de procedimientos y funciones que permite que un componente de software pueda ser utilizado por otro) y protocolos estándares que estén al alcance de los desarrolladores interesados.</a:t>
            </a:r>
            <a:endParaRPr kumimoji="0" lang="es-ES" sz="2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t>Áreas de desafíos</a:t>
            </a:r>
            <a:endParaRPr lang="es-ES" dirty="0"/>
          </a:p>
        </p:txBody>
      </p:sp>
      <p:sp>
        <p:nvSpPr>
          <p:cNvPr id="3" name="2 Marcador de contenido"/>
          <p:cNvSpPr>
            <a:spLocks noGrp="1"/>
          </p:cNvSpPr>
          <p:nvPr>
            <p:ph idx="1"/>
          </p:nvPr>
        </p:nvSpPr>
        <p:spPr>
          <a:xfrm>
            <a:off x="457200" y="1428736"/>
            <a:ext cx="8229600" cy="4997473"/>
          </a:xfrm>
        </p:spPr>
        <p:txBody>
          <a:bodyPr>
            <a:noAutofit/>
          </a:bodyPr>
          <a:lstStyle/>
          <a:p>
            <a:endParaRPr lang="es-ES" sz="2800" dirty="0" smtClean="0"/>
          </a:p>
          <a:p>
            <a:endParaRPr lang="es-ES" sz="2600" u="sng" dirty="0" smtClean="0"/>
          </a:p>
        </p:txBody>
      </p:sp>
      <p:sp>
        <p:nvSpPr>
          <p:cNvPr id="6" name="2 Marcador de contenido"/>
          <p:cNvSpPr txBox="1">
            <a:spLocks/>
          </p:cNvSpPr>
          <p:nvPr/>
        </p:nvSpPr>
        <p:spPr>
          <a:xfrm>
            <a:off x="285720" y="1857364"/>
            <a:ext cx="8572560" cy="4572032"/>
          </a:xfrm>
          <a:prstGeom prst="rect">
            <a:avLst/>
          </a:prstGeom>
        </p:spPr>
        <p:txBody>
          <a:bodyPr>
            <a:noAutofit/>
          </a:bodyPr>
          <a:lstStyle/>
          <a:p>
            <a:pPr algn="just"/>
            <a:r>
              <a:rPr lang="es-ES" sz="2800" u="sng" dirty="0" smtClean="0"/>
              <a:t>Aspectos Comerciales y Gubernamentales:</a:t>
            </a:r>
            <a:r>
              <a:rPr lang="es-ES" sz="2800" dirty="0" smtClean="0"/>
              <a:t> Para que las distintas redes públicas y privadas puedan integrarse con las nuevas redes de sensores y objetos del IoT y puedan interoperar de un manera</a:t>
            </a:r>
          </a:p>
          <a:p>
            <a:pPr algn="just"/>
            <a:r>
              <a:rPr lang="es-ES" sz="2800" dirty="0" smtClean="0"/>
              <a:t>eficiente y en beneficio común de todos los implicados se deberá contar con una labor conjunta entre los gobiernos, las empresas, las entidades educativas, etc.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t>Áreas de desafíos</a:t>
            </a:r>
            <a:endParaRPr lang="es-ES" dirty="0"/>
          </a:p>
        </p:txBody>
      </p:sp>
      <p:sp>
        <p:nvSpPr>
          <p:cNvPr id="3" name="2 Marcador de contenido"/>
          <p:cNvSpPr>
            <a:spLocks noGrp="1"/>
          </p:cNvSpPr>
          <p:nvPr>
            <p:ph idx="1"/>
          </p:nvPr>
        </p:nvSpPr>
        <p:spPr>
          <a:xfrm>
            <a:off x="457200" y="1428736"/>
            <a:ext cx="8229600" cy="4997473"/>
          </a:xfrm>
        </p:spPr>
        <p:txBody>
          <a:bodyPr>
            <a:noAutofit/>
          </a:bodyPr>
          <a:lstStyle/>
          <a:p>
            <a:endParaRPr lang="es-ES" sz="2800" dirty="0" smtClean="0"/>
          </a:p>
          <a:p>
            <a:endParaRPr lang="es-ES" sz="2600" u="sng" dirty="0" smtClean="0"/>
          </a:p>
        </p:txBody>
      </p:sp>
      <p:sp>
        <p:nvSpPr>
          <p:cNvPr id="6" name="2 Marcador de contenido"/>
          <p:cNvSpPr txBox="1">
            <a:spLocks/>
          </p:cNvSpPr>
          <p:nvPr/>
        </p:nvSpPr>
        <p:spPr>
          <a:xfrm>
            <a:off x="285720" y="1643050"/>
            <a:ext cx="8572560" cy="4572032"/>
          </a:xfrm>
          <a:prstGeom prst="rect">
            <a:avLst/>
          </a:prstGeom>
        </p:spPr>
        <p:txBody>
          <a:bodyPr>
            <a:noAutofit/>
          </a:bodyPr>
          <a:lstStyle/>
          <a:p>
            <a:pPr algn="just"/>
            <a:r>
              <a:rPr lang="es-ES" sz="2800" u="sng" dirty="0" smtClean="0"/>
              <a:t>Dependencia:</a:t>
            </a:r>
            <a:r>
              <a:rPr lang="es-ES" sz="2800" dirty="0" smtClean="0"/>
              <a:t> Un aspecto negativo de la tremenda influencia de la tecnología sobre nuestros hábitos y forma de vida es la dependencia que desarrollamos a ella.</a:t>
            </a:r>
          </a:p>
          <a:p>
            <a:pPr algn="just"/>
            <a:r>
              <a:rPr lang="es-ES" sz="2800" dirty="0" smtClean="0"/>
              <a:t>Se deben contar con planes de contingencia en caso de un apagón tecnológico con el fin de evitar crisis económica y social.</a:t>
            </a:r>
          </a:p>
          <a:p>
            <a:pPr algn="just"/>
            <a:r>
              <a:rPr lang="es-ES" sz="2800" dirty="0" smtClean="0"/>
              <a:t>Por mas importante y revolucionario que pueda llegar a ser el impacto del Internet de las Cosas en nuestras vidas aún debemos ser capaces de sobrevivir sin él en situaciones de emergencia.</a:t>
            </a:r>
            <a:endParaRPr kumimoji="0" lang="es-ES" sz="2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Objetivos</a:t>
            </a:r>
            <a:endParaRPr lang="es-ES" dirty="0"/>
          </a:p>
        </p:txBody>
      </p:sp>
      <p:sp>
        <p:nvSpPr>
          <p:cNvPr id="3" name="2 Marcador de contenido"/>
          <p:cNvSpPr>
            <a:spLocks noGrp="1"/>
          </p:cNvSpPr>
          <p:nvPr>
            <p:ph idx="1"/>
          </p:nvPr>
        </p:nvSpPr>
        <p:spPr/>
        <p:txBody>
          <a:bodyPr>
            <a:normAutofit/>
          </a:bodyPr>
          <a:lstStyle/>
          <a:p>
            <a:pPr lvl="0" algn="just"/>
            <a:r>
              <a:rPr lang="es-ES_tradnl" dirty="0" smtClean="0"/>
              <a:t>Caracterizar los conceptos fundamentales de Internet de las cosas (Internet of Things)</a:t>
            </a:r>
            <a:r>
              <a:rPr lang="es-MX" dirty="0" smtClean="0"/>
              <a:t>.</a:t>
            </a:r>
          </a:p>
          <a:p>
            <a:pPr lvl="0" algn="just"/>
            <a:r>
              <a:rPr lang="es-ES_tradnl" dirty="0" smtClean="0"/>
              <a:t>Identificar los principios de su funcionamiento, seguridad y privacidad. </a:t>
            </a:r>
          </a:p>
          <a:p>
            <a:pPr lvl="0" algn="just"/>
            <a:r>
              <a:rPr lang="es-ES_tradnl" dirty="0" smtClean="0"/>
              <a:t>Describir los conceptos elementales de arquitecturas para </a:t>
            </a:r>
            <a:r>
              <a:rPr lang="es-ES_tradnl" dirty="0" err="1" smtClean="0"/>
              <a:t>IoT</a:t>
            </a:r>
            <a:r>
              <a:rPr lang="es-ES_tradnl" dirty="0" smtClean="0"/>
              <a:t>. </a:t>
            </a:r>
          </a:p>
          <a:p>
            <a:pPr lvl="0" algn="just"/>
            <a:r>
              <a:rPr lang="es-ES_tradnl" dirty="0" smtClean="0"/>
              <a:t>Determinar los principales casos de aplicación. </a:t>
            </a:r>
            <a:r>
              <a:rPr lang="es-ES_tradnl" dirty="0" err="1" smtClean="0"/>
              <a:t>IoT</a:t>
            </a:r>
            <a:r>
              <a:rPr lang="es-ES_tradnl" dirty="0" smtClean="0"/>
              <a:t> en la educación.</a:t>
            </a:r>
            <a:endParaRPr lang="es-ES" dirty="0" smtClean="0"/>
          </a:p>
          <a:p>
            <a:pPr algn="just"/>
            <a:endParaRPr lang="es-E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t>Áreas de desafíos</a:t>
            </a:r>
            <a:endParaRPr lang="es-ES" dirty="0"/>
          </a:p>
        </p:txBody>
      </p:sp>
      <p:sp>
        <p:nvSpPr>
          <p:cNvPr id="3" name="2 Marcador de contenido"/>
          <p:cNvSpPr>
            <a:spLocks noGrp="1"/>
          </p:cNvSpPr>
          <p:nvPr>
            <p:ph idx="1"/>
          </p:nvPr>
        </p:nvSpPr>
        <p:spPr>
          <a:xfrm>
            <a:off x="457200" y="1428736"/>
            <a:ext cx="8229600" cy="4997473"/>
          </a:xfrm>
        </p:spPr>
        <p:txBody>
          <a:bodyPr>
            <a:noAutofit/>
          </a:bodyPr>
          <a:lstStyle/>
          <a:p>
            <a:endParaRPr lang="es-ES" sz="2800" dirty="0" smtClean="0"/>
          </a:p>
          <a:p>
            <a:endParaRPr lang="es-ES" sz="2600" u="sng" dirty="0" smtClean="0"/>
          </a:p>
        </p:txBody>
      </p:sp>
      <p:sp>
        <p:nvSpPr>
          <p:cNvPr id="6" name="2 Marcador de contenido"/>
          <p:cNvSpPr txBox="1">
            <a:spLocks/>
          </p:cNvSpPr>
          <p:nvPr/>
        </p:nvSpPr>
        <p:spPr>
          <a:xfrm>
            <a:off x="285720" y="1714488"/>
            <a:ext cx="8572560" cy="4572032"/>
          </a:xfrm>
          <a:prstGeom prst="rect">
            <a:avLst/>
          </a:prstGeom>
        </p:spPr>
        <p:txBody>
          <a:bodyPr>
            <a:noAutofit/>
          </a:bodyPr>
          <a:lstStyle/>
          <a:p>
            <a:pPr algn="just"/>
            <a:r>
              <a:rPr lang="es-ES" sz="2800" u="sng" dirty="0" smtClean="0"/>
              <a:t>Medio Ambiente</a:t>
            </a:r>
            <a:r>
              <a:rPr lang="es-ES" sz="2800" dirty="0" smtClean="0"/>
              <a:t>: La mayoría de los medios electrónicos de la actualidad poseen varios componentes hechos de materiales que no son reciclables y que pueden ser muy dañinos para el medio ambiente si no se tratan adecuadamente. Las bateras litio son un ejemplo claro.</a:t>
            </a:r>
          </a:p>
          <a:p>
            <a:pPr algn="just"/>
            <a:r>
              <a:rPr lang="es-ES" sz="2800" dirty="0" smtClean="0"/>
              <a:t>Los objetos del IoT deben tener en cuenta estas consideraciones, sobre todo aquellos miles de objetos a ser utilizados en exteriores.</a:t>
            </a:r>
          </a:p>
          <a:p>
            <a:pPr algn="just"/>
            <a:endParaRPr kumimoji="0" lang="es-ES" sz="2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t>Áreas de desafíos</a:t>
            </a:r>
            <a:endParaRPr lang="es-ES" dirty="0"/>
          </a:p>
        </p:txBody>
      </p:sp>
      <p:sp>
        <p:nvSpPr>
          <p:cNvPr id="3" name="2 Marcador de contenido"/>
          <p:cNvSpPr>
            <a:spLocks noGrp="1"/>
          </p:cNvSpPr>
          <p:nvPr>
            <p:ph idx="1"/>
          </p:nvPr>
        </p:nvSpPr>
        <p:spPr>
          <a:xfrm>
            <a:off x="457200" y="1428736"/>
            <a:ext cx="8229600" cy="4997473"/>
          </a:xfrm>
        </p:spPr>
        <p:txBody>
          <a:bodyPr>
            <a:noAutofit/>
          </a:bodyPr>
          <a:lstStyle/>
          <a:p>
            <a:endParaRPr lang="es-ES" sz="2800" dirty="0" smtClean="0"/>
          </a:p>
          <a:p>
            <a:endParaRPr lang="es-ES" sz="2600" u="sng" dirty="0" smtClean="0"/>
          </a:p>
        </p:txBody>
      </p:sp>
      <p:sp>
        <p:nvSpPr>
          <p:cNvPr id="6" name="2 Marcador de contenido"/>
          <p:cNvSpPr txBox="1">
            <a:spLocks/>
          </p:cNvSpPr>
          <p:nvPr/>
        </p:nvSpPr>
        <p:spPr>
          <a:xfrm>
            <a:off x="285720" y="1714488"/>
            <a:ext cx="8572560" cy="4572032"/>
          </a:xfrm>
          <a:prstGeom prst="rect">
            <a:avLst/>
          </a:prstGeom>
        </p:spPr>
        <p:txBody>
          <a:bodyPr>
            <a:noAutofit/>
          </a:bodyPr>
          <a:lstStyle/>
          <a:p>
            <a:pPr algn="just"/>
            <a:r>
              <a:rPr lang="es-ES" sz="2800" u="sng" dirty="0" smtClean="0"/>
              <a:t>Seguridad y Privacidad</a:t>
            </a:r>
            <a:r>
              <a:rPr lang="es-ES" sz="2800" dirty="0" smtClean="0"/>
              <a:t>: Quizás el aspecto más desafiante para la implementación del Internet de las Cosas sea la privacidad y seguridad.</a:t>
            </a:r>
          </a:p>
          <a:p>
            <a:pPr algn="just"/>
            <a:r>
              <a:rPr lang="es-ES" sz="2800" dirty="0" smtClean="0"/>
              <a:t>Desde el momento en que estemos rodeados de objetos conectados al IoT, varios de los cuáles pueden pasar desapercibidos, podemos ignorar cuándo, cómo, dónde y quién se encuentra recolectando que tipo de información sobre nosotros sin nuestro consentimiento.</a:t>
            </a:r>
          </a:p>
          <a:p>
            <a:pPr algn="just"/>
            <a:r>
              <a:rPr lang="es-ES" sz="2800" dirty="0" smtClean="0"/>
              <a:t>Esta información puede ser sensible y no estar pensada para ser compartida.</a:t>
            </a:r>
            <a:endParaRPr kumimoji="0" lang="es-ES" sz="2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t>Áreas de desafíos</a:t>
            </a:r>
            <a:endParaRPr lang="es-ES" dirty="0"/>
          </a:p>
        </p:txBody>
      </p:sp>
      <p:sp>
        <p:nvSpPr>
          <p:cNvPr id="3" name="2 Marcador de contenido"/>
          <p:cNvSpPr>
            <a:spLocks noGrp="1"/>
          </p:cNvSpPr>
          <p:nvPr>
            <p:ph idx="1"/>
          </p:nvPr>
        </p:nvSpPr>
        <p:spPr>
          <a:xfrm>
            <a:off x="457200" y="1574799"/>
            <a:ext cx="8229600" cy="4997473"/>
          </a:xfrm>
        </p:spPr>
        <p:txBody>
          <a:bodyPr>
            <a:noAutofit/>
          </a:bodyPr>
          <a:lstStyle/>
          <a:p>
            <a:pPr algn="just"/>
            <a:r>
              <a:rPr lang="es-ES" sz="2800" u="sng" dirty="0" smtClean="0"/>
              <a:t>Red y Datos:</a:t>
            </a:r>
            <a:r>
              <a:rPr lang="es-ES" sz="2800" dirty="0" smtClean="0"/>
              <a:t> Las estimaciones futuras sobre la cantidad de objetos conectados al IoT supera ampliamente a los objetos actualmente conectados a la red.</a:t>
            </a:r>
          </a:p>
          <a:p>
            <a:pPr algn="just"/>
            <a:r>
              <a:rPr lang="es-ES" sz="2800" dirty="0" smtClean="0"/>
              <a:t>La gran cantidad de objetos que estarán conectados al Internet de las Cosas implica que cada uno de ellos transmitirá y recibirá paquetes por la red, lo cual supone un aumento potencialmente peligroso en los volúmenes de tráfico en internet.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t>Áreas de desafíos</a:t>
            </a:r>
            <a:endParaRPr lang="es-ES" dirty="0"/>
          </a:p>
        </p:txBody>
      </p:sp>
      <p:sp>
        <p:nvSpPr>
          <p:cNvPr id="3" name="2 Marcador de contenido"/>
          <p:cNvSpPr>
            <a:spLocks noGrp="1"/>
          </p:cNvSpPr>
          <p:nvPr>
            <p:ph idx="1"/>
          </p:nvPr>
        </p:nvSpPr>
        <p:spPr>
          <a:xfrm>
            <a:off x="457200" y="1643050"/>
            <a:ext cx="8229600" cy="4500594"/>
          </a:xfrm>
        </p:spPr>
        <p:txBody>
          <a:bodyPr>
            <a:noAutofit/>
          </a:bodyPr>
          <a:lstStyle/>
          <a:p>
            <a:pPr algn="just"/>
            <a:r>
              <a:rPr lang="es-ES" sz="2800" u="sng" dirty="0" smtClean="0"/>
              <a:t>Red y Datos:</a:t>
            </a:r>
            <a:r>
              <a:rPr lang="es-ES" sz="2800" dirty="0" smtClean="0"/>
              <a:t> La gran cantidad de objetos conectados al Internet de las Cosas y la gran cantidad de aplicaciones que se le pueden dar a los mismos generan un gran volumen de datos constantemente.</a:t>
            </a:r>
            <a:endParaRPr lang="es-ES" sz="2800" u="sng" dirty="0" smtClean="0"/>
          </a:p>
          <a:p>
            <a:pPr algn="just"/>
            <a:r>
              <a:rPr lang="es-ES" sz="2800" dirty="0" smtClean="0"/>
              <a:t>Pero para que estos datos puedan tener algún valor, es decir, se puedan transformar en información útil y valiosa se requieren de mecanismos adecuados para procesarlos y almacenarlos.</a:t>
            </a:r>
          </a:p>
          <a:p>
            <a:pPr algn="just">
              <a:buNone/>
            </a:pPr>
            <a:endParaRPr lang="es-ES" dirty="0" smtClean="0"/>
          </a:p>
          <a:p>
            <a:pPr algn="just"/>
            <a:endParaRPr lang="es-ES" sz="2800" u="sng"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t>Big Data</a:t>
            </a:r>
            <a:endParaRPr lang="es-ES" dirty="0"/>
          </a:p>
        </p:txBody>
      </p:sp>
      <p:sp>
        <p:nvSpPr>
          <p:cNvPr id="3" name="2 Marcador de contenido"/>
          <p:cNvSpPr>
            <a:spLocks noGrp="1"/>
          </p:cNvSpPr>
          <p:nvPr>
            <p:ph idx="1"/>
          </p:nvPr>
        </p:nvSpPr>
        <p:spPr>
          <a:xfrm>
            <a:off x="457200" y="1643050"/>
            <a:ext cx="8229600" cy="4500594"/>
          </a:xfrm>
        </p:spPr>
        <p:txBody>
          <a:bodyPr>
            <a:noAutofit/>
          </a:bodyPr>
          <a:lstStyle/>
          <a:p>
            <a:pPr algn="just"/>
            <a:r>
              <a:rPr lang="es-ES" sz="2800" dirty="0" smtClean="0"/>
              <a:t>El Big Data es justamente una tecnología ideada para la recolección y procesamiento de grandes volúmenes de información de tipo variado y no estructurada que se generan a gran velocidad. Existen hoy </a:t>
            </a:r>
            <a:r>
              <a:rPr lang="es-ES" sz="2800" smtClean="0"/>
              <a:t>en día </a:t>
            </a:r>
            <a:r>
              <a:rPr lang="es-ES" sz="2800" dirty="0" err="1" smtClean="0"/>
              <a:t>frameworks</a:t>
            </a:r>
            <a:r>
              <a:rPr lang="es-ES" sz="2800" dirty="0" smtClean="0"/>
              <a:t> para Big Data como </a:t>
            </a:r>
            <a:r>
              <a:rPr lang="es-ES" sz="2800" dirty="0" err="1" smtClean="0"/>
              <a:t>Hadoop</a:t>
            </a:r>
            <a:r>
              <a:rPr lang="es-ES" sz="2800" dirty="0" smtClean="0"/>
              <a:t> que utilizan procesamiento distribuido y que pueden ser aplicados al IdC.</a:t>
            </a:r>
          </a:p>
          <a:p>
            <a:pPr algn="just">
              <a:buNone/>
            </a:pPr>
            <a:endParaRPr lang="es-ES" dirty="0" smtClean="0"/>
          </a:p>
          <a:p>
            <a:pPr algn="just"/>
            <a:endParaRPr lang="es-ES" sz="2800" u="sng"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Bibliografía</a:t>
            </a:r>
            <a:endParaRPr lang="es-ES" dirty="0"/>
          </a:p>
        </p:txBody>
      </p:sp>
      <p:sp>
        <p:nvSpPr>
          <p:cNvPr id="3" name="2 Marcador de contenido"/>
          <p:cNvSpPr>
            <a:spLocks noGrp="1"/>
          </p:cNvSpPr>
          <p:nvPr>
            <p:ph idx="1"/>
          </p:nvPr>
        </p:nvSpPr>
        <p:spPr>
          <a:xfrm>
            <a:off x="457200" y="1357298"/>
            <a:ext cx="8329642" cy="5429263"/>
          </a:xfrm>
        </p:spPr>
        <p:txBody>
          <a:bodyPr>
            <a:normAutofit fontScale="77500" lnSpcReduction="20000"/>
          </a:bodyPr>
          <a:lstStyle/>
          <a:p>
            <a:pPr algn="just">
              <a:lnSpc>
                <a:spcPct val="120000"/>
              </a:lnSpc>
            </a:pPr>
            <a:r>
              <a:rPr lang="es-ES" dirty="0" err="1" smtClean="0"/>
              <a:t>Alcaraz</a:t>
            </a:r>
            <a:r>
              <a:rPr lang="es-ES" dirty="0" smtClean="0"/>
              <a:t>, M. Internet de las Cosas.</a:t>
            </a:r>
          </a:p>
          <a:p>
            <a:pPr algn="just">
              <a:lnSpc>
                <a:spcPct val="120000"/>
              </a:lnSpc>
            </a:pPr>
            <a:r>
              <a:rPr lang="es-ES" dirty="0" smtClean="0"/>
              <a:t>Evans, D.  (2011). Internet de las Cosas. Cómo la próxima evolución de Internet lo cambia todo.</a:t>
            </a:r>
          </a:p>
          <a:p>
            <a:pPr algn="just">
              <a:lnSpc>
                <a:spcPct val="120000"/>
              </a:lnSpc>
            </a:pPr>
            <a:r>
              <a:rPr lang="es-ES" dirty="0" smtClean="0"/>
              <a:t>Matas, A., Leiva, J. y Franco, P. (2020). Irrupción del Big Data en la Educación.</a:t>
            </a:r>
          </a:p>
          <a:p>
            <a:pPr algn="just">
              <a:lnSpc>
                <a:spcPct val="120000"/>
              </a:lnSpc>
            </a:pPr>
            <a:r>
              <a:rPr lang="es-ES" dirty="0" smtClean="0"/>
              <a:t> Pereira, T., Portilla, I. y Rodríguez, N. (2017). Big data y Relaciones Públicas. Una revisión bibliográfica del estado de la cuestión.</a:t>
            </a:r>
          </a:p>
          <a:p>
            <a:pPr algn="just">
              <a:lnSpc>
                <a:spcPct val="120000"/>
              </a:lnSpc>
            </a:pPr>
            <a:r>
              <a:rPr lang="es-ES" dirty="0" smtClean="0"/>
              <a:t>Camargo, J., Camargo, J. y </a:t>
            </a:r>
            <a:r>
              <a:rPr lang="es-ES" dirty="0" err="1" smtClean="0"/>
              <a:t>Joyanes</a:t>
            </a:r>
            <a:r>
              <a:rPr lang="es-ES" dirty="0" smtClean="0"/>
              <a:t>, L. (2015). Conociendo Big Data.</a:t>
            </a:r>
          </a:p>
          <a:p>
            <a:pPr algn="just">
              <a:lnSpc>
                <a:spcPct val="120000"/>
              </a:lnSpc>
            </a:pPr>
            <a:r>
              <a:rPr lang="es-ES" dirty="0" smtClean="0"/>
              <a:t>Ortiz , M., </a:t>
            </a:r>
            <a:r>
              <a:rPr lang="es-ES" dirty="0" err="1" smtClean="0"/>
              <a:t>Joyanes</a:t>
            </a:r>
            <a:r>
              <a:rPr lang="es-ES" dirty="0" smtClean="0"/>
              <a:t>, L. y </a:t>
            </a:r>
            <a:r>
              <a:rPr lang="es-ES" dirty="0" err="1" smtClean="0"/>
              <a:t>Girarldo</a:t>
            </a:r>
            <a:r>
              <a:rPr lang="es-ES" dirty="0" smtClean="0"/>
              <a:t>, L. (2016). Los desafíos del marketing en la era del </a:t>
            </a:r>
            <a:r>
              <a:rPr lang="es-ES" dirty="0" err="1" smtClean="0"/>
              <a:t>big</a:t>
            </a:r>
            <a:r>
              <a:rPr lang="es-ES" dirty="0" smtClean="0"/>
              <a:t> data.</a:t>
            </a:r>
          </a:p>
          <a:p>
            <a:pPr algn="just">
              <a:lnSpc>
                <a:spcPct val="120000"/>
              </a:lnSpc>
            </a:pPr>
            <a:r>
              <a:rPr lang="es-ES" dirty="0" smtClean="0"/>
              <a:t>Otros materiales en repositorio.umcc.cu u eva.umcc.cu.</a:t>
            </a:r>
            <a:endParaRPr lang="es-E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INTRODUCCIÓN</a:t>
            </a:r>
            <a:endParaRPr lang="es-ES" dirty="0"/>
          </a:p>
        </p:txBody>
      </p:sp>
      <p:sp>
        <p:nvSpPr>
          <p:cNvPr id="5" name="4 Marcador de contenido"/>
          <p:cNvSpPr>
            <a:spLocks noGrp="1"/>
          </p:cNvSpPr>
          <p:nvPr>
            <p:ph idx="1"/>
          </p:nvPr>
        </p:nvSpPr>
        <p:spPr/>
        <p:txBody>
          <a:bodyPr>
            <a:noAutofit/>
          </a:bodyPr>
          <a:lstStyle/>
          <a:p>
            <a:pPr algn="just"/>
            <a:r>
              <a:rPr lang="es-ES" sz="2800" dirty="0" smtClean="0"/>
              <a:t>Actualmente es completamente normal conectarse a Internet diariamente con fines informativos, sociales, de entretenimiento e incluso laborales y económicos.</a:t>
            </a:r>
          </a:p>
          <a:p>
            <a:pPr algn="just"/>
            <a:r>
              <a:rPr lang="es-ES" sz="2800" dirty="0" smtClean="0"/>
              <a:t>El uso potencial que podamos darle a Internet evoluciona con el tiempo: el comercio electrónico, las redes sociales, los servicios multimedia por internet son ejemplos de como fue creciendo la red.</a:t>
            </a:r>
          </a:p>
          <a:p>
            <a:pPr algn="just"/>
            <a:r>
              <a:rPr lang="es-ES" sz="2800" dirty="0" smtClean="0"/>
              <a:t>Cada vez es mayor la cantidad y la variedad de dispositivos que pueden conectarse a internet. </a:t>
            </a:r>
            <a:endParaRPr lang="es-E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Internet de las Cosas(</a:t>
            </a:r>
            <a:r>
              <a:rPr lang="es-ES" dirty="0" err="1" smtClean="0"/>
              <a:t>IoT</a:t>
            </a:r>
            <a:r>
              <a:rPr lang="es-ES" dirty="0" smtClean="0"/>
              <a:t>)</a:t>
            </a:r>
            <a:endParaRPr lang="es-ES" dirty="0"/>
          </a:p>
        </p:txBody>
      </p:sp>
      <p:sp>
        <p:nvSpPr>
          <p:cNvPr id="5" name="4 Marcador de contenido"/>
          <p:cNvSpPr>
            <a:spLocks noGrp="1"/>
          </p:cNvSpPr>
          <p:nvPr>
            <p:ph idx="1"/>
          </p:nvPr>
        </p:nvSpPr>
        <p:spPr>
          <a:xfrm>
            <a:off x="414366" y="1545926"/>
            <a:ext cx="8229600" cy="4526280"/>
          </a:xfrm>
        </p:spPr>
        <p:txBody>
          <a:bodyPr>
            <a:noAutofit/>
          </a:bodyPr>
          <a:lstStyle/>
          <a:p>
            <a:pPr algn="just"/>
            <a:r>
              <a:rPr lang="es-ES" sz="2600" dirty="0" smtClean="0"/>
              <a:t>Contamos con teléfonos, electrodomésticos, automóviles, relojes, gafas, etc. y con nuevas tecnologías de conexión de mayor alcance y acceso como las redes 3G y LTE. </a:t>
            </a:r>
          </a:p>
          <a:p>
            <a:pPr algn="just"/>
            <a:r>
              <a:rPr lang="es-ES" sz="2600" dirty="0" smtClean="0"/>
              <a:t>Ya no solo las personas, sino también estos objetos o cosas cotidianas de nuestro entorno quienes se conectan a la red para aprovechar sus beneficios. </a:t>
            </a:r>
          </a:p>
          <a:p>
            <a:pPr algn="just"/>
            <a:r>
              <a:rPr lang="es-ES" sz="2600" dirty="0" smtClean="0"/>
              <a:t>Esta siguiente etapa de la evolución de internet, en la que la conectividad se extiende a los objetos que nos rodean es la que se conoce como Internet of Things (IoT) o Internet de las Cosas (IdC). </a:t>
            </a:r>
            <a:endParaRPr lang="es-ES" sz="2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760240"/>
            <a:ext cx="8229600" cy="4526280"/>
          </a:xfrm>
        </p:spPr>
        <p:txBody>
          <a:bodyPr>
            <a:normAutofit fontScale="92500" lnSpcReduction="10000"/>
          </a:bodyPr>
          <a:lstStyle/>
          <a:p>
            <a:pPr algn="just"/>
            <a:r>
              <a:rPr lang="es-ES" dirty="0" smtClean="0"/>
              <a:t>El Internet de las Cosas permite que podamos integrar objetos inteligentes de todo tipo y función, redes de sensores, y recursos de la Internet actual con las personas con el fin de compartir información que sea útil para aumentar nuestro conocimiento y tomar decisiones que mejoren nuestra calidad de vida en cualquier aspecto posible: social, económico, cultural, ambiental, etc.</a:t>
            </a:r>
            <a:endParaRPr lang="es-ES" dirty="0"/>
          </a:p>
        </p:txBody>
      </p:sp>
      <p:sp>
        <p:nvSpPr>
          <p:cNvPr id="4" name="1 Título"/>
          <p:cNvSpPr>
            <a:spLocks noGrp="1"/>
          </p:cNvSpPr>
          <p:nvPr>
            <p:ph type="title"/>
          </p:nvPr>
        </p:nvSpPr>
        <p:spPr/>
        <p:txBody>
          <a:bodyPr/>
          <a:lstStyle/>
          <a:p>
            <a:r>
              <a:rPr lang="es-ES" dirty="0" smtClean="0"/>
              <a:t>Internet de las Cosas(</a:t>
            </a:r>
            <a:r>
              <a:rPr lang="es-ES" dirty="0" err="1" smtClean="0"/>
              <a:t>IoT</a:t>
            </a:r>
            <a:r>
              <a:rPr lang="es-ES" dirty="0" smtClean="0"/>
              <a:t>)</a:t>
            </a:r>
            <a:endParaRPr lang="es-E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92500" lnSpcReduction="20000"/>
          </a:bodyPr>
          <a:lstStyle/>
          <a:p>
            <a:pPr algn="just"/>
            <a:r>
              <a:rPr lang="es-ES" dirty="0" smtClean="0"/>
              <a:t>Puede aplicarse a varios ámbitos pues la cantidad de usos que pueda darse a los productos y servicios depende de la creatividad e ingenio de los desarrolladores.</a:t>
            </a:r>
          </a:p>
          <a:p>
            <a:pPr algn="just"/>
            <a:r>
              <a:rPr lang="es-ES" dirty="0" smtClean="0"/>
              <a:t>La factibilidad de implementar actualmente los ejemplos a ser mencionados a continuación en las distintas áreas puede ser mayor o menor pero todos ellos constituyen formas en las que eventualmente se puede usar esta plataforma.</a:t>
            </a:r>
            <a:endParaRPr lang="es-ES" dirty="0"/>
          </a:p>
        </p:txBody>
      </p:sp>
      <p:sp>
        <p:nvSpPr>
          <p:cNvPr id="4" name="1 Título"/>
          <p:cNvSpPr>
            <a:spLocks noGrp="1"/>
          </p:cNvSpPr>
          <p:nvPr>
            <p:ph type="title"/>
          </p:nvPr>
        </p:nvSpPr>
        <p:spPr/>
        <p:txBody>
          <a:bodyPr/>
          <a:lstStyle/>
          <a:p>
            <a:r>
              <a:rPr lang="es-ES" dirty="0" smtClean="0"/>
              <a:t>Áreas de aplicación (IoT)</a:t>
            </a:r>
            <a:endParaRPr lang="es-E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Algunos ejemplos</a:t>
            </a:r>
            <a:endParaRPr lang="es-ES" dirty="0"/>
          </a:p>
        </p:txBody>
      </p:sp>
      <p:sp>
        <p:nvSpPr>
          <p:cNvPr id="3" name="2 Marcador de contenido"/>
          <p:cNvSpPr>
            <a:spLocks noGrp="1"/>
          </p:cNvSpPr>
          <p:nvPr>
            <p:ph idx="1"/>
          </p:nvPr>
        </p:nvSpPr>
        <p:spPr>
          <a:xfrm>
            <a:off x="457200" y="1500174"/>
            <a:ext cx="8229600" cy="5072098"/>
          </a:xfrm>
        </p:spPr>
        <p:txBody>
          <a:bodyPr>
            <a:noAutofit/>
          </a:bodyPr>
          <a:lstStyle/>
          <a:p>
            <a:pPr algn="just">
              <a:lnSpc>
                <a:spcPct val="120000"/>
              </a:lnSpc>
            </a:pPr>
            <a:r>
              <a:rPr lang="es-ES" sz="2800" b="1" u="sng" dirty="0" smtClean="0"/>
              <a:t>Hogar</a:t>
            </a:r>
            <a:r>
              <a:rPr lang="es-ES" sz="2400" dirty="0" smtClean="0"/>
              <a:t>:</a:t>
            </a:r>
          </a:p>
          <a:p>
            <a:pPr algn="just">
              <a:lnSpc>
                <a:spcPct val="120000"/>
              </a:lnSpc>
            </a:pPr>
            <a:r>
              <a:rPr lang="es-ES" sz="2400" dirty="0" smtClean="0"/>
              <a:t>Podemos destacar algunas aplicaciones de los objetos conectados al IoT:</a:t>
            </a:r>
          </a:p>
          <a:p>
            <a:pPr algn="just">
              <a:lnSpc>
                <a:spcPct val="120000"/>
              </a:lnSpc>
            </a:pPr>
            <a:r>
              <a:rPr lang="es-ES" sz="2400" dirty="0" smtClean="0"/>
              <a:t>Actualmente ya existen alternativas comerciales entre las cuales las televisiones smart son las mas conocidas.</a:t>
            </a:r>
          </a:p>
          <a:p>
            <a:pPr algn="just"/>
            <a:r>
              <a:rPr lang="es-ES" sz="2400" dirty="0" smtClean="0"/>
              <a:t>Control y Automatización de los sistemas del hogar. Una de las posibilidades novedosas que brindan los objetos conectados a Internet es que podemos controlar los mismos remotamente y programar su funcionamiento de la misma manera a través, por ejemplo, de nuestros Smartphone.</a:t>
            </a:r>
            <a:endParaRPr lang="es-E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Algunos ejemplos</a:t>
            </a:r>
            <a:endParaRPr lang="es-ES" dirty="0"/>
          </a:p>
        </p:txBody>
      </p:sp>
      <p:sp>
        <p:nvSpPr>
          <p:cNvPr id="3" name="2 Marcador de contenido"/>
          <p:cNvSpPr>
            <a:spLocks noGrp="1"/>
          </p:cNvSpPr>
          <p:nvPr>
            <p:ph idx="1"/>
          </p:nvPr>
        </p:nvSpPr>
        <p:spPr>
          <a:xfrm>
            <a:off x="457200" y="1428736"/>
            <a:ext cx="8229600" cy="5000660"/>
          </a:xfrm>
        </p:spPr>
        <p:txBody>
          <a:bodyPr>
            <a:noAutofit/>
          </a:bodyPr>
          <a:lstStyle/>
          <a:p>
            <a:pPr algn="just"/>
            <a:r>
              <a:rPr lang="es-ES" sz="2400" b="1" u="sng" dirty="0" smtClean="0"/>
              <a:t>Ciudades:</a:t>
            </a:r>
            <a:endParaRPr lang="es-ES" sz="2400" dirty="0" smtClean="0"/>
          </a:p>
          <a:p>
            <a:pPr algn="just"/>
            <a:r>
              <a:rPr lang="es-ES" sz="2400" dirty="0" smtClean="0"/>
              <a:t>Uno de los mayores problemas que sufren las ciudades en la actualidad son las grandes congestiones de tráfico vehicular ocasionada en gran medida por la mala organización de los flujos de tránsitos.</a:t>
            </a:r>
          </a:p>
          <a:p>
            <a:pPr algn="just"/>
            <a:r>
              <a:rPr lang="es-ES" sz="2400" dirty="0" smtClean="0"/>
              <a:t>Con el Internet de las cosas se puede implementar un sistema de control de tráfico inteligente. </a:t>
            </a:r>
          </a:p>
          <a:p>
            <a:pPr algn="just"/>
            <a:r>
              <a:rPr lang="es-ES" sz="2400" dirty="0" smtClean="0"/>
              <a:t>Inspección de edificios y estructuras: El control de la integridad estructural y cualquier posible degradación o daño como grietas en las construcciones, monumentos históricos, puentes, etc. puede ser monitorizado a través de sensores instalados en los mismos y conectados al IoT.</a:t>
            </a:r>
            <a:endParaRPr lang="es-ES" sz="2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undición">
  <a:themeElements>
    <a:clrScheme name="Fundición">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undición">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undición">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191</TotalTime>
  <Words>1835</Words>
  <PresentationFormat>Presentación en pantalla (4:3)</PresentationFormat>
  <Paragraphs>91</Paragraphs>
  <Slides>24</Slides>
  <Notes>0</Notes>
  <HiddenSlides>0</HiddenSlides>
  <MMClips>0</MMClips>
  <ScaleCrop>false</ScaleCrop>
  <HeadingPairs>
    <vt:vector size="4" baseType="variant">
      <vt:variant>
        <vt:lpstr>Tema</vt:lpstr>
      </vt:variant>
      <vt:variant>
        <vt:i4>1</vt:i4>
      </vt:variant>
      <vt:variant>
        <vt:lpstr>Títulos de diapositiva</vt:lpstr>
      </vt:variant>
      <vt:variant>
        <vt:i4>24</vt:i4>
      </vt:variant>
    </vt:vector>
  </HeadingPairs>
  <TitlesOfParts>
    <vt:vector size="25" baseType="lpstr">
      <vt:lpstr>Fundición</vt:lpstr>
      <vt:lpstr>Tema 3: Internet de las cosas.</vt:lpstr>
      <vt:lpstr>Objetivos</vt:lpstr>
      <vt:lpstr>Bibliografía</vt:lpstr>
      <vt:lpstr>INTRODUCCIÓN</vt:lpstr>
      <vt:lpstr>Internet de las Cosas(IoT)</vt:lpstr>
      <vt:lpstr>Internet de las Cosas(IoT)</vt:lpstr>
      <vt:lpstr>Áreas de aplicación (IoT)</vt:lpstr>
      <vt:lpstr>Algunos ejemplos</vt:lpstr>
      <vt:lpstr>Algunos ejemplos</vt:lpstr>
      <vt:lpstr>Algunos ejemplos</vt:lpstr>
      <vt:lpstr>Algunos ejemplos</vt:lpstr>
      <vt:lpstr>Ejemplos de la integración de subsistemas conectados al IoT</vt:lpstr>
      <vt:lpstr>Ejemplos de la integración de subsistemas conectados al IoT</vt:lpstr>
      <vt:lpstr>Áreas de desafíos</vt:lpstr>
      <vt:lpstr>Áreas de desafíos</vt:lpstr>
      <vt:lpstr>Áreas de desafíos</vt:lpstr>
      <vt:lpstr>Áreas de desafíos</vt:lpstr>
      <vt:lpstr>Áreas de desafíos</vt:lpstr>
      <vt:lpstr>Áreas de desafíos</vt:lpstr>
      <vt:lpstr>Áreas de desafíos</vt:lpstr>
      <vt:lpstr>Áreas de desafíos</vt:lpstr>
      <vt:lpstr>Áreas de desafíos</vt:lpstr>
      <vt:lpstr>Áreas de desafíos</vt:lpstr>
      <vt:lpstr>Big Data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Tema 3: Internet de las cosas.</dc:title>
  <dc:creator>sissi</dc:creator>
  <cp:lastModifiedBy>sissi</cp:lastModifiedBy>
  <cp:revision>184</cp:revision>
  <dcterms:created xsi:type="dcterms:W3CDTF">2021-03-18T06:58:45Z</dcterms:created>
  <dcterms:modified xsi:type="dcterms:W3CDTF">2021-04-06T00:53:13Z</dcterms:modified>
</cp:coreProperties>
</file>