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7"/>
  </p:notesMasterIdLst>
  <p:sldIdLst>
    <p:sldId id="256" r:id="rId2"/>
    <p:sldId id="273" r:id="rId3"/>
    <p:sldId id="275" r:id="rId4"/>
    <p:sldId id="258" r:id="rId5"/>
    <p:sldId id="257" r:id="rId6"/>
    <p:sldId id="277" r:id="rId7"/>
    <p:sldId id="283" r:id="rId8"/>
    <p:sldId id="284" r:id="rId9"/>
    <p:sldId id="285" r:id="rId10"/>
    <p:sldId id="286" r:id="rId11"/>
    <p:sldId id="288" r:id="rId12"/>
    <p:sldId id="287" r:id="rId13"/>
    <p:sldId id="289" r:id="rId14"/>
    <p:sldId id="290" r:id="rId15"/>
    <p:sldId id="291" r:id="rId16"/>
    <p:sldId id="293" r:id="rId17"/>
    <p:sldId id="294" r:id="rId18"/>
    <p:sldId id="295" r:id="rId19"/>
    <p:sldId id="296" r:id="rId20"/>
    <p:sldId id="297" r:id="rId21"/>
    <p:sldId id="298" r:id="rId22"/>
    <p:sldId id="299" r:id="rId23"/>
    <p:sldId id="300" r:id="rId24"/>
    <p:sldId id="278" r:id="rId25"/>
    <p:sldId id="301" r:id="rId26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302" y="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CF4FA1-AD13-407C-AA6F-66DE0C51B72E}" type="datetimeFigureOut">
              <a:rPr lang="es-ES" smtClean="0"/>
              <a:pPr/>
              <a:t>06/04/2021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1C11AD-C204-4A14-B4FB-B9403C375DE8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C11AD-C204-4A14-B4FB-B9403C375DE8}" type="slidenum">
              <a:rPr lang="es-ES" smtClean="0"/>
              <a:pPr/>
              <a:t>24</a:t>
            </a:fld>
            <a:endParaRPr lang="es-E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C11AD-C204-4A14-B4FB-B9403C375DE8}" type="slidenum">
              <a:rPr lang="es-ES" smtClean="0"/>
              <a:pPr/>
              <a:t>25</a:t>
            </a:fld>
            <a:endParaRPr lang="es-E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dondear rectángulo de esquina diagonal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7A847CFC-816F-41D0-AAC0-9BF4FEBC753E}" type="datetimeFigureOut">
              <a:rPr lang="es-ES" smtClean="0"/>
              <a:pPr/>
              <a:t>06/04/2021</a:t>
            </a:fld>
            <a:endParaRPr lang="es-ES" dirty="0"/>
          </a:p>
        </p:txBody>
      </p:sp>
      <p:sp>
        <p:nvSpPr>
          <p:cNvPr id="11" name="10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132FADFE-3B8F-471C-ABF0-DBC7717ECBBC}" type="slidenum">
              <a:rPr lang="es-ES" smtClean="0"/>
              <a:pPr/>
              <a:t>‹Nº›</a:t>
            </a:fld>
            <a:endParaRPr lang="es-ES" dirty="0"/>
          </a:p>
        </p:txBody>
      </p:sp>
      <p:sp>
        <p:nvSpPr>
          <p:cNvPr id="12" name="11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s-E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847CFC-816F-41D0-AAC0-9BF4FEBC753E}" type="datetimeFigureOut">
              <a:rPr lang="es-ES" smtClean="0"/>
              <a:pPr/>
              <a:t>06/04/2021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2FADFE-3B8F-471C-ABF0-DBC7717ECBBC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847CFC-816F-41D0-AAC0-9BF4FEBC753E}" type="datetimeFigureOut">
              <a:rPr lang="es-ES" smtClean="0"/>
              <a:pPr/>
              <a:t>06/04/2021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2FADFE-3B8F-471C-ABF0-DBC7717ECBBC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847CFC-816F-41D0-AAC0-9BF4FEBC753E}" type="datetimeFigureOut">
              <a:rPr lang="es-ES" smtClean="0"/>
              <a:pPr/>
              <a:t>06/04/2021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2FADFE-3B8F-471C-ABF0-DBC7717ECBBC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8" name="7 Marcador de fecha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7A847CFC-816F-41D0-AAC0-9BF4FEBC753E}" type="datetimeFigureOut">
              <a:rPr lang="es-ES" smtClean="0"/>
              <a:pPr/>
              <a:t>06/04/2021</a:t>
            </a:fld>
            <a:endParaRPr lang="es-ES" dirty="0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132FADFE-3B8F-471C-ABF0-DBC7717ECBBC}" type="slidenum">
              <a:rPr lang="es-ES" smtClean="0"/>
              <a:pPr/>
              <a:t>‹Nº›</a:t>
            </a:fld>
            <a:endParaRPr lang="es-ES" dirty="0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s-E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847CFC-816F-41D0-AAC0-9BF4FEBC753E}" type="datetimeFigureOut">
              <a:rPr lang="es-ES" smtClean="0"/>
              <a:pPr/>
              <a:t>06/04/2021</a:t>
            </a:fld>
            <a:endParaRPr lang="es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132FADFE-3B8F-471C-ABF0-DBC7717ECBBC}" type="slidenum">
              <a:rPr lang="es-ES" smtClean="0"/>
              <a:pPr/>
              <a:t>‹Nº›</a:t>
            </a:fld>
            <a:endParaRPr lang="es-ES" dirty="0"/>
          </a:p>
        </p:txBody>
      </p:sp>
      <p:sp>
        <p:nvSpPr>
          <p:cNvPr id="10" name="9 Rectángulo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10 Rectángulo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847CFC-816F-41D0-AAC0-9BF4FEBC753E}" type="datetimeFigureOut">
              <a:rPr lang="es-ES" smtClean="0"/>
              <a:pPr/>
              <a:t>06/04/2021</a:t>
            </a:fld>
            <a:endParaRPr lang="es-ES" dirty="0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 dirty="0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132FADFE-3B8F-471C-ABF0-DBC7717ECBBC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847CFC-816F-41D0-AAC0-9BF4FEBC753E}" type="datetimeFigureOut">
              <a:rPr lang="es-ES" smtClean="0"/>
              <a:pPr/>
              <a:t>06/04/2021</a:t>
            </a:fld>
            <a:endParaRPr lang="es-ES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2FADFE-3B8F-471C-ABF0-DBC7717ECBBC}" type="slidenum">
              <a:rPr lang="es-ES" smtClean="0"/>
              <a:pPr/>
              <a:t>‹Nº›</a:t>
            </a:fld>
            <a:endParaRPr lang="es-ES" dirty="0"/>
          </a:p>
        </p:txBody>
      </p:sp>
      <p:sp>
        <p:nvSpPr>
          <p:cNvPr id="7" name="6 Rectángulo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847CFC-816F-41D0-AAC0-9BF4FEBC753E}" type="datetimeFigureOut">
              <a:rPr lang="es-ES" smtClean="0"/>
              <a:pPr/>
              <a:t>06/04/2021</a:t>
            </a:fld>
            <a:endParaRPr lang="es-ES" dirty="0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2FADFE-3B8F-471C-ABF0-DBC7717ECBBC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Rectángulo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9" name="8 Marcador de fecha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7A847CFC-816F-41D0-AAC0-9BF4FEBC753E}" type="datetimeFigureOut">
              <a:rPr lang="es-ES" smtClean="0"/>
              <a:pPr/>
              <a:t>06/04/2021</a:t>
            </a:fld>
            <a:endParaRPr lang="es-ES" dirty="0"/>
          </a:p>
        </p:txBody>
      </p:sp>
      <p:sp>
        <p:nvSpPr>
          <p:cNvPr id="10" name="9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132FADFE-3B8F-471C-ABF0-DBC7717ECBBC}" type="slidenum">
              <a:rPr lang="es-ES" smtClean="0"/>
              <a:pPr/>
              <a:t>‹Nº›</a:t>
            </a:fld>
            <a:endParaRPr lang="es-ES" dirty="0"/>
          </a:p>
        </p:txBody>
      </p:sp>
      <p:sp>
        <p:nvSpPr>
          <p:cNvPr id="11" name="10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s-E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13" name="12 Marcador de posición de imagen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es-ES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Haga clic en el icono para agregar una imagen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Marcador de fecha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7A847CFC-816F-41D0-AAC0-9BF4FEBC753E}" type="datetimeFigureOut">
              <a:rPr lang="es-ES" smtClean="0"/>
              <a:pPr/>
              <a:t>06/04/2021</a:t>
            </a:fld>
            <a:endParaRPr lang="es-ES" dirty="0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132FADFE-3B8F-471C-ABF0-DBC7717ECBBC}" type="slidenum">
              <a:rPr lang="es-ES" smtClean="0"/>
              <a:pPr/>
              <a:t>‹Nº›</a:t>
            </a:fld>
            <a:endParaRPr lang="es-ES" dirty="0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s-E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dondear rectángulo de esquina diagonal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s-ES" dirty="0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7A847CFC-816F-41D0-AAC0-9BF4FEBC753E}" type="datetimeFigureOut">
              <a:rPr lang="es-ES" smtClean="0"/>
              <a:pPr/>
              <a:t>06/04/2021</a:t>
            </a:fld>
            <a:endParaRPr lang="es-ES" dirty="0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132FADFE-3B8F-471C-ABF0-DBC7717ECBBC}" type="slidenum">
              <a:rPr lang="es-ES" smtClean="0"/>
              <a:pPr/>
              <a:t>‹Nº›</a:t>
            </a:fld>
            <a:endParaRPr lang="es-ES" dirty="0"/>
          </a:p>
        </p:txBody>
      </p: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s-ES" dirty="0" smtClean="0"/>
              <a:t>Tema 3: Internet de las cosas.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2133600" y="4391044"/>
            <a:ext cx="6560234" cy="1752600"/>
          </a:xfrm>
        </p:spPr>
        <p:txBody>
          <a:bodyPr>
            <a:normAutofit/>
          </a:bodyPr>
          <a:lstStyle/>
          <a:p>
            <a:r>
              <a:rPr lang="es-ES" sz="2800" dirty="0" smtClean="0"/>
              <a:t>Conferencia 2: La Web y su desarrollo.</a:t>
            </a:r>
          </a:p>
          <a:p>
            <a:r>
              <a:rPr lang="es-ES" sz="2800" dirty="0" smtClean="0"/>
              <a:t>MSc. Sissi Pérez Del Pino</a:t>
            </a:r>
          </a:p>
          <a:p>
            <a:r>
              <a:rPr lang="es-ES" sz="2800" dirty="0" smtClean="0"/>
              <a:t>Curso: 2021</a:t>
            </a:r>
            <a:endParaRPr lang="es-ES" sz="2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Evolución de la Web</a:t>
            </a:r>
            <a:endParaRPr lang="es-ES" dirty="0"/>
          </a:p>
        </p:txBody>
      </p:sp>
      <p:sp>
        <p:nvSpPr>
          <p:cNvPr id="4" name="3 Marcador de contenido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s-ES" sz="2800" dirty="0" smtClean="0"/>
              <a:t>La Web 3.0 es considerada también como una extensión de Web Semántica. Y trata de poder enriquecer la comunicación mediante metadatos semánticos (ontologías) que aportan un valor añadido a la información, la diferencian y la hacen más inteligente. Por lo que los contenidos ahora ya no son tratados por su sintáctica sino por su semántica. </a:t>
            </a:r>
            <a:endParaRPr lang="es-ES" sz="2800" dirty="0" smtClean="0"/>
          </a:p>
          <a:p>
            <a:pPr algn="just"/>
            <a:endParaRPr lang="es-ES" sz="2800" b="1" dirty="0" smtClean="0"/>
          </a:p>
          <a:p>
            <a:pPr algn="just"/>
            <a:r>
              <a:rPr lang="es-ES" sz="2800" b="1" dirty="0" smtClean="0"/>
              <a:t>Web </a:t>
            </a:r>
            <a:r>
              <a:rPr lang="es-ES" sz="2800" b="1" dirty="0" smtClean="0"/>
              <a:t>Semántica: </a:t>
            </a:r>
            <a:r>
              <a:rPr lang="es-ES" sz="2800" dirty="0" smtClean="0"/>
              <a:t>Se trata de dotar de significado a las páginas web</a:t>
            </a:r>
            <a:r>
              <a:rPr lang="es-ES" sz="2800" dirty="0" smtClean="0"/>
              <a:t>.</a:t>
            </a:r>
            <a:endParaRPr lang="es-E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Evolución de la Web</a:t>
            </a:r>
            <a:endParaRPr lang="es-ES" dirty="0"/>
          </a:p>
        </p:txBody>
      </p:sp>
      <p:sp>
        <p:nvSpPr>
          <p:cNvPr id="4" name="3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endParaRPr lang="es-ES" dirty="0" smtClean="0"/>
          </a:p>
          <a:p>
            <a:pPr algn="just"/>
            <a:r>
              <a:rPr lang="es-ES" sz="2800" dirty="0" smtClean="0"/>
              <a:t>La Web 4.0 es un término que se va acuñando recientemente y donde el objetivo primordial es unir las inteligencias, para que tanto las personas como las cosas se comuniquen entre sí para generar la toma de decisiones. </a:t>
            </a:r>
            <a:endParaRPr lang="es-E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Evolución de la Web</a:t>
            </a:r>
            <a:endParaRPr lang="es-E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7964" y="1571612"/>
            <a:ext cx="4194796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34877" y="1571612"/>
            <a:ext cx="4469535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Evolución de la Web. Resumen</a:t>
            </a:r>
            <a:endParaRPr lang="es-ES" dirty="0"/>
          </a:p>
        </p:txBody>
      </p:sp>
      <p:sp>
        <p:nvSpPr>
          <p:cNvPr id="5" name="4 Marcador de contenido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>
              <a:buFont typeface="Wingdings" pitchFamily="2" charset="2"/>
              <a:buChar char="§"/>
            </a:pPr>
            <a:r>
              <a:rPr lang="es-ES" sz="2400" dirty="0" smtClean="0"/>
              <a:t>Web 1.0 - Personas conectándose a la Web y la Web como punto de información estática. </a:t>
            </a:r>
          </a:p>
          <a:p>
            <a:pPr algn="just">
              <a:buFont typeface="Wingdings" pitchFamily="2" charset="2"/>
              <a:buChar char="§"/>
            </a:pPr>
            <a:r>
              <a:rPr lang="es-ES" sz="2400" dirty="0" smtClean="0"/>
              <a:t>Web 2.0 - Personas conectándose a personas, la inteligencia colectiva como centro de información y la Web es sintáctica. </a:t>
            </a:r>
          </a:p>
          <a:p>
            <a:pPr algn="just">
              <a:buFont typeface="Wingdings" pitchFamily="2" charset="2"/>
              <a:buChar char="§"/>
            </a:pPr>
            <a:r>
              <a:rPr lang="es-ES" sz="2400" dirty="0" smtClean="0"/>
              <a:t>Web 3.0 - Aplicaciones Web conectándose a aplicaciones Web, las personas siguen siendo el centro de la información y la Web es semántica. </a:t>
            </a:r>
          </a:p>
          <a:p>
            <a:pPr algn="just">
              <a:buFont typeface="Wingdings" pitchFamily="2" charset="2"/>
              <a:buChar char="§"/>
            </a:pPr>
            <a:r>
              <a:rPr lang="es-ES" sz="2400" dirty="0" smtClean="0"/>
              <a:t>Web 4.0 - Personas conectándose con Personas y aplicaciones Web de forma ubicua, se añaden tecnologías como la Inteligencia Artificial, la Voz como vehículo de intercomunicación para formar una Web Total. </a:t>
            </a:r>
          </a:p>
          <a:p>
            <a:pPr algn="just"/>
            <a:endParaRPr lang="es-E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Big Data en la Web</a:t>
            </a:r>
            <a:endParaRPr lang="es-ES" dirty="0"/>
          </a:p>
        </p:txBody>
      </p:sp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457200" y="1760240"/>
            <a:ext cx="8229600" cy="4526280"/>
          </a:xfrm>
        </p:spPr>
        <p:txBody>
          <a:bodyPr>
            <a:noAutofit/>
          </a:bodyPr>
          <a:lstStyle/>
          <a:p>
            <a:pPr algn="just"/>
            <a:r>
              <a:rPr lang="es-ES" sz="2800" dirty="0" smtClean="0"/>
              <a:t>Igualmente, la conectividad (acceso a Internet) -por medio de </a:t>
            </a:r>
            <a:r>
              <a:rPr lang="es-ES" sz="2800" dirty="0" err="1" smtClean="0"/>
              <a:t>smarthphones</a:t>
            </a:r>
            <a:r>
              <a:rPr lang="es-ES" sz="2800" dirty="0" smtClean="0"/>
              <a:t>, </a:t>
            </a:r>
            <a:r>
              <a:rPr lang="es-ES" sz="2800" dirty="0" err="1" smtClean="0"/>
              <a:t>tablets</a:t>
            </a:r>
            <a:r>
              <a:rPr lang="es-ES" sz="2800" dirty="0" smtClean="0"/>
              <a:t>, coches y otros dispositivos- ha permitido la movilidad, la </a:t>
            </a:r>
            <a:r>
              <a:rPr lang="es-ES" sz="2800" dirty="0" err="1" smtClean="0"/>
              <a:t>geolocalización</a:t>
            </a:r>
            <a:r>
              <a:rPr lang="es-ES" sz="2800" dirty="0" smtClean="0"/>
              <a:t>, la conexión entre objetos (Internet of Things) y otras tendencias que están contribuyendo directamente al “Big </a:t>
            </a:r>
            <a:r>
              <a:rPr lang="es-ES" sz="2800" dirty="0" err="1" smtClean="0"/>
              <a:t>Bang</a:t>
            </a:r>
            <a:r>
              <a:rPr lang="es-ES" sz="2800" dirty="0" smtClean="0"/>
              <a:t>” de datos presente en nuestra era: el Big Data.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BigData</a:t>
            </a:r>
            <a:endParaRPr lang="es-ES" dirty="0"/>
          </a:p>
        </p:txBody>
      </p:sp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457200" y="1643050"/>
            <a:ext cx="8229600" cy="4526280"/>
          </a:xfrm>
        </p:spPr>
        <p:txBody>
          <a:bodyPr>
            <a:noAutofit/>
          </a:bodyPr>
          <a:lstStyle/>
          <a:p>
            <a:pPr algn="just"/>
            <a:r>
              <a:rPr lang="es-ES" sz="2800" dirty="0" smtClean="0"/>
              <a:t>El término </a:t>
            </a:r>
            <a:r>
              <a:rPr lang="es-ES" sz="2800" i="1" dirty="0" smtClean="0"/>
              <a:t>Big Data </a:t>
            </a:r>
            <a:r>
              <a:rPr lang="es-ES" sz="2800" dirty="0" smtClean="0"/>
              <a:t>comenzó a ser difundido en el contexto tecnológico por parte de científicos y ejecutivos de la industria hacia el año 2008. En la actualidad no solo representa una cantidad, variedad y volumen de información, sino el tema de “moda” que aparece diariamente en los periódicos y revistas; igualmente, los sectores económicos, las empresas y consultoras más importantes intentan mostrar sus posibles aplicaciones y generan informes frecuentes al respecto.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BigData</a:t>
            </a:r>
            <a:endParaRPr lang="es-ES" dirty="0"/>
          </a:p>
        </p:txBody>
      </p:sp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457200" y="1643050"/>
            <a:ext cx="8229600" cy="4526280"/>
          </a:xfrm>
        </p:spPr>
        <p:txBody>
          <a:bodyPr>
            <a:noAutofit/>
          </a:bodyPr>
          <a:lstStyle/>
          <a:p>
            <a:pPr algn="just"/>
            <a:r>
              <a:rPr lang="es-ES" sz="2800" dirty="0" smtClean="0"/>
              <a:t>El sector empresarial presenta gran desconocimiento sobre lo que significa Big Data; hoy las compañías no saben qué hacer con el gran volumen de datos e información almacenada en diferentes medios o bases de datos, los cuales pueden ser de gran importancia, principalmente en la toma de decisiones.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BigData</a:t>
            </a:r>
            <a:r>
              <a:rPr lang="es-ES" dirty="0" smtClean="0"/>
              <a:t>. Definición</a:t>
            </a:r>
            <a:endParaRPr lang="es-ES" dirty="0"/>
          </a:p>
        </p:txBody>
      </p:sp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457200" y="1643050"/>
            <a:ext cx="8229600" cy="4526280"/>
          </a:xfrm>
        </p:spPr>
        <p:txBody>
          <a:bodyPr>
            <a:noAutofit/>
          </a:bodyPr>
          <a:lstStyle/>
          <a:p>
            <a:pPr algn="just"/>
            <a:r>
              <a:rPr lang="es-ES" sz="2800" dirty="0" smtClean="0"/>
              <a:t>Big Data son “cantidades masivas de datos que se acumulan con el tiempo que son difíciles de analizar y manejar utilizando herramientas comunes de gestión de bases de datos”</a:t>
            </a:r>
          </a:p>
          <a:p>
            <a:pPr algn="just"/>
            <a:r>
              <a:rPr lang="it-IT" sz="2800" dirty="0" smtClean="0"/>
              <a:t>La frase Big Data se </a:t>
            </a:r>
            <a:r>
              <a:rPr lang="es-ES" sz="2800" dirty="0" smtClean="0"/>
              <a:t>refiere a las herramientas, procesos y procedimientos que permitan a una organización crear, manipular y administrar grandes conjuntos de datos e instalaciones de almacenamiento.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 err="1" smtClean="0"/>
              <a:t>BigData</a:t>
            </a:r>
            <a:r>
              <a:rPr lang="es-ES" dirty="0" smtClean="0"/>
              <a:t>. Dimensiones</a:t>
            </a:r>
            <a:endParaRPr lang="es-ES" dirty="0"/>
          </a:p>
        </p:txBody>
      </p:sp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457200" y="1643050"/>
            <a:ext cx="8229600" cy="4526280"/>
          </a:xfrm>
        </p:spPr>
        <p:txBody>
          <a:bodyPr>
            <a:noAutofit/>
          </a:bodyPr>
          <a:lstStyle/>
          <a:p>
            <a:pPr algn="just"/>
            <a:r>
              <a:rPr lang="es-ES" sz="2800" dirty="0" smtClean="0"/>
              <a:t>Expertos señalan </a:t>
            </a:r>
            <a:r>
              <a:rPr lang="es-ES" sz="2800" dirty="0" smtClean="0"/>
              <a:t>que</a:t>
            </a:r>
            <a:r>
              <a:rPr lang="es-ES" sz="2800" dirty="0" smtClean="0"/>
              <a:t>: “</a:t>
            </a:r>
            <a:r>
              <a:rPr lang="es-ES" sz="2800" dirty="0" smtClean="0"/>
              <a:t>los grandes </a:t>
            </a:r>
            <a:r>
              <a:rPr lang="es-ES" sz="2800" dirty="0" smtClean="0"/>
              <a:t>volúmenes de datos, o Big Data, </a:t>
            </a:r>
            <a:r>
              <a:rPr lang="es-ES" sz="2800" dirty="0" smtClean="0"/>
              <a:t>requieren grandes </a:t>
            </a:r>
            <a:r>
              <a:rPr lang="es-ES" sz="2800" dirty="0" smtClean="0"/>
              <a:t>cambios en el servidor, la infraestructura </a:t>
            </a:r>
            <a:r>
              <a:rPr lang="es-ES" sz="2800" dirty="0" smtClean="0"/>
              <a:t>de almacenamiento </a:t>
            </a:r>
            <a:r>
              <a:rPr lang="es-ES" sz="2800" dirty="0" smtClean="0"/>
              <a:t>y la arquitectura de </a:t>
            </a:r>
            <a:r>
              <a:rPr lang="es-ES" sz="2800" dirty="0" smtClean="0"/>
              <a:t>administración de </a:t>
            </a:r>
            <a:r>
              <a:rPr lang="es-ES" sz="2800" dirty="0" smtClean="0"/>
              <a:t>la información en la mayoría de las empresas</a:t>
            </a:r>
            <a:r>
              <a:rPr lang="es-ES" sz="2800" dirty="0" smtClean="0"/>
              <a:t>”</a:t>
            </a:r>
          </a:p>
          <a:p>
            <a:pPr algn="just"/>
            <a:r>
              <a:rPr lang="es-ES" sz="2800" dirty="0" smtClean="0"/>
              <a:t>Existen tres dimensiones o características: Volumen, Variedad y Velocidad.</a:t>
            </a:r>
          </a:p>
          <a:p>
            <a:pPr algn="just"/>
            <a:endParaRPr lang="es-E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 err="1" smtClean="0"/>
              <a:t>BigData</a:t>
            </a:r>
            <a:r>
              <a:rPr lang="es-ES" dirty="0" smtClean="0"/>
              <a:t>. Dimensiones</a:t>
            </a:r>
            <a:endParaRPr lang="es-ES" dirty="0"/>
          </a:p>
        </p:txBody>
      </p:sp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457200" y="1643050"/>
            <a:ext cx="8229600" cy="4526280"/>
          </a:xfrm>
        </p:spPr>
        <p:txBody>
          <a:bodyPr>
            <a:noAutofit/>
          </a:bodyPr>
          <a:lstStyle/>
          <a:p>
            <a:pPr algn="just"/>
            <a:r>
              <a:rPr lang="es-ES" sz="2800" dirty="0" smtClean="0"/>
              <a:t>Volumen: Cada </a:t>
            </a:r>
            <a:r>
              <a:rPr lang="es-ES" sz="2800" dirty="0" smtClean="0"/>
              <a:t>día, las empresas registran un </a:t>
            </a:r>
            <a:r>
              <a:rPr lang="es-ES" sz="2800" dirty="0" smtClean="0"/>
              <a:t>aumento significativo </a:t>
            </a:r>
            <a:r>
              <a:rPr lang="es-ES" sz="2800" dirty="0" smtClean="0"/>
              <a:t>de sus datos (terabytes, </a:t>
            </a:r>
            <a:r>
              <a:rPr lang="es-ES" sz="2800" dirty="0" err="1" smtClean="0"/>
              <a:t>petabytes</a:t>
            </a:r>
            <a:r>
              <a:rPr lang="es-ES" sz="2800" dirty="0" smtClean="0"/>
              <a:t> y </a:t>
            </a:r>
            <a:r>
              <a:rPr lang="es-ES" sz="2800" dirty="0" err="1" smtClean="0"/>
              <a:t>exabytes</a:t>
            </a:r>
            <a:r>
              <a:rPr lang="es-ES" sz="2800" dirty="0" smtClean="0"/>
              <a:t>), creados por personas y máquinas</a:t>
            </a:r>
            <a:r>
              <a:rPr lang="es-ES" sz="2800" dirty="0" smtClean="0"/>
              <a:t>. </a:t>
            </a:r>
            <a:r>
              <a:rPr lang="es-ES" sz="2800" dirty="0" smtClean="0"/>
              <a:t>Las redes </a:t>
            </a:r>
            <a:r>
              <a:rPr lang="es-ES" sz="2800" dirty="0" smtClean="0"/>
              <a:t>sociales también </a:t>
            </a:r>
            <a:r>
              <a:rPr lang="es-ES" sz="2800" dirty="0" smtClean="0"/>
              <a:t>generan datos, es el caso de </a:t>
            </a:r>
            <a:r>
              <a:rPr lang="es-ES" sz="2800" dirty="0" err="1" smtClean="0"/>
              <a:t>Twitter</a:t>
            </a:r>
            <a:r>
              <a:rPr lang="es-ES" sz="2800" dirty="0" smtClean="0"/>
              <a:t>, que por </a:t>
            </a:r>
            <a:r>
              <a:rPr lang="es-ES" sz="2800" dirty="0" smtClean="0"/>
              <a:t>sí sola </a:t>
            </a:r>
            <a:r>
              <a:rPr lang="es-ES" sz="2800" dirty="0" smtClean="0"/>
              <a:t>genera más de 7 terabytes (TB) diariamente, y </a:t>
            </a:r>
            <a:r>
              <a:rPr lang="es-ES" sz="2800" dirty="0" smtClean="0"/>
              <a:t>de </a:t>
            </a:r>
            <a:r>
              <a:rPr lang="es-ES" sz="2800" dirty="0" err="1" smtClean="0"/>
              <a:t>Facebook</a:t>
            </a:r>
            <a:r>
              <a:rPr lang="es-ES" sz="2800" dirty="0" smtClean="0"/>
              <a:t>, 10 TB de datos cada día. Algunas </a:t>
            </a:r>
            <a:r>
              <a:rPr lang="es-ES" sz="2800" dirty="0" smtClean="0"/>
              <a:t>empresas generan </a:t>
            </a:r>
            <a:r>
              <a:rPr lang="es-ES" sz="2800" dirty="0" smtClean="0"/>
              <a:t>terabytes de datos cada hora de cada </a:t>
            </a:r>
            <a:r>
              <a:rPr lang="es-ES" sz="2800" dirty="0" smtClean="0"/>
              <a:t>día.</a:t>
            </a:r>
            <a:endParaRPr lang="es-E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Objetivos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5429264"/>
          </a:xfrm>
        </p:spPr>
        <p:txBody>
          <a:bodyPr>
            <a:normAutofit fontScale="85000" lnSpcReduction="20000"/>
          </a:bodyPr>
          <a:lstStyle/>
          <a:p>
            <a:pPr lvl="0" algn="just">
              <a:lnSpc>
                <a:spcPct val="120000"/>
              </a:lnSpc>
            </a:pPr>
            <a:r>
              <a:rPr lang="es-ES_tradnl" dirty="0" smtClean="0"/>
              <a:t>Caracterizar los conceptos fundamentales en la evolución de la web</a:t>
            </a:r>
            <a:r>
              <a:rPr lang="es-MX" dirty="0" smtClean="0"/>
              <a:t> tomando como base situaciones prácticas que les permitan su futura proyección como ingenieros informáticos.</a:t>
            </a:r>
            <a:endParaRPr lang="es-ES" dirty="0" smtClean="0"/>
          </a:p>
          <a:p>
            <a:pPr lvl="0" algn="just">
              <a:lnSpc>
                <a:spcPct val="120000"/>
              </a:lnSpc>
            </a:pPr>
            <a:r>
              <a:rPr lang="es-ES_tradnl" dirty="0" smtClean="0"/>
              <a:t>Aplicar la web a la solución de problemas prácticos relacionados con la profesión que les permita el incremento de la representación del trabajo de un ingeniero de software.</a:t>
            </a:r>
            <a:endParaRPr lang="es-ES" dirty="0" smtClean="0"/>
          </a:p>
          <a:p>
            <a:pPr lvl="0" algn="just">
              <a:lnSpc>
                <a:spcPct val="120000"/>
              </a:lnSpc>
            </a:pPr>
            <a:r>
              <a:rPr lang="es-ES_tradnl" dirty="0" smtClean="0"/>
              <a:t>Caracterizar los conceptos de bases de datos y almacenes de datos desde situaciones reales donde se han aplicado que les permita ampliar las concepciones acerca de la profesión.</a:t>
            </a:r>
            <a:endParaRPr lang="es-ES" dirty="0" smtClean="0"/>
          </a:p>
          <a:p>
            <a:pPr algn="just">
              <a:lnSpc>
                <a:spcPct val="120000"/>
              </a:lnSpc>
            </a:pPr>
            <a:endParaRPr lang="es-E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 err="1" smtClean="0"/>
              <a:t>BigData</a:t>
            </a:r>
            <a:r>
              <a:rPr lang="es-ES" dirty="0" smtClean="0"/>
              <a:t>. Dimensiones</a:t>
            </a:r>
            <a:endParaRPr lang="es-ES" dirty="0"/>
          </a:p>
        </p:txBody>
      </p:sp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457200" y="1643050"/>
            <a:ext cx="8229600" cy="4526280"/>
          </a:xfrm>
        </p:spPr>
        <p:txBody>
          <a:bodyPr>
            <a:noAutofit/>
          </a:bodyPr>
          <a:lstStyle/>
          <a:p>
            <a:pPr algn="just"/>
            <a:r>
              <a:rPr lang="es-ES" sz="2800" b="1" dirty="0" smtClean="0"/>
              <a:t>Variedad</a:t>
            </a:r>
            <a:r>
              <a:rPr lang="es-ES" sz="2800" dirty="0" smtClean="0"/>
              <a:t>: Se puede mencionar que va muy de </a:t>
            </a:r>
            <a:r>
              <a:rPr lang="es-ES" sz="2800" dirty="0" smtClean="0"/>
              <a:t>la mano </a:t>
            </a:r>
            <a:r>
              <a:rPr lang="es-ES" sz="2800" dirty="0" smtClean="0"/>
              <a:t>con el volumen, pues de acuerdo con éste y </a:t>
            </a:r>
            <a:r>
              <a:rPr lang="es-ES" sz="2800" dirty="0" smtClean="0"/>
              <a:t>con el </a:t>
            </a:r>
            <a:r>
              <a:rPr lang="es-ES" sz="2800" dirty="0" smtClean="0"/>
              <a:t>desarrollo de la tecnología, existen muchas </a:t>
            </a:r>
            <a:r>
              <a:rPr lang="es-ES" sz="2800" dirty="0" smtClean="0"/>
              <a:t>formas de </a:t>
            </a:r>
            <a:r>
              <a:rPr lang="es-ES" sz="2800" dirty="0" smtClean="0"/>
              <a:t>representar los datos; es el caso de datos </a:t>
            </a:r>
            <a:r>
              <a:rPr lang="es-ES" sz="2800" dirty="0" smtClean="0"/>
              <a:t>estructurados y </a:t>
            </a:r>
            <a:r>
              <a:rPr lang="es-ES" sz="2800" dirty="0" smtClean="0"/>
              <a:t>no estructurados</a:t>
            </a:r>
            <a:r>
              <a:rPr lang="es-ES" sz="2800" dirty="0" smtClean="0"/>
              <a:t>;</a:t>
            </a:r>
            <a:r>
              <a:rPr lang="es-ES" sz="2800" dirty="0" smtClean="0"/>
              <a:t> estos últimos son los </a:t>
            </a:r>
            <a:r>
              <a:rPr lang="es-ES" sz="2800" dirty="0" smtClean="0"/>
              <a:t>que se </a:t>
            </a:r>
            <a:r>
              <a:rPr lang="es-ES" sz="2800" dirty="0" smtClean="0"/>
              <a:t>generan desde páginas web, archivos de </a:t>
            </a:r>
            <a:r>
              <a:rPr lang="es-ES" sz="2800" dirty="0" smtClean="0"/>
              <a:t>búsquedas, redes </a:t>
            </a:r>
            <a:r>
              <a:rPr lang="es-ES" sz="2800" dirty="0" smtClean="0"/>
              <a:t>sociales, foros, correos electrónicos o </a:t>
            </a:r>
            <a:r>
              <a:rPr lang="es-ES" sz="2800" dirty="0" smtClean="0"/>
              <a:t>producto de </a:t>
            </a:r>
            <a:r>
              <a:rPr lang="es-ES" sz="2800" dirty="0" smtClean="0"/>
              <a:t>sensores en diferentes actividades de las </a:t>
            </a:r>
            <a:r>
              <a:rPr lang="es-ES" sz="2800" dirty="0" smtClean="0"/>
              <a:t>personas. </a:t>
            </a:r>
            <a:endParaRPr lang="es-E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 err="1" smtClean="0"/>
              <a:t>BigData</a:t>
            </a:r>
            <a:r>
              <a:rPr lang="es-ES" dirty="0" smtClean="0"/>
              <a:t>. Dimensiones</a:t>
            </a:r>
            <a:endParaRPr lang="es-ES" dirty="0"/>
          </a:p>
        </p:txBody>
      </p:sp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457200" y="1760240"/>
            <a:ext cx="8229600" cy="4526280"/>
          </a:xfrm>
        </p:spPr>
        <p:txBody>
          <a:bodyPr>
            <a:noAutofit/>
          </a:bodyPr>
          <a:lstStyle/>
          <a:p>
            <a:pPr algn="just"/>
            <a:r>
              <a:rPr lang="es-ES" sz="2400" dirty="0" smtClean="0"/>
              <a:t>Un ejemplo de lo anterior es </a:t>
            </a:r>
            <a:r>
              <a:rPr lang="es-ES" sz="2400" dirty="0" smtClean="0"/>
              <a:t>el convertir 350 mil millones </a:t>
            </a:r>
            <a:r>
              <a:rPr lang="es-ES" sz="2400" dirty="0" smtClean="0"/>
              <a:t>de lecturas </a:t>
            </a:r>
            <a:r>
              <a:rPr lang="es-ES" sz="2400" dirty="0" smtClean="0"/>
              <a:t>de los medidores por año para predecir el </a:t>
            </a:r>
            <a:r>
              <a:rPr lang="es-ES" sz="2400" dirty="0" smtClean="0"/>
              <a:t>consumo de </a:t>
            </a:r>
            <a:r>
              <a:rPr lang="es-ES" sz="2400" dirty="0" smtClean="0"/>
              <a:t>energía</a:t>
            </a:r>
            <a:r>
              <a:rPr lang="es-ES" sz="2400" dirty="0" smtClean="0"/>
              <a:t>.</a:t>
            </a:r>
          </a:p>
          <a:p>
            <a:pPr algn="just"/>
            <a:r>
              <a:rPr lang="es-ES" sz="2400" b="1" dirty="0" smtClean="0"/>
              <a:t>Velocidad:</a:t>
            </a:r>
            <a:r>
              <a:rPr lang="es-ES" sz="2400" dirty="0" smtClean="0"/>
              <a:t> Se refiere a la velocidad con que </a:t>
            </a:r>
            <a:r>
              <a:rPr lang="es-ES" sz="2400" dirty="0" smtClean="0"/>
              <a:t>se crean </a:t>
            </a:r>
            <a:r>
              <a:rPr lang="es-ES" sz="2400" dirty="0" smtClean="0"/>
              <a:t>los datos, que es la medida en que aumentan </a:t>
            </a:r>
            <a:r>
              <a:rPr lang="es-ES" sz="2400" dirty="0" smtClean="0"/>
              <a:t>los productos </a:t>
            </a:r>
            <a:r>
              <a:rPr lang="es-ES" sz="2400" dirty="0" smtClean="0"/>
              <a:t>de desarrollos de software (páginas </a:t>
            </a:r>
            <a:r>
              <a:rPr lang="es-ES" sz="2400" dirty="0" smtClean="0"/>
              <a:t>web, archivos </a:t>
            </a:r>
            <a:r>
              <a:rPr lang="es-ES" sz="2400" dirty="0" smtClean="0"/>
              <a:t>de búsquedas, redes sociales, foros, </a:t>
            </a:r>
            <a:r>
              <a:rPr lang="es-ES" sz="2400" dirty="0" smtClean="0"/>
              <a:t>correos electrónicos</a:t>
            </a:r>
            <a:r>
              <a:rPr lang="es-ES" sz="2400" dirty="0" smtClean="0"/>
              <a:t>, entre otros</a:t>
            </a:r>
            <a:r>
              <a:rPr lang="es-ES" sz="2400" dirty="0" smtClean="0"/>
              <a:t>).</a:t>
            </a:r>
          </a:p>
          <a:p>
            <a:pPr algn="just"/>
            <a:r>
              <a:rPr lang="es-ES" sz="2400" dirty="0" smtClean="0"/>
              <a:t>Las tres características tienen coherencia entre sí; </a:t>
            </a:r>
            <a:r>
              <a:rPr lang="es-ES" sz="2400" dirty="0" smtClean="0"/>
              <a:t>por ejemplo, </a:t>
            </a:r>
            <a:r>
              <a:rPr lang="es-ES" sz="2400" dirty="0" smtClean="0"/>
              <a:t>analizar 500 millones </a:t>
            </a:r>
            <a:r>
              <a:rPr lang="es-ES" sz="2400" dirty="0" smtClean="0"/>
              <a:t>de registros </a:t>
            </a:r>
            <a:r>
              <a:rPr lang="es-ES" sz="2400" dirty="0" smtClean="0"/>
              <a:t>de </a:t>
            </a:r>
            <a:r>
              <a:rPr lang="es-ES" sz="2400" dirty="0" smtClean="0"/>
              <a:t>llamadas al </a:t>
            </a:r>
            <a:r>
              <a:rPr lang="es-ES" sz="2400" dirty="0" smtClean="0"/>
              <a:t>día en tiempo real para predecir la </a:t>
            </a:r>
            <a:r>
              <a:rPr lang="es-ES" sz="2400" dirty="0" smtClean="0"/>
              <a:t>pérdida de </a:t>
            </a:r>
            <a:r>
              <a:rPr lang="es-ES" sz="2400" dirty="0" smtClean="0"/>
              <a:t>clientes.</a:t>
            </a:r>
            <a:endParaRPr lang="es-E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 err="1" smtClean="0"/>
              <a:t>BigData</a:t>
            </a:r>
            <a:r>
              <a:rPr lang="es-ES" dirty="0" smtClean="0"/>
              <a:t>. Tecnologías</a:t>
            </a:r>
            <a:endParaRPr lang="es-ES" dirty="0"/>
          </a:p>
        </p:txBody>
      </p:sp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457200" y="1760240"/>
            <a:ext cx="8229600" cy="4526280"/>
          </a:xfrm>
        </p:spPr>
        <p:txBody>
          <a:bodyPr>
            <a:noAutofit/>
          </a:bodyPr>
          <a:lstStyle/>
          <a:p>
            <a:pPr algn="just"/>
            <a:r>
              <a:rPr lang="es-ES" sz="2400" dirty="0" smtClean="0"/>
              <a:t>El análisis de datos se realiza con tecnologías de </a:t>
            </a:r>
            <a:r>
              <a:rPr lang="es-ES" sz="2400" dirty="0" smtClean="0"/>
              <a:t>bases de </a:t>
            </a:r>
            <a:r>
              <a:rPr lang="es-ES" sz="2400" dirty="0" smtClean="0"/>
              <a:t>datos como </a:t>
            </a:r>
            <a:r>
              <a:rPr lang="es-ES" sz="2400" dirty="0" err="1" smtClean="0"/>
              <a:t>NoSQL</a:t>
            </a:r>
            <a:r>
              <a:rPr lang="es-ES" sz="2400" dirty="0" smtClean="0"/>
              <a:t>, </a:t>
            </a:r>
            <a:r>
              <a:rPr lang="es-ES" sz="2400" dirty="0" err="1" smtClean="0"/>
              <a:t>Hadoop</a:t>
            </a:r>
            <a:r>
              <a:rPr lang="es-ES" sz="2400" dirty="0" smtClean="0"/>
              <a:t> y </a:t>
            </a:r>
            <a:r>
              <a:rPr lang="es-ES" sz="2400" dirty="0" err="1" smtClean="0"/>
              <a:t>MapReduce</a:t>
            </a:r>
            <a:r>
              <a:rPr lang="es-ES" sz="2400" dirty="0" smtClean="0"/>
              <a:t>, </a:t>
            </a:r>
            <a:r>
              <a:rPr lang="es-ES" sz="2400" dirty="0" smtClean="0"/>
              <a:t>las cuales soportan </a:t>
            </a:r>
            <a:r>
              <a:rPr lang="es-ES" sz="2400" dirty="0" smtClean="0"/>
              <a:t>el procesamiento del Big Data</a:t>
            </a:r>
            <a:r>
              <a:rPr lang="es-ES" sz="2400" dirty="0" smtClean="0"/>
              <a:t>.</a:t>
            </a:r>
          </a:p>
          <a:p>
            <a:pPr algn="just"/>
            <a:r>
              <a:rPr lang="es-ES" sz="2400" dirty="0" smtClean="0"/>
              <a:t>Para el manejo de datos es necesario tener </a:t>
            </a:r>
            <a:r>
              <a:rPr lang="es-ES" sz="2400" dirty="0" smtClean="0"/>
              <a:t>dos componentes </a:t>
            </a:r>
            <a:r>
              <a:rPr lang="es-ES" sz="2400" dirty="0" smtClean="0"/>
              <a:t>básicos, tanto el hardware como </a:t>
            </a:r>
            <a:r>
              <a:rPr lang="es-ES" sz="2400" dirty="0" smtClean="0"/>
              <a:t>el software</a:t>
            </a:r>
            <a:r>
              <a:rPr lang="es-ES" sz="2400" dirty="0" smtClean="0"/>
              <a:t>; respecto al primero, se tienen </a:t>
            </a:r>
            <a:r>
              <a:rPr lang="es-ES" sz="2400" dirty="0" smtClean="0"/>
              <a:t>tecnologías tales </a:t>
            </a:r>
            <a:r>
              <a:rPr lang="es-ES" sz="2400" dirty="0" smtClean="0"/>
              <a:t>como arquitecturas de Procesamiento </a:t>
            </a:r>
            <a:r>
              <a:rPr lang="es-ES" sz="2400" dirty="0" smtClean="0"/>
              <a:t>Paralelo Masivo </a:t>
            </a:r>
            <a:r>
              <a:rPr lang="es-ES" sz="2400" dirty="0" smtClean="0"/>
              <a:t>(MPP), que ayudan de forma rápida </a:t>
            </a:r>
            <a:r>
              <a:rPr lang="es-ES" sz="2400" dirty="0" smtClean="0"/>
              <a:t>a su </a:t>
            </a:r>
            <a:r>
              <a:rPr lang="es-ES" sz="2400" dirty="0" smtClean="0"/>
              <a:t>procesamiento.</a:t>
            </a:r>
            <a:endParaRPr lang="es-E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 err="1" smtClean="0"/>
              <a:t>BigData</a:t>
            </a:r>
            <a:r>
              <a:rPr lang="es-ES" dirty="0" smtClean="0"/>
              <a:t>. Tecnologías</a:t>
            </a:r>
            <a:endParaRPr lang="es-ES" dirty="0"/>
          </a:p>
        </p:txBody>
      </p:sp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457200" y="1760240"/>
            <a:ext cx="8229600" cy="4526280"/>
          </a:xfrm>
        </p:spPr>
        <p:txBody>
          <a:bodyPr>
            <a:noAutofit/>
          </a:bodyPr>
          <a:lstStyle/>
          <a:p>
            <a:pPr algn="just"/>
            <a:r>
              <a:rPr lang="es-ES" sz="2400" dirty="0" smtClean="0"/>
              <a:t>Para el manejo de datos </a:t>
            </a:r>
            <a:r>
              <a:rPr lang="es-ES" sz="2400" dirty="0" smtClean="0"/>
              <a:t>no estructurados </a:t>
            </a:r>
            <a:r>
              <a:rPr lang="es-ES" sz="2400" dirty="0" smtClean="0"/>
              <a:t>o </a:t>
            </a:r>
            <a:r>
              <a:rPr lang="es-ES" sz="2400" dirty="0" err="1" smtClean="0"/>
              <a:t>semiestructurados</a:t>
            </a:r>
            <a:r>
              <a:rPr lang="es-ES" sz="2400" dirty="0" smtClean="0"/>
              <a:t> es necesario </a:t>
            </a:r>
            <a:r>
              <a:rPr lang="es-ES" sz="2400" dirty="0" smtClean="0"/>
              <a:t>acudir a </a:t>
            </a:r>
            <a:r>
              <a:rPr lang="es-ES" sz="2400" dirty="0" smtClean="0"/>
              <a:t>otras tecnologías; es aquí donde aparecen </a:t>
            </a:r>
            <a:r>
              <a:rPr lang="es-ES" sz="2400" dirty="0" smtClean="0"/>
              <a:t>nuevas técnicas </a:t>
            </a:r>
            <a:r>
              <a:rPr lang="es-ES" sz="2400" dirty="0" smtClean="0"/>
              <a:t>y tecnologías, como </a:t>
            </a:r>
            <a:r>
              <a:rPr lang="es-ES" sz="2400" dirty="0" err="1" smtClean="0"/>
              <a:t>MapReduce</a:t>
            </a:r>
            <a:r>
              <a:rPr lang="es-ES" sz="2400" dirty="0" smtClean="0"/>
              <a:t> o </a:t>
            </a:r>
            <a:r>
              <a:rPr lang="es-ES" sz="2400" dirty="0" err="1" smtClean="0"/>
              <a:t>Hadoop</a:t>
            </a:r>
            <a:r>
              <a:rPr lang="es-ES" sz="2400" dirty="0" smtClean="0"/>
              <a:t>, diseñado </a:t>
            </a:r>
            <a:r>
              <a:rPr lang="es-ES" sz="2400" dirty="0" smtClean="0"/>
              <a:t>para el manejo de información </a:t>
            </a:r>
            <a:r>
              <a:rPr lang="es-ES" sz="2400" dirty="0" smtClean="0"/>
              <a:t>estructurada, no </a:t>
            </a:r>
            <a:r>
              <a:rPr lang="es-ES" sz="2400" dirty="0" smtClean="0"/>
              <a:t>estructurada o </a:t>
            </a:r>
            <a:r>
              <a:rPr lang="es-ES" sz="2400" dirty="0" err="1" smtClean="0"/>
              <a:t>semiestructurada</a:t>
            </a:r>
            <a:r>
              <a:rPr lang="es-ES" sz="2400" dirty="0" smtClean="0"/>
              <a:t>.</a:t>
            </a:r>
          </a:p>
          <a:p>
            <a:pPr algn="just"/>
            <a:r>
              <a:rPr lang="es-ES" sz="2400" dirty="0" smtClean="0"/>
              <a:t>Apache </a:t>
            </a:r>
            <a:r>
              <a:rPr lang="es-ES" sz="2400" dirty="0" err="1" smtClean="0"/>
              <a:t>Hadoop</a:t>
            </a:r>
            <a:r>
              <a:rPr lang="es-ES" sz="2400" dirty="0" smtClean="0"/>
              <a:t> es un marco de </a:t>
            </a:r>
            <a:r>
              <a:rPr lang="es-ES" sz="2400" dirty="0" smtClean="0"/>
              <a:t>software de código abierto </a:t>
            </a:r>
            <a:r>
              <a:rPr lang="es-ES" sz="2400" dirty="0" smtClean="0"/>
              <a:t>para aplicaciones intensivas de </a:t>
            </a:r>
            <a:r>
              <a:rPr lang="es-ES" sz="2400" dirty="0" smtClean="0"/>
              <a:t>datos distribuidos. </a:t>
            </a:r>
            <a:r>
              <a:rPr lang="es-ES" sz="2400" dirty="0" err="1" smtClean="0"/>
              <a:t>Hadoop</a:t>
            </a:r>
            <a:r>
              <a:rPr lang="es-ES" sz="2400" dirty="0" smtClean="0"/>
              <a:t> es ahora una </a:t>
            </a:r>
            <a:r>
              <a:rPr lang="es-ES" sz="2400" dirty="0" smtClean="0"/>
              <a:t>de las </a:t>
            </a:r>
            <a:r>
              <a:rPr lang="es-ES" sz="2400" dirty="0" smtClean="0"/>
              <a:t>tecnologías más populares para el </a:t>
            </a:r>
            <a:r>
              <a:rPr lang="es-ES" sz="2400" dirty="0" smtClean="0"/>
              <a:t>almacenamiento de </a:t>
            </a:r>
            <a:r>
              <a:rPr lang="es-ES" sz="2400" dirty="0" smtClean="0"/>
              <a:t>los datos estructurados, </a:t>
            </a:r>
            <a:r>
              <a:rPr lang="es-ES" sz="2400" dirty="0" err="1" smtClean="0"/>
              <a:t>semi</a:t>
            </a:r>
            <a:r>
              <a:rPr lang="es-ES" sz="2400" dirty="0" smtClean="0"/>
              <a:t>-estructurados y </a:t>
            </a:r>
            <a:r>
              <a:rPr lang="es-ES" sz="2400" dirty="0" smtClean="0"/>
              <a:t>no estructurados </a:t>
            </a:r>
            <a:r>
              <a:rPr lang="es-ES" sz="2400" dirty="0" smtClean="0"/>
              <a:t>que forman Big Data.</a:t>
            </a:r>
            <a:endParaRPr lang="es-E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Tipos de</a:t>
            </a:r>
            <a:r>
              <a:rPr lang="es-ES" dirty="0" smtClean="0"/>
              <a:t> </a:t>
            </a:r>
            <a:r>
              <a:rPr lang="es-ES" dirty="0" smtClean="0"/>
              <a:t>datos y la Web</a:t>
            </a:r>
            <a:endParaRPr lang="es-E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71472" y="1643050"/>
            <a:ext cx="8115328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Tipos de</a:t>
            </a:r>
            <a:r>
              <a:rPr lang="es-ES" dirty="0" smtClean="0"/>
              <a:t> </a:t>
            </a:r>
            <a:r>
              <a:rPr lang="es-ES" dirty="0" smtClean="0"/>
              <a:t>datos y la Web</a:t>
            </a:r>
            <a:endParaRPr lang="es-ES" dirty="0"/>
          </a:p>
        </p:txBody>
      </p:sp>
      <p:sp>
        <p:nvSpPr>
          <p:cNvPr id="4" name="3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3863" y="633413"/>
            <a:ext cx="8296275" cy="559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>
                <a:solidFill>
                  <a:schemeClr val="tx1"/>
                </a:solidFill>
              </a:rPr>
              <a:t>Bibliografía</a:t>
            </a:r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357298"/>
            <a:ext cx="8329642" cy="5429263"/>
          </a:xfrm>
        </p:spPr>
        <p:txBody>
          <a:bodyPr>
            <a:normAutofit fontScale="92500" lnSpcReduction="10000"/>
          </a:bodyPr>
          <a:lstStyle/>
          <a:p>
            <a:pPr algn="just">
              <a:lnSpc>
                <a:spcPct val="120000"/>
              </a:lnSpc>
            </a:pPr>
            <a:r>
              <a:rPr lang="es-ES" sz="2400" dirty="0" err="1" smtClean="0"/>
              <a:t>Alcaraz</a:t>
            </a:r>
            <a:r>
              <a:rPr lang="es-ES" sz="2400" dirty="0" smtClean="0"/>
              <a:t>, M. Internet de las Cosas.</a:t>
            </a:r>
          </a:p>
          <a:p>
            <a:pPr algn="just">
              <a:lnSpc>
                <a:spcPct val="120000"/>
              </a:lnSpc>
            </a:pPr>
            <a:r>
              <a:rPr lang="es-ES" sz="2400" dirty="0" smtClean="0"/>
              <a:t>Evans, D.  (2011). Internet de las Cosas. Cómo la próxima evolución de Internet lo cambia todo.</a:t>
            </a:r>
          </a:p>
          <a:p>
            <a:pPr algn="just">
              <a:lnSpc>
                <a:spcPct val="120000"/>
              </a:lnSpc>
            </a:pPr>
            <a:r>
              <a:rPr lang="es-ES" sz="2400" dirty="0" smtClean="0"/>
              <a:t>Matas, A., Leiva, J. y Franco, P. (2020). Irrupción del Big Data en la Educación.</a:t>
            </a:r>
          </a:p>
          <a:p>
            <a:pPr algn="just">
              <a:lnSpc>
                <a:spcPct val="120000"/>
              </a:lnSpc>
            </a:pPr>
            <a:r>
              <a:rPr lang="es-ES" sz="2400" dirty="0" smtClean="0"/>
              <a:t>Camargo, J., Camargo, J. y </a:t>
            </a:r>
            <a:r>
              <a:rPr lang="es-ES" sz="2400" dirty="0" err="1" smtClean="0"/>
              <a:t>Joyanes</a:t>
            </a:r>
            <a:r>
              <a:rPr lang="es-ES" sz="2400" dirty="0" smtClean="0"/>
              <a:t>, L. (2015). Conociendo Big Data.</a:t>
            </a:r>
          </a:p>
          <a:p>
            <a:pPr algn="just">
              <a:lnSpc>
                <a:spcPct val="120000"/>
              </a:lnSpc>
            </a:pPr>
            <a:r>
              <a:rPr lang="es-ES" sz="2400" dirty="0" smtClean="0"/>
              <a:t>Ortiz , M., </a:t>
            </a:r>
            <a:r>
              <a:rPr lang="es-ES" sz="2400" dirty="0" err="1" smtClean="0"/>
              <a:t>Joyanes</a:t>
            </a:r>
            <a:r>
              <a:rPr lang="es-ES" sz="2400" dirty="0" smtClean="0"/>
              <a:t>, L. y </a:t>
            </a:r>
            <a:r>
              <a:rPr lang="es-ES" sz="2400" dirty="0" err="1" smtClean="0"/>
              <a:t>Girarldo</a:t>
            </a:r>
            <a:r>
              <a:rPr lang="es-ES" sz="2400" dirty="0" smtClean="0"/>
              <a:t>, L. (2016). Los desafíos del marketing en la era del </a:t>
            </a:r>
            <a:r>
              <a:rPr lang="es-ES" sz="2400" dirty="0" err="1" smtClean="0"/>
              <a:t>big</a:t>
            </a:r>
            <a:r>
              <a:rPr lang="es-ES" sz="2400" dirty="0" smtClean="0"/>
              <a:t> data.</a:t>
            </a:r>
          </a:p>
          <a:p>
            <a:pPr algn="just">
              <a:lnSpc>
                <a:spcPct val="120000"/>
              </a:lnSpc>
            </a:pPr>
            <a:r>
              <a:rPr lang="es-ES" sz="2400" dirty="0" smtClean="0"/>
              <a:t>Leonard, E., Castro Y. (2013). Metodologías para desarrollar Almacén de Datos. Revista de Arquitectura e Ingeniería, vol. 7, núm. 3, pp. 1-12 EMPAI. Matanzas, Cuba.</a:t>
            </a:r>
          </a:p>
          <a:p>
            <a:pPr algn="just">
              <a:lnSpc>
                <a:spcPct val="120000"/>
              </a:lnSpc>
            </a:pPr>
            <a:r>
              <a:rPr lang="es-ES" sz="2400" dirty="0" err="1" smtClean="0"/>
              <a:t>Useros</a:t>
            </a:r>
            <a:r>
              <a:rPr lang="es-ES" sz="2400" dirty="0" smtClean="0"/>
              <a:t>, C. (2011).</a:t>
            </a:r>
            <a:r>
              <a:rPr lang="es-ES" sz="2400" b="1" dirty="0" smtClean="0"/>
              <a:t> </a:t>
            </a:r>
            <a:r>
              <a:rPr lang="es-ES" sz="2400" dirty="0" smtClean="0"/>
              <a:t>De la Web 1.0 a la Web 3.0.</a:t>
            </a:r>
          </a:p>
          <a:p>
            <a:pPr algn="just">
              <a:lnSpc>
                <a:spcPct val="120000"/>
              </a:lnSpc>
            </a:pPr>
            <a:r>
              <a:rPr lang="es-ES" sz="2400" dirty="0" err="1" smtClean="0"/>
              <a:t>Paguay</a:t>
            </a:r>
            <a:r>
              <a:rPr lang="es-ES" sz="2400" dirty="0" smtClean="0"/>
              <a:t>, F.(2011). De la Web 1.0 a la Web 4.0</a:t>
            </a:r>
            <a:endParaRPr lang="es-ES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57158" y="253536"/>
            <a:ext cx="8358246" cy="1143000"/>
          </a:xfrm>
        </p:spPr>
        <p:txBody>
          <a:bodyPr>
            <a:normAutofit/>
          </a:bodyPr>
          <a:lstStyle/>
          <a:p>
            <a:r>
              <a:rPr lang="es-ES" dirty="0" smtClean="0"/>
              <a:t>Internet vs Web(</a:t>
            </a:r>
            <a:r>
              <a:rPr lang="es-ES" dirty="0" err="1" smtClean="0"/>
              <a:t>www</a:t>
            </a:r>
            <a:r>
              <a:rPr lang="es-ES" dirty="0" smtClean="0"/>
              <a:t>)</a:t>
            </a:r>
            <a:endParaRPr lang="es-ES" dirty="0"/>
          </a:p>
        </p:txBody>
      </p:sp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285720" y="1571612"/>
            <a:ext cx="8572560" cy="4500594"/>
          </a:xfrm>
        </p:spPr>
        <p:txBody>
          <a:bodyPr>
            <a:noAutofit/>
          </a:bodyPr>
          <a:lstStyle/>
          <a:p>
            <a:pPr algn="just"/>
            <a:r>
              <a:rPr lang="es-ES" sz="2800" dirty="0" smtClean="0"/>
              <a:t>Antes </a:t>
            </a:r>
            <a:r>
              <a:rPr lang="es-ES" sz="2800" dirty="0" smtClean="0"/>
              <a:t>de la </a:t>
            </a:r>
            <a:r>
              <a:rPr lang="es-ES" sz="2800" dirty="0" smtClean="0"/>
              <a:t>importancia de IdC, es necesario comprender las diferencias que existen entre </a:t>
            </a:r>
            <a:r>
              <a:rPr lang="es-ES" sz="2800" b="1" dirty="0" smtClean="0"/>
              <a:t>Internet</a:t>
            </a:r>
            <a:r>
              <a:rPr lang="es-ES" sz="2800" dirty="0" smtClean="0"/>
              <a:t> y </a:t>
            </a:r>
            <a:r>
              <a:rPr lang="es-ES" sz="2800" b="1" dirty="0" err="1" smtClean="0"/>
              <a:t>World</a:t>
            </a:r>
            <a:r>
              <a:rPr lang="es-ES" sz="2800" b="1" dirty="0" smtClean="0"/>
              <a:t> </a:t>
            </a:r>
            <a:r>
              <a:rPr lang="es-ES" sz="2800" b="1" dirty="0" err="1" smtClean="0"/>
              <a:t>Wide</a:t>
            </a:r>
            <a:r>
              <a:rPr lang="es-ES" sz="2800" b="1" dirty="0" smtClean="0"/>
              <a:t> Web</a:t>
            </a:r>
            <a:r>
              <a:rPr lang="es-ES" sz="2800" dirty="0" smtClean="0"/>
              <a:t> (web), términos que suelen utilizarse indistintamente.</a:t>
            </a:r>
          </a:p>
          <a:p>
            <a:pPr algn="just"/>
            <a:r>
              <a:rPr lang="es-ES" sz="2800" dirty="0" smtClean="0"/>
              <a:t>Internet, es la capa física o la red compuesta de </a:t>
            </a:r>
            <a:r>
              <a:rPr lang="es-ES" sz="2800" dirty="0" err="1" smtClean="0"/>
              <a:t>switches</a:t>
            </a:r>
            <a:r>
              <a:rPr lang="es-ES" sz="2800" dirty="0" smtClean="0"/>
              <a:t>, </a:t>
            </a:r>
            <a:r>
              <a:rPr lang="es-ES" sz="2800" dirty="0" err="1" smtClean="0"/>
              <a:t>routers</a:t>
            </a:r>
            <a:r>
              <a:rPr lang="es-ES" sz="2800" dirty="0" smtClean="0"/>
              <a:t> y otros equipos. Su función principal es transportar información de un punto a otro, de manera veloz, confiable y segura. </a:t>
            </a:r>
          </a:p>
          <a:p>
            <a:pPr algn="just"/>
            <a:r>
              <a:rPr lang="es-ES" sz="2800" dirty="0" smtClean="0"/>
              <a:t>La web, es una capa de aplicaciones que opera sobre la superficie de Internet. Su rol principal es proporcionar una interfaz que permite utilizar la información que fluye a través de Internet. </a:t>
            </a:r>
            <a:r>
              <a:rPr lang="es-ES" sz="2600" dirty="0" smtClean="0"/>
              <a:t> </a:t>
            </a:r>
            <a:endParaRPr lang="es-ES" sz="26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Evolución de la Web</a:t>
            </a:r>
            <a:endParaRPr lang="es-ES" dirty="0"/>
          </a:p>
        </p:txBody>
      </p:sp>
      <p:sp>
        <p:nvSpPr>
          <p:cNvPr id="5" name="4 Marcador de contenido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es-ES" sz="2800" dirty="0" smtClean="0"/>
              <a:t>A todos nos encantan las redes sociales, los blogs, navegar y perderse por la red. ¿Pero sabemos realmente lo que es Internet, la Web 1.0, la Web 2.0, la Web 3.0 o Web semántica, la Web 4.0?</a:t>
            </a:r>
          </a:p>
          <a:p>
            <a:pPr algn="just"/>
            <a:r>
              <a:rPr lang="es-ES" sz="2800" dirty="0" smtClean="0"/>
              <a:t>No es que se trate de una versión de producto (1.0 o 2.0) pero la Web es ahora denominada así por las evoluciones que ha venido sufriendo en el transcurso del tiempo. </a:t>
            </a:r>
            <a:endParaRPr lang="es-E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Evolución de la Web</a:t>
            </a:r>
            <a:endParaRPr lang="es-ES" dirty="0"/>
          </a:p>
        </p:txBody>
      </p:sp>
      <p:sp>
        <p:nvSpPr>
          <p:cNvPr id="5" name="4 Marcador de contenido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s-ES" sz="2800" dirty="0" smtClean="0"/>
              <a:t> La Web 1.0 empezó en los años 60's junto al Internet, de la forma más básica que existe, con navegadores de solo texto.</a:t>
            </a:r>
          </a:p>
          <a:p>
            <a:pPr algn="just"/>
            <a:r>
              <a:rPr lang="es-ES" sz="2800" dirty="0" smtClean="0"/>
              <a:t> Después en los 90 surgió HTML (</a:t>
            </a:r>
            <a:r>
              <a:rPr lang="es-ES" sz="2800" dirty="0" err="1" smtClean="0"/>
              <a:t>Hyper</a:t>
            </a:r>
            <a:r>
              <a:rPr lang="es-ES" sz="2800" dirty="0" smtClean="0"/>
              <a:t> </a:t>
            </a:r>
            <a:r>
              <a:rPr lang="es-ES" sz="2800" dirty="0" err="1" smtClean="0"/>
              <a:t>Text</a:t>
            </a:r>
            <a:r>
              <a:rPr lang="es-ES" sz="2800" dirty="0" smtClean="0"/>
              <a:t> </a:t>
            </a:r>
            <a:r>
              <a:rPr lang="es-ES" sz="2800" dirty="0" err="1" smtClean="0"/>
              <a:t>Markup</a:t>
            </a:r>
            <a:r>
              <a:rPr lang="es-ES" sz="2800" dirty="0" smtClean="0"/>
              <a:t> </a:t>
            </a:r>
            <a:r>
              <a:rPr lang="es-ES" sz="2800" dirty="0" err="1" smtClean="0"/>
              <a:t>Language</a:t>
            </a:r>
            <a:r>
              <a:rPr lang="es-ES" sz="2800" dirty="0" smtClean="0"/>
              <a:t>) como lenguaje hipertexto e hizo las páginas Web más agradables a la vista y con componentes como imágenes, formatos y colores. Los primeros navegadores visuales fueron Netscape e Internet Explorer. </a:t>
            </a:r>
            <a:endParaRPr lang="es-E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Evolución de la Web</a:t>
            </a:r>
            <a:endParaRPr lang="es-ES" dirty="0"/>
          </a:p>
        </p:txBody>
      </p:sp>
      <p:sp>
        <p:nvSpPr>
          <p:cNvPr id="5" name="4 Marcador de contenido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es-ES" sz="2800" dirty="0" smtClean="0"/>
              <a:t>Esta Web 1.0 es de sólo lectura, ya que el usuario no puede interactuar con el contenido de la página (ningún comentario, respuesta, </a:t>
            </a:r>
            <a:r>
              <a:rPr lang="es-ES" sz="2800" dirty="0" err="1" smtClean="0"/>
              <a:t>etc</a:t>
            </a:r>
            <a:r>
              <a:rPr lang="es-ES" sz="2800" dirty="0" smtClean="0"/>
              <a:t>). Estando la información totalmente limitada a lo que el </a:t>
            </a:r>
            <a:r>
              <a:rPr lang="es-ES" sz="2800" dirty="0" err="1" smtClean="0"/>
              <a:t>Webmaster</a:t>
            </a:r>
            <a:r>
              <a:rPr lang="es-ES" sz="2800" dirty="0" smtClean="0"/>
              <a:t> pueda publicar.</a:t>
            </a:r>
          </a:p>
          <a:p>
            <a:pPr algn="just"/>
            <a:endParaRPr lang="es-ES" sz="2800" dirty="0" smtClean="0"/>
          </a:p>
          <a:p>
            <a:pPr algn="just"/>
            <a:r>
              <a:rPr lang="es-ES" sz="2800" dirty="0" smtClean="0"/>
              <a:t> La Web 2.0 en cambio, es un concepto que se originó después de la crisis de los punto </a:t>
            </a:r>
            <a:r>
              <a:rPr lang="es-ES" sz="2800" dirty="0" err="1" smtClean="0"/>
              <a:t>com</a:t>
            </a:r>
            <a:r>
              <a:rPr lang="es-ES" sz="2800" dirty="0" smtClean="0"/>
              <a:t> en 2001, en la que fracasaron páginas Web de muchas empresas.  </a:t>
            </a:r>
          </a:p>
          <a:p>
            <a:pPr>
              <a:buNone/>
            </a:pPr>
            <a:endParaRPr lang="es-E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Evolución de la Web</a:t>
            </a:r>
            <a:endParaRPr lang="es-ES" dirty="0"/>
          </a:p>
        </p:txBody>
      </p:sp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526280"/>
          </a:xfrm>
        </p:spPr>
        <p:txBody>
          <a:bodyPr>
            <a:noAutofit/>
          </a:bodyPr>
          <a:lstStyle/>
          <a:p>
            <a:pPr algn="just"/>
            <a:r>
              <a:rPr lang="es-ES" sz="2800" dirty="0" smtClean="0"/>
              <a:t>Esta Web 1.0 es de sólo lectura, ya que el usuario no puede interactuar con el contenido de la página (ningún comentario, respuesta, </a:t>
            </a:r>
            <a:r>
              <a:rPr lang="es-ES" sz="2800" dirty="0" err="1" smtClean="0"/>
              <a:t>etc</a:t>
            </a:r>
            <a:r>
              <a:rPr lang="es-ES" sz="2800" dirty="0" smtClean="0"/>
              <a:t>). Estando la información totalmente limitada a lo que el </a:t>
            </a:r>
            <a:r>
              <a:rPr lang="es-ES" sz="2800" dirty="0" err="1" smtClean="0"/>
              <a:t>Webmaster</a:t>
            </a:r>
            <a:r>
              <a:rPr lang="es-ES" sz="2800" dirty="0" smtClean="0"/>
              <a:t> pueda publicar.</a:t>
            </a:r>
          </a:p>
          <a:p>
            <a:pPr algn="just"/>
            <a:endParaRPr lang="es-ES" sz="2800" dirty="0" smtClean="0"/>
          </a:p>
          <a:p>
            <a:pPr algn="just"/>
            <a:r>
              <a:rPr lang="es-ES" sz="2800" dirty="0" smtClean="0"/>
              <a:t>En una conferencia en octubre de 2004, caracterizan a la Web 2.0 como una nueva actitud o evolución de la Internet, que se resumía en tres principios básicos: la web como plataforma, la inteligencia colectiva y la arquitectura de la participación. </a:t>
            </a:r>
          </a:p>
          <a:p>
            <a:pPr algn="just"/>
            <a:endParaRPr lang="es-ES" sz="2800" dirty="0" smtClean="0"/>
          </a:p>
          <a:p>
            <a:pPr>
              <a:buNone/>
            </a:pPr>
            <a:endParaRPr lang="es-E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Evolución de la Web</a:t>
            </a:r>
            <a:endParaRPr lang="es-E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71612"/>
            <a:ext cx="8456400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undición">
  <a:themeElements>
    <a:clrScheme name="Fundición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Fundición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undició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404</TotalTime>
  <Words>1725</Words>
  <PresentationFormat>Presentación en pantalla (4:3)</PresentationFormat>
  <Paragraphs>79</Paragraphs>
  <Slides>25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25</vt:i4>
      </vt:variant>
    </vt:vector>
  </HeadingPairs>
  <TitlesOfParts>
    <vt:vector size="26" baseType="lpstr">
      <vt:lpstr>Fundición</vt:lpstr>
      <vt:lpstr>Tema 3: Internet de las cosas.</vt:lpstr>
      <vt:lpstr>Objetivos</vt:lpstr>
      <vt:lpstr>Bibliografía</vt:lpstr>
      <vt:lpstr>Internet vs Web(www)</vt:lpstr>
      <vt:lpstr>Evolución de la Web</vt:lpstr>
      <vt:lpstr>Evolución de la Web</vt:lpstr>
      <vt:lpstr>Evolución de la Web</vt:lpstr>
      <vt:lpstr>Evolución de la Web</vt:lpstr>
      <vt:lpstr>Evolución de la Web</vt:lpstr>
      <vt:lpstr>Evolución de la Web</vt:lpstr>
      <vt:lpstr>Evolución de la Web</vt:lpstr>
      <vt:lpstr>Evolución de la Web</vt:lpstr>
      <vt:lpstr>Evolución de la Web. Resumen</vt:lpstr>
      <vt:lpstr>Big Data en la Web</vt:lpstr>
      <vt:lpstr>BigData</vt:lpstr>
      <vt:lpstr>BigData</vt:lpstr>
      <vt:lpstr>BigData. Definición</vt:lpstr>
      <vt:lpstr>BigData. Dimensiones</vt:lpstr>
      <vt:lpstr>BigData. Dimensiones</vt:lpstr>
      <vt:lpstr>BigData. Dimensiones</vt:lpstr>
      <vt:lpstr>BigData. Dimensiones</vt:lpstr>
      <vt:lpstr>BigData. Tecnologías</vt:lpstr>
      <vt:lpstr>BigData. Tecnologías</vt:lpstr>
      <vt:lpstr>Tipos de datos y la Web</vt:lpstr>
      <vt:lpstr>Tipos de datos y la Web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Tema 3: Internet de las cosas.</dc:title>
  <dc:creator>sissi</dc:creator>
  <cp:lastModifiedBy>sissi</cp:lastModifiedBy>
  <cp:revision>330</cp:revision>
  <dcterms:created xsi:type="dcterms:W3CDTF">2021-03-18T06:58:45Z</dcterms:created>
  <dcterms:modified xsi:type="dcterms:W3CDTF">2021-04-07T00:36:13Z</dcterms:modified>
</cp:coreProperties>
</file>