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1" r:id="rId16"/>
    <p:sldId id="292" r:id="rId17"/>
    <p:sldId id="278" r:id="rId18"/>
    <p:sldId id="279" r:id="rId19"/>
    <p:sldId id="275" r:id="rId20"/>
    <p:sldId id="270" r:id="rId21"/>
    <p:sldId id="280" r:id="rId22"/>
    <p:sldId id="293" r:id="rId23"/>
    <p:sldId id="283" r:id="rId24"/>
    <p:sldId id="284" r:id="rId25"/>
    <p:sldId id="286" r:id="rId26"/>
    <p:sldId id="287" r:id="rId27"/>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9 Triángulo rectángulo"/>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Título"/>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grpSp>
        <p:nvGrpSpPr>
          <p:cNvPr id="2" name="1 Grupo"/>
          <p:cNvGrpSpPr/>
          <p:nvPr/>
        </p:nvGrpSpPr>
        <p:grpSpPr>
          <a:xfrm>
            <a:off x="-3765" y="4953000"/>
            <a:ext cx="9147765" cy="1912088"/>
            <a:chOff x="-3765" y="4832896"/>
            <a:chExt cx="9147765" cy="2032192"/>
          </a:xfrm>
        </p:grpSpPr>
        <p:sp>
          <p:nvSpPr>
            <p:cNvPr id="7" name="6 Forma libre"/>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Forma libre"/>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Marcador de fecha"/>
          <p:cNvSpPr>
            <a:spLocks noGrp="1"/>
          </p:cNvSpPr>
          <p:nvPr>
            <p:ph type="dt" sz="half" idx="10"/>
          </p:nvPr>
        </p:nvSpPr>
        <p:spPr/>
        <p:txBody>
          <a:bodyPr/>
          <a:lstStyle>
            <a:lvl1pPr>
              <a:defRPr>
                <a:solidFill>
                  <a:srgbClr val="FFFFFF"/>
                </a:solidFill>
              </a:defRPr>
            </a:lvl1pPr>
            <a:extLst/>
          </a:lstStyle>
          <a:p>
            <a:fld id="{7A847CFC-816F-41D0-AAC0-9BF4FEBC753E}" type="datetimeFigureOut">
              <a:rPr lang="es-ES" smtClean="0"/>
              <a:pPr/>
              <a:t>17/04/2021</a:t>
            </a:fld>
            <a:endParaRPr lang="es-ES"/>
          </a:p>
        </p:txBody>
      </p:sp>
      <p:sp>
        <p:nvSpPr>
          <p:cNvPr id="19" name="18 Marcador de pie de página"/>
          <p:cNvSpPr>
            <a:spLocks noGrp="1"/>
          </p:cNvSpPr>
          <p:nvPr>
            <p:ph type="ftr" sz="quarter" idx="11"/>
          </p:nvPr>
        </p:nvSpPr>
        <p:spPr/>
        <p:txBody>
          <a:bodyPr/>
          <a:lstStyle>
            <a:lvl1pPr>
              <a:defRPr>
                <a:solidFill>
                  <a:schemeClr val="accent1">
                    <a:tint val="20000"/>
                  </a:schemeClr>
                </a:solidFill>
              </a:defRPr>
            </a:lvl1pPr>
            <a:extLst/>
          </a:lstStyle>
          <a:p>
            <a:endParaRPr lang="es-ES"/>
          </a:p>
        </p:txBody>
      </p:sp>
      <p:sp>
        <p:nvSpPr>
          <p:cNvPr id="27" name="26 Marcador de número de diapositiva"/>
          <p:cNvSpPr>
            <a:spLocks noGrp="1"/>
          </p:cNvSpPr>
          <p:nvPr>
            <p:ph type="sldNum" sz="quarter" idx="12"/>
          </p:nvPr>
        </p:nvSpPr>
        <p:spPr/>
        <p:txBody>
          <a:bodyPr/>
          <a:lstStyle>
            <a:lvl1pPr>
              <a:defRPr>
                <a:solidFill>
                  <a:srgbClr val="FFFFFF"/>
                </a:solidFill>
              </a:defRPr>
            </a:lvl1pPr>
            <a:extLst/>
          </a:lstStyle>
          <a:p>
            <a:fld id="{132FADFE-3B8F-471C-ABF0-DBC7717ECBBC}"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17/04/2021</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17/04/2021</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17/04/2021</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
        <p:nvSpPr>
          <p:cNvPr id="7" name="6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17/04/2021</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
        <p:nvSpPr>
          <p:cNvPr id="7" name="6 Cheurón"/>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Cheurón"/>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A847CFC-816F-41D0-AAC0-9BF4FEBC753E}" type="datetimeFigureOut">
              <a:rPr lang="es-ES" smtClean="0"/>
              <a:pPr/>
              <a:t>17/04/2021</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
        <p:nvSpPr>
          <p:cNvPr id="8" name="7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7A847CFC-816F-41D0-AAC0-9BF4FEBC753E}" type="datetimeFigureOut">
              <a:rPr lang="es-ES" smtClean="0"/>
              <a:pPr/>
              <a:t>17/04/2021</a:t>
            </a:fld>
            <a:endParaRPr lang="es-ES"/>
          </a:p>
        </p:txBody>
      </p:sp>
      <p:sp>
        <p:nvSpPr>
          <p:cNvPr id="8" name="7 Marcador de pie de página"/>
          <p:cNvSpPr>
            <a:spLocks noGrp="1"/>
          </p:cNvSpPr>
          <p:nvPr>
            <p:ph type="ftr" sz="quarter" idx="11"/>
          </p:nvPr>
        </p:nvSpPr>
        <p:spPr/>
        <p:txBody>
          <a:bodyPr/>
          <a:lstStyle>
            <a:extLst/>
          </a:lstStyle>
          <a:p>
            <a:endParaRPr lang="es-ES"/>
          </a:p>
        </p:txBody>
      </p:sp>
      <p:sp>
        <p:nvSpPr>
          <p:cNvPr id="9" name="8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extLst/>
          </a:lstStyle>
          <a:p>
            <a:fld id="{7A847CFC-816F-41D0-AAC0-9BF4FEBC753E}" type="datetimeFigureOut">
              <a:rPr lang="es-ES" smtClean="0"/>
              <a:pPr/>
              <a:t>17/04/2021</a:t>
            </a:fld>
            <a:endParaRPr lang="es-ES"/>
          </a:p>
        </p:txBody>
      </p:sp>
      <p:sp>
        <p:nvSpPr>
          <p:cNvPr id="4" name="3 Marcador de pie de página"/>
          <p:cNvSpPr>
            <a:spLocks noGrp="1"/>
          </p:cNvSpPr>
          <p:nvPr>
            <p:ph type="ftr" sz="quarter" idx="11"/>
          </p:nvPr>
        </p:nvSpPr>
        <p:spPr/>
        <p:txBody>
          <a:bodyPr/>
          <a:lstStyle>
            <a:extLst/>
          </a:lstStyle>
          <a:p>
            <a:endParaRPr lang="es-ES"/>
          </a:p>
        </p:txBody>
      </p:sp>
      <p:sp>
        <p:nvSpPr>
          <p:cNvPr id="5" name="4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
        <p:nvSpPr>
          <p:cNvPr id="6" name="5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7A847CFC-816F-41D0-AAC0-9BF4FEBC753E}" type="datetimeFigureOut">
              <a:rPr lang="es-ES" smtClean="0"/>
              <a:pPr/>
              <a:t>17/04/2021</a:t>
            </a:fld>
            <a:endParaRPr lang="es-ES"/>
          </a:p>
        </p:txBody>
      </p:sp>
      <p:sp>
        <p:nvSpPr>
          <p:cNvPr id="3" name="2 Marcador de pie de página"/>
          <p:cNvSpPr>
            <a:spLocks noGrp="1"/>
          </p:cNvSpPr>
          <p:nvPr>
            <p:ph type="ftr" sz="quarter" idx="11"/>
          </p:nvPr>
        </p:nvSpPr>
        <p:spPr/>
        <p:txBody>
          <a:bodyPr/>
          <a:lstStyle>
            <a:extLst/>
          </a:lstStyle>
          <a:p>
            <a:endParaRPr lang="es-ES"/>
          </a:p>
        </p:txBody>
      </p:sp>
      <p:sp>
        <p:nvSpPr>
          <p:cNvPr id="4" name="3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727032" y="6407944"/>
            <a:ext cx="1920240" cy="365760"/>
          </a:xfrm>
        </p:spPr>
        <p:txBody>
          <a:bodyPr/>
          <a:lstStyle>
            <a:extLst/>
          </a:lstStyle>
          <a:p>
            <a:fld id="{7A847CFC-816F-41D0-AAC0-9BF4FEBC753E}" type="datetimeFigureOut">
              <a:rPr lang="es-ES" smtClean="0"/>
              <a:pPr/>
              <a:t>17/04/2021</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s-ES" smtClean="0"/>
              <a:t>Haga clic en el icono para agregar una imagen</a:t>
            </a:r>
            <a:endParaRPr kumimoji="0" lang="en-US" dirty="0"/>
          </a:p>
        </p:txBody>
      </p:sp>
      <p:sp>
        <p:nvSpPr>
          <p:cNvPr id="5" name="4 Marcador de fecha"/>
          <p:cNvSpPr>
            <a:spLocks noGrp="1"/>
          </p:cNvSpPr>
          <p:nvPr>
            <p:ph type="dt" sz="half" idx="10"/>
          </p:nvPr>
        </p:nvSpPr>
        <p:spPr/>
        <p:txBody>
          <a:bodyPr/>
          <a:lstStyle>
            <a:lvl1pPr>
              <a:defRPr>
                <a:solidFill>
                  <a:schemeClr val="tx1"/>
                </a:solidFill>
              </a:defRPr>
            </a:lvl1pPr>
            <a:extLst/>
          </a:lstStyle>
          <a:p>
            <a:fld id="{7A847CFC-816F-41D0-AAC0-9BF4FEBC753E}" type="datetimeFigureOut">
              <a:rPr lang="es-ES" smtClean="0"/>
              <a:pPr/>
              <a:t>17/04/2021</a:t>
            </a:fld>
            <a:endParaRPr lang="es-ES"/>
          </a:p>
        </p:txBody>
      </p:sp>
      <p:sp>
        <p:nvSpPr>
          <p:cNvPr id="6" name="5 Marcador de pie de página"/>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s-ES"/>
          </a:p>
        </p:txBody>
      </p:sp>
      <p:sp>
        <p:nvSpPr>
          <p:cNvPr id="7" name="6 Marcador de número de diapositiva"/>
          <p:cNvSpPr>
            <a:spLocks noGrp="1"/>
          </p:cNvSpPr>
          <p:nvPr>
            <p:ph type="sldNum" sz="quarter" idx="12"/>
          </p:nvPr>
        </p:nvSpPr>
        <p:spPr/>
        <p:txBody>
          <a:bodyPr/>
          <a:lstStyle>
            <a:lvl1pPr>
              <a:defRPr>
                <a:solidFill>
                  <a:schemeClr val="tx1"/>
                </a:solidFill>
              </a:defRPr>
            </a:lvl1pPr>
            <a:extLst/>
          </a:lstStyle>
          <a:p>
            <a:fld id="{132FADFE-3B8F-471C-ABF0-DBC7717ECBBC}" type="slidenum">
              <a:rPr lang="es-ES" smtClean="0"/>
              <a:pPr/>
              <a:t>‹Nº›</a:t>
            </a:fld>
            <a:endParaRPr lang="es-ES"/>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s-ES" smtClean="0"/>
              <a:t>Haga clic para modificar el estilo de título del patrón</a:t>
            </a:r>
            <a:endParaRPr kumimoji="0" lang="en-US"/>
          </a:p>
        </p:txBody>
      </p:sp>
      <p:sp>
        <p:nvSpPr>
          <p:cNvPr id="8" name="7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Triángulo rectángulo"/>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Cheurón"/>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Cheurón"/>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Triángulo rectángulo"/>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A847CFC-816F-41D0-AAC0-9BF4FEBC753E}" type="datetimeFigureOut">
              <a:rPr lang="es-ES" smtClean="0"/>
              <a:pPr/>
              <a:t>17/04/2021</a:t>
            </a:fld>
            <a:endParaRPr lang="es-ES"/>
          </a:p>
        </p:txBody>
      </p:sp>
      <p:sp>
        <p:nvSpPr>
          <p:cNvPr id="22" name="21 Marcador de pie de página"/>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s-ES"/>
          </a:p>
        </p:txBody>
      </p:sp>
      <p:sp>
        <p:nvSpPr>
          <p:cNvPr id="18" name="17 Marcador de número de diapositiva"/>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32FADFE-3B8F-471C-ABF0-DBC7717ECBBC}"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pPr algn="ctr"/>
            <a:r>
              <a:rPr lang="es-ES" dirty="0" smtClean="0"/>
              <a:t>Tema 4: Inteligencia Artificial</a:t>
            </a:r>
            <a:endParaRPr lang="es-ES" dirty="0"/>
          </a:p>
        </p:txBody>
      </p:sp>
      <p:sp>
        <p:nvSpPr>
          <p:cNvPr id="3" name="2 Subtítulo"/>
          <p:cNvSpPr>
            <a:spLocks noGrp="1"/>
          </p:cNvSpPr>
          <p:nvPr>
            <p:ph type="subTitle" idx="1"/>
          </p:nvPr>
        </p:nvSpPr>
        <p:spPr>
          <a:xfrm>
            <a:off x="685800" y="3857628"/>
            <a:ext cx="7772400" cy="1603343"/>
          </a:xfrm>
        </p:spPr>
        <p:txBody>
          <a:bodyPr/>
          <a:lstStyle/>
          <a:p>
            <a:pPr>
              <a:lnSpc>
                <a:spcPct val="150000"/>
              </a:lnSpc>
            </a:pPr>
            <a:r>
              <a:rPr lang="es-ES" dirty="0" smtClean="0"/>
              <a:t>Conferencia 1</a:t>
            </a:r>
          </a:p>
          <a:p>
            <a:pPr>
              <a:lnSpc>
                <a:spcPct val="150000"/>
              </a:lnSpc>
            </a:pPr>
            <a:r>
              <a:rPr lang="es-ES" dirty="0" smtClean="0"/>
              <a:t>MSc. Sissi Pérez Del Pino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85720" y="1428736"/>
            <a:ext cx="8472518" cy="4857784"/>
          </a:xfrm>
        </p:spPr>
        <p:txBody>
          <a:bodyPr>
            <a:noAutofit/>
          </a:bodyPr>
          <a:lstStyle/>
          <a:p>
            <a:pPr algn="just"/>
            <a:r>
              <a:rPr lang="es-ES" sz="2400" dirty="0" smtClean="0"/>
              <a:t>Emulación de la forma de </a:t>
            </a:r>
            <a:r>
              <a:rPr lang="es-ES" sz="2400" b="1" dirty="0" smtClean="0"/>
              <a:t>razonamiento humano: </a:t>
            </a:r>
            <a:r>
              <a:rPr lang="es-ES" sz="2400" dirty="0" smtClean="0"/>
              <a:t>los sistemas expertos, la resolución de problemas.</a:t>
            </a:r>
            <a:endParaRPr lang="es-ES" sz="2400" b="1" dirty="0" smtClean="0"/>
          </a:p>
          <a:p>
            <a:pPr algn="just"/>
            <a:r>
              <a:rPr lang="es-ES" sz="2400" dirty="0" smtClean="0"/>
              <a:t>Interés en el </a:t>
            </a:r>
            <a:r>
              <a:rPr lang="es-ES" sz="2400" b="1" dirty="0" smtClean="0"/>
              <a:t>control automático. </a:t>
            </a:r>
          </a:p>
          <a:p>
            <a:pPr algn="just"/>
            <a:r>
              <a:rPr lang="es-ES" sz="2400" b="1" dirty="0" smtClean="0"/>
              <a:t>Reconocimiento de patrones </a:t>
            </a:r>
            <a:r>
              <a:rPr lang="es-ES" sz="2400" dirty="0" smtClean="0"/>
              <a:t>que abarca la comprensión y la síntesis del habla, de imágenes y la visión artificial.</a:t>
            </a:r>
            <a:r>
              <a:rPr lang="es-ES" sz="2400" b="1" dirty="0" smtClean="0"/>
              <a:t> </a:t>
            </a:r>
          </a:p>
          <a:p>
            <a:pPr algn="just"/>
            <a:r>
              <a:rPr lang="es-ES" sz="2400" b="1" dirty="0" smtClean="0"/>
              <a:t>Representación del conocimiento, </a:t>
            </a:r>
            <a:r>
              <a:rPr lang="es-ES" sz="2400" dirty="0" smtClean="0"/>
              <a:t>conceptualización cognoscitiva, procesamiento del lenguaje natural.</a:t>
            </a:r>
            <a:r>
              <a:rPr lang="es-ES" sz="2400" b="1" dirty="0" smtClean="0"/>
              <a:t> </a:t>
            </a:r>
          </a:p>
          <a:p>
            <a:pPr algn="just"/>
            <a:r>
              <a:rPr lang="es-ES" sz="2400" b="1" dirty="0" smtClean="0"/>
              <a:t>Emulación de comportamientos y sistemas biológicos: </a:t>
            </a:r>
            <a:r>
              <a:rPr lang="es-ES" sz="2400" dirty="0" smtClean="0"/>
              <a:t>cerebro, proceso evolutivo, etc. </a:t>
            </a:r>
          </a:p>
          <a:p>
            <a:pPr algn="just"/>
            <a:r>
              <a:rPr lang="es-ES" sz="2400" dirty="0" smtClean="0"/>
              <a:t>Estudio de la </a:t>
            </a:r>
            <a:r>
              <a:rPr lang="es-ES" sz="2400" b="1" dirty="0" smtClean="0"/>
              <a:t>inteligencia colectiva </a:t>
            </a:r>
            <a:r>
              <a:rPr lang="es-ES" sz="2400" dirty="0" smtClean="0"/>
              <a:t>(técnicas </a:t>
            </a:r>
            <a:r>
              <a:rPr lang="es-ES" sz="2400" dirty="0" err="1" smtClean="0"/>
              <a:t>bio</a:t>
            </a:r>
            <a:r>
              <a:rPr lang="es-ES" sz="2400" dirty="0" smtClean="0"/>
              <a:t>-inspiradas): Colonias de Hormigas, </a:t>
            </a:r>
            <a:r>
              <a:rPr lang="es-ES" sz="2400" b="1" dirty="0" smtClean="0"/>
              <a:t>… </a:t>
            </a:r>
          </a:p>
          <a:p>
            <a:pPr algn="just">
              <a:spcAft>
                <a:spcPts val="600"/>
              </a:spcAft>
            </a:pPr>
            <a:r>
              <a:rPr lang="es-ES" sz="2400" dirty="0" smtClean="0"/>
              <a:t> </a:t>
            </a:r>
          </a:p>
          <a:p>
            <a:pPr algn="just">
              <a:spcAft>
                <a:spcPts val="600"/>
              </a:spcAft>
            </a:pPr>
            <a:endParaRPr lang="es-ES" sz="2300" dirty="0" smtClean="0"/>
          </a:p>
          <a:p>
            <a:pPr algn="just">
              <a:spcAft>
                <a:spcPts val="600"/>
              </a:spcAft>
            </a:pPr>
            <a:endParaRPr lang="es-ES" sz="2300" dirty="0"/>
          </a:p>
        </p:txBody>
      </p:sp>
      <p:sp>
        <p:nvSpPr>
          <p:cNvPr id="3" name="2 Título"/>
          <p:cNvSpPr>
            <a:spLocks noGrp="1"/>
          </p:cNvSpPr>
          <p:nvPr>
            <p:ph type="title"/>
          </p:nvPr>
        </p:nvSpPr>
        <p:spPr/>
        <p:txBody>
          <a:bodyPr>
            <a:normAutofit fontScale="90000"/>
          </a:bodyPr>
          <a:lstStyle/>
          <a:p>
            <a:pPr algn="r"/>
            <a:r>
              <a:rPr lang="es-ES" dirty="0" smtClean="0"/>
              <a:t>Inteligencia Artificial. </a:t>
            </a:r>
            <a:br>
              <a:rPr lang="es-ES" dirty="0" smtClean="0"/>
            </a:br>
            <a:r>
              <a:rPr lang="es-ES" dirty="0" smtClean="0"/>
              <a:t>Objetivos en su investigación. </a:t>
            </a:r>
            <a:endParaRPr lang="es-E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85720" y="1428736"/>
            <a:ext cx="8472518" cy="4857784"/>
          </a:xfrm>
        </p:spPr>
        <p:txBody>
          <a:bodyPr>
            <a:noAutofit/>
          </a:bodyPr>
          <a:lstStyle/>
          <a:p>
            <a:pPr algn="just"/>
            <a:r>
              <a:rPr lang="es-ES" sz="2400" b="1" dirty="0" smtClean="0"/>
              <a:t>Uso de símbolos no matemáticos</a:t>
            </a:r>
            <a:r>
              <a:rPr lang="es-ES" sz="2400" dirty="0" smtClean="0"/>
              <a:t>. Otros tipos de programas como los compiladores y sistemas de bases de datos, también procesan símbolos. </a:t>
            </a:r>
          </a:p>
          <a:p>
            <a:pPr algn="just"/>
            <a:r>
              <a:rPr lang="es-ES" sz="2400" b="1" dirty="0" smtClean="0"/>
              <a:t>El comportamiento de los programas no es descrito explícitamente por el algoritmo.</a:t>
            </a:r>
            <a:r>
              <a:rPr lang="es-ES" sz="2400" dirty="0" smtClean="0"/>
              <a:t> El programa especifica cómo encontrar la secuencia de pasos necesarios para resolver un problema dado (programa declarativo). </a:t>
            </a:r>
          </a:p>
          <a:p>
            <a:pPr algn="just"/>
            <a:r>
              <a:rPr lang="es-ES" sz="2400" b="1" dirty="0" smtClean="0"/>
              <a:t>Las conclusiones </a:t>
            </a:r>
            <a:r>
              <a:rPr lang="es-ES" sz="2400" dirty="0" smtClean="0"/>
              <a:t>de un programa declarativo no son fijas y son determinadas parcialmente por las conclusiones intermedias alcanzadas durante las consideraciones al problema específico. </a:t>
            </a:r>
          </a:p>
          <a:p>
            <a:pPr algn="just">
              <a:spcAft>
                <a:spcPts val="600"/>
              </a:spcAft>
            </a:pPr>
            <a:r>
              <a:rPr lang="es-ES" sz="2400" dirty="0" smtClean="0"/>
              <a:t> </a:t>
            </a:r>
          </a:p>
          <a:p>
            <a:pPr algn="just">
              <a:spcAft>
                <a:spcPts val="600"/>
              </a:spcAft>
            </a:pPr>
            <a:endParaRPr lang="es-ES" sz="2300" dirty="0" smtClean="0"/>
          </a:p>
          <a:p>
            <a:pPr algn="just">
              <a:spcAft>
                <a:spcPts val="600"/>
              </a:spcAft>
            </a:pPr>
            <a:endParaRPr lang="es-ES" sz="2300" dirty="0"/>
          </a:p>
        </p:txBody>
      </p:sp>
      <p:sp>
        <p:nvSpPr>
          <p:cNvPr id="3" name="2 Título"/>
          <p:cNvSpPr>
            <a:spLocks noGrp="1"/>
          </p:cNvSpPr>
          <p:nvPr>
            <p:ph type="title"/>
          </p:nvPr>
        </p:nvSpPr>
        <p:spPr/>
        <p:txBody>
          <a:bodyPr>
            <a:normAutofit fontScale="90000"/>
          </a:bodyPr>
          <a:lstStyle/>
          <a:p>
            <a:pPr algn="r"/>
            <a:r>
              <a:rPr lang="es-ES" dirty="0" smtClean="0"/>
              <a:t>Inteligencia Artificial. </a:t>
            </a:r>
            <a:br>
              <a:rPr lang="es-ES" dirty="0" smtClean="0"/>
            </a:br>
            <a:r>
              <a:rPr lang="es-ES" dirty="0" smtClean="0"/>
              <a:t>Características</a:t>
            </a:r>
            <a:endParaRPr lang="es-E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85720" y="1428736"/>
            <a:ext cx="8472518" cy="4857784"/>
          </a:xfrm>
        </p:spPr>
        <p:txBody>
          <a:bodyPr>
            <a:noAutofit/>
          </a:bodyPr>
          <a:lstStyle/>
          <a:p>
            <a:pPr algn="just"/>
            <a:r>
              <a:rPr lang="es-ES" sz="2400" dirty="0" smtClean="0"/>
              <a:t>El </a:t>
            </a:r>
            <a:r>
              <a:rPr lang="es-ES" sz="2400" b="1" dirty="0" smtClean="0"/>
              <a:t>razonamiento basado en el conocimiento</a:t>
            </a:r>
            <a:r>
              <a:rPr lang="es-ES" sz="2400" dirty="0" smtClean="0"/>
              <a:t>, implica que estos programas incorporan factores y relaciones del mundo real y del ámbito del conocimiento en que ellos operan.</a:t>
            </a:r>
            <a:r>
              <a:rPr lang="es-ES" sz="2400" b="1" dirty="0" smtClean="0"/>
              <a:t> </a:t>
            </a:r>
          </a:p>
          <a:p>
            <a:pPr algn="just"/>
            <a:r>
              <a:rPr lang="es-ES" sz="2400" dirty="0" smtClean="0"/>
              <a:t>Los programas de IA pueden distinguir entre el </a:t>
            </a:r>
            <a:r>
              <a:rPr lang="es-ES" sz="2400" b="1" dirty="0" smtClean="0"/>
              <a:t>programa de razonamiento o motor de inferencia y la base de conocimientos. </a:t>
            </a:r>
          </a:p>
          <a:p>
            <a:pPr algn="just"/>
            <a:r>
              <a:rPr lang="es-ES" sz="2400" b="1" dirty="0" smtClean="0"/>
              <a:t>Aplicabilidad a datos y problemas mal estructurados. </a:t>
            </a:r>
            <a:r>
              <a:rPr lang="es-ES" sz="2400" dirty="0" smtClean="0"/>
              <a:t>Un ejemplo es en planificación: con poca información, incierta. </a:t>
            </a:r>
          </a:p>
          <a:p>
            <a:pPr algn="just"/>
            <a:endParaRPr lang="es-ES" sz="2400" dirty="0" smtClean="0"/>
          </a:p>
          <a:p>
            <a:pPr algn="just">
              <a:spcAft>
                <a:spcPts val="600"/>
              </a:spcAft>
            </a:pPr>
            <a:endParaRPr lang="es-ES" sz="2300" dirty="0" smtClean="0"/>
          </a:p>
          <a:p>
            <a:pPr algn="just">
              <a:spcAft>
                <a:spcPts val="600"/>
              </a:spcAft>
            </a:pPr>
            <a:endParaRPr lang="es-ES" sz="2300" dirty="0"/>
          </a:p>
        </p:txBody>
      </p:sp>
      <p:sp>
        <p:nvSpPr>
          <p:cNvPr id="3" name="2 Título"/>
          <p:cNvSpPr>
            <a:spLocks noGrp="1"/>
          </p:cNvSpPr>
          <p:nvPr>
            <p:ph type="title"/>
          </p:nvPr>
        </p:nvSpPr>
        <p:spPr/>
        <p:txBody>
          <a:bodyPr>
            <a:normAutofit fontScale="90000"/>
          </a:bodyPr>
          <a:lstStyle/>
          <a:p>
            <a:pPr algn="r"/>
            <a:r>
              <a:rPr lang="es-ES" dirty="0" smtClean="0"/>
              <a:t>Inteligencia Artificial. </a:t>
            </a:r>
            <a:br>
              <a:rPr lang="es-ES" dirty="0" smtClean="0"/>
            </a:br>
            <a:r>
              <a:rPr lang="es-ES" dirty="0" smtClean="0"/>
              <a:t>Características</a:t>
            </a:r>
            <a:endParaRPr lang="es-E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85720" y="1428736"/>
            <a:ext cx="8472518" cy="4857784"/>
          </a:xfrm>
        </p:spPr>
        <p:txBody>
          <a:bodyPr>
            <a:noAutofit/>
          </a:bodyPr>
          <a:lstStyle/>
          <a:p>
            <a:pPr algn="just"/>
            <a:r>
              <a:rPr lang="es-ES" sz="2800" b="1" dirty="0" smtClean="0"/>
              <a:t>Inteligencia Artificial</a:t>
            </a:r>
            <a:r>
              <a:rPr lang="es-ES" sz="2800" dirty="0" smtClean="0"/>
              <a:t> </a:t>
            </a:r>
          </a:p>
          <a:p>
            <a:pPr lvl="1" algn="just"/>
            <a:r>
              <a:rPr lang="es-ES" sz="2400" dirty="0" smtClean="0"/>
              <a:t>Teoría de agentes </a:t>
            </a:r>
          </a:p>
          <a:p>
            <a:pPr lvl="1" algn="just"/>
            <a:r>
              <a:rPr lang="es-ES" sz="2400" dirty="0" smtClean="0"/>
              <a:t>Sistemas </a:t>
            </a:r>
            <a:r>
              <a:rPr lang="es-ES" sz="2400" dirty="0" err="1" smtClean="0"/>
              <a:t>multiagentes</a:t>
            </a:r>
            <a:r>
              <a:rPr lang="es-ES" sz="2400" dirty="0" smtClean="0"/>
              <a:t> </a:t>
            </a:r>
          </a:p>
          <a:p>
            <a:pPr algn="just"/>
            <a:r>
              <a:rPr lang="es-ES" sz="2800" b="1" dirty="0" smtClean="0"/>
              <a:t>Técnicas Inteligentes clásicas</a:t>
            </a:r>
            <a:r>
              <a:rPr lang="es-ES" sz="2800" dirty="0" smtClean="0"/>
              <a:t> </a:t>
            </a:r>
          </a:p>
          <a:p>
            <a:pPr lvl="1" algn="just"/>
            <a:r>
              <a:rPr lang="es-ES" sz="2400" dirty="0" smtClean="0"/>
              <a:t>Redes neuronales artificiales </a:t>
            </a:r>
          </a:p>
          <a:p>
            <a:pPr lvl="1" algn="just"/>
            <a:r>
              <a:rPr lang="es-ES" sz="2400" dirty="0" smtClean="0"/>
              <a:t>Lógica difusa </a:t>
            </a:r>
          </a:p>
          <a:p>
            <a:pPr lvl="1" algn="just"/>
            <a:r>
              <a:rPr lang="es-ES" sz="2400" dirty="0" smtClean="0"/>
              <a:t>Algoritmos genéticos </a:t>
            </a:r>
          </a:p>
          <a:p>
            <a:pPr algn="just"/>
            <a:r>
              <a:rPr lang="es-ES" sz="2800" b="1" dirty="0" smtClean="0"/>
              <a:t>Técnicas avanzadas</a:t>
            </a:r>
            <a:r>
              <a:rPr lang="es-ES" sz="2800" dirty="0" smtClean="0"/>
              <a:t>: son más recientes, normalmente especificas para ciertos problemas y modelan específicas cosas.</a:t>
            </a:r>
          </a:p>
          <a:p>
            <a:pPr algn="just"/>
            <a:endParaRPr lang="es-ES" sz="2800" dirty="0" smtClean="0"/>
          </a:p>
          <a:p>
            <a:pPr algn="just">
              <a:spcAft>
                <a:spcPts val="600"/>
              </a:spcAft>
            </a:pPr>
            <a:endParaRPr lang="es-ES" sz="2400" dirty="0" smtClean="0"/>
          </a:p>
          <a:p>
            <a:pPr algn="just">
              <a:spcAft>
                <a:spcPts val="600"/>
              </a:spcAft>
            </a:pPr>
            <a:endParaRPr lang="es-ES" sz="2400" dirty="0"/>
          </a:p>
        </p:txBody>
      </p:sp>
      <p:sp>
        <p:nvSpPr>
          <p:cNvPr id="3" name="2 Título"/>
          <p:cNvSpPr>
            <a:spLocks noGrp="1"/>
          </p:cNvSpPr>
          <p:nvPr>
            <p:ph type="title"/>
          </p:nvPr>
        </p:nvSpPr>
        <p:spPr/>
        <p:txBody>
          <a:bodyPr>
            <a:normAutofit fontScale="90000"/>
          </a:bodyPr>
          <a:lstStyle/>
          <a:p>
            <a:pPr algn="r"/>
            <a:r>
              <a:rPr lang="es-ES" dirty="0" smtClean="0"/>
              <a:t>Inteligencia Artificial. </a:t>
            </a:r>
            <a:br>
              <a:rPr lang="es-ES" dirty="0" smtClean="0"/>
            </a:br>
            <a:r>
              <a:rPr lang="es-ES" dirty="0" smtClean="0"/>
              <a:t>Áreas</a:t>
            </a:r>
            <a:endParaRPr lang="es-E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fontScale="90000"/>
          </a:bodyPr>
          <a:lstStyle/>
          <a:p>
            <a:pPr algn="r"/>
            <a:r>
              <a:rPr lang="es-ES" dirty="0" smtClean="0"/>
              <a:t>Inteligencia Artificial. </a:t>
            </a:r>
            <a:br>
              <a:rPr lang="es-ES" dirty="0" smtClean="0"/>
            </a:br>
            <a:r>
              <a:rPr lang="es-ES" dirty="0" smtClean="0"/>
              <a:t>Áreas</a:t>
            </a:r>
            <a:endParaRPr lang="es-ES" dirty="0"/>
          </a:p>
        </p:txBody>
      </p:sp>
      <p:sp>
        <p:nvSpPr>
          <p:cNvPr id="4" name="3 Marcador de contenido"/>
          <p:cNvSpPr>
            <a:spLocks noGrp="1"/>
          </p:cNvSpPr>
          <p:nvPr>
            <p:ph idx="1"/>
          </p:nvPr>
        </p:nvSpPr>
        <p:spPr/>
        <p:txBody>
          <a:bodyPr/>
          <a:lstStyle/>
          <a:p>
            <a:endParaRPr lang="es-ES"/>
          </a:p>
        </p:txBody>
      </p:sp>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fontScale="90000"/>
          </a:bodyPr>
          <a:lstStyle/>
          <a:p>
            <a:pPr algn="r"/>
            <a:r>
              <a:rPr lang="es-ES" dirty="0" smtClean="0"/>
              <a:t>Ontologías. </a:t>
            </a:r>
            <a:r>
              <a:rPr lang="es-ES_tradnl" dirty="0" smtClean="0"/>
              <a:t>Formas de representación del conocimiento</a:t>
            </a:r>
            <a:endParaRPr lang="es-ES" dirty="0"/>
          </a:p>
        </p:txBody>
      </p:sp>
      <p:sp>
        <p:nvSpPr>
          <p:cNvPr id="4" name="3 Marcador de contenido"/>
          <p:cNvSpPr>
            <a:spLocks noGrp="1"/>
          </p:cNvSpPr>
          <p:nvPr>
            <p:ph idx="1"/>
          </p:nvPr>
        </p:nvSpPr>
        <p:spPr>
          <a:xfrm>
            <a:off x="457200" y="1481328"/>
            <a:ext cx="8229600" cy="4733754"/>
          </a:xfrm>
        </p:spPr>
        <p:txBody>
          <a:bodyPr>
            <a:noAutofit/>
          </a:bodyPr>
          <a:lstStyle/>
          <a:p>
            <a:pPr algn="just">
              <a:lnSpc>
                <a:spcPct val="120000"/>
              </a:lnSpc>
            </a:pPr>
            <a:r>
              <a:rPr lang="es-ES" sz="2400" dirty="0" smtClean="0"/>
              <a:t>Una ontología es una representación compartida, o un modelo de datos común, de un conjunto de conceptos en un dominio y de las relaciones entre ellos. </a:t>
            </a:r>
          </a:p>
          <a:p>
            <a:pPr algn="just">
              <a:lnSpc>
                <a:spcPct val="120000"/>
              </a:lnSpc>
            </a:pPr>
            <a:r>
              <a:rPr lang="es-ES" sz="2400" dirty="0" smtClean="0"/>
              <a:t>Se utiliza comúnmente para resolver dos problemas fundamentales: </a:t>
            </a:r>
            <a:r>
              <a:rPr lang="es-ES" sz="2400" b="1" dirty="0" smtClean="0"/>
              <a:t>la integración de información y la gestión del conocimiento</a:t>
            </a:r>
            <a:r>
              <a:rPr lang="es-ES" sz="2400" dirty="0" smtClean="0"/>
              <a:t>. </a:t>
            </a:r>
          </a:p>
          <a:p>
            <a:pPr algn="just">
              <a:lnSpc>
                <a:spcPct val="120000"/>
              </a:lnSpc>
            </a:pPr>
            <a:r>
              <a:rPr lang="es-ES" sz="2400" dirty="0" smtClean="0"/>
              <a:t>El problema de integración de información se presenta cuando sistemas y bases de datos diferentes presentan y almacenan la información de distintas formas.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fontScale="90000"/>
          </a:bodyPr>
          <a:lstStyle/>
          <a:p>
            <a:pPr algn="r"/>
            <a:r>
              <a:rPr lang="es-ES" dirty="0" smtClean="0"/>
              <a:t>Ontologías. </a:t>
            </a:r>
            <a:r>
              <a:rPr lang="es-ES_tradnl" dirty="0" smtClean="0"/>
              <a:t>Formas de representación del conocimiento</a:t>
            </a:r>
            <a:endParaRPr lang="es-ES" dirty="0"/>
          </a:p>
        </p:txBody>
      </p:sp>
      <p:sp>
        <p:nvSpPr>
          <p:cNvPr id="4" name="3 Marcador de contenido"/>
          <p:cNvSpPr>
            <a:spLocks noGrp="1"/>
          </p:cNvSpPr>
          <p:nvPr>
            <p:ph idx="1"/>
          </p:nvPr>
        </p:nvSpPr>
        <p:spPr>
          <a:xfrm>
            <a:off x="457200" y="1481328"/>
            <a:ext cx="8229600" cy="4733754"/>
          </a:xfrm>
        </p:spPr>
        <p:txBody>
          <a:bodyPr>
            <a:noAutofit/>
          </a:bodyPr>
          <a:lstStyle/>
          <a:p>
            <a:pPr algn="just">
              <a:lnSpc>
                <a:spcPct val="120000"/>
              </a:lnSpc>
              <a:spcAft>
                <a:spcPts val="600"/>
              </a:spcAft>
            </a:pPr>
            <a:r>
              <a:rPr lang="es-ES" sz="2400" dirty="0" smtClean="0"/>
              <a:t>Estas diferencias no son solamente sintácticas, es decir, el uso de diferentes tecnologías (XML, RDBMS, Orientación por Objetos, etc.) para representar la información, sino también semánticas, ya que los nombres o la codificación de los datos entre diferentes fuentes se realiza de forma diferente. </a:t>
            </a:r>
          </a:p>
          <a:p>
            <a:pPr algn="just">
              <a:lnSpc>
                <a:spcPct val="120000"/>
              </a:lnSpc>
              <a:spcAft>
                <a:spcPts val="600"/>
              </a:spcAft>
            </a:pPr>
            <a:r>
              <a:rPr lang="es-ES" sz="2400" dirty="0" smtClean="0"/>
              <a:t>Este tipo de problemas puede ser resuelto eficientemente a través de la definición de una ontología.</a:t>
            </a:r>
            <a:endParaRPr lang="es-E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fontScale="90000"/>
          </a:bodyPr>
          <a:lstStyle/>
          <a:p>
            <a:pPr algn="r"/>
            <a:r>
              <a:rPr lang="es-ES" dirty="0" smtClean="0"/>
              <a:t>Ontologías. </a:t>
            </a:r>
            <a:r>
              <a:rPr lang="es-ES_tradnl" dirty="0" smtClean="0"/>
              <a:t>Formas de representación del conocimiento</a:t>
            </a:r>
            <a:endParaRPr lang="es-ES" dirty="0"/>
          </a:p>
        </p:txBody>
      </p:sp>
      <p:sp>
        <p:nvSpPr>
          <p:cNvPr id="4" name="3 Marcador de contenido"/>
          <p:cNvSpPr>
            <a:spLocks noGrp="1"/>
          </p:cNvSpPr>
          <p:nvPr>
            <p:ph idx="1"/>
          </p:nvPr>
        </p:nvSpPr>
        <p:spPr/>
        <p:txBody>
          <a:bodyPr>
            <a:normAutofit fontScale="92500"/>
          </a:bodyPr>
          <a:lstStyle/>
          <a:p>
            <a:pPr algn="just"/>
            <a:r>
              <a:rPr lang="es-ES" dirty="0" smtClean="0"/>
              <a:t>Una ontología puede ser utilizada para gestionar conocimiento dentro de una empresa, ya que permite realizar tareas, tales como comprensión y transmisión de la información y conocimiento presentes en la plataforma de tecnología de información de la empresa. </a:t>
            </a:r>
          </a:p>
          <a:p>
            <a:pPr algn="just"/>
            <a:r>
              <a:rPr lang="es-ES" dirty="0" smtClean="0"/>
              <a:t>Un almacén de datos, el cual contiene las instancias de los conceptos definidos en una ontología, se denomina </a:t>
            </a:r>
            <a:r>
              <a:rPr lang="es-ES" i="1" dirty="0" smtClean="0"/>
              <a:t>base de conocimiento. La ontología puede ser considerada el esquema de una base de conocimiento.</a:t>
            </a:r>
            <a:endParaRPr lang="es-E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fontScale="90000"/>
          </a:bodyPr>
          <a:lstStyle/>
          <a:p>
            <a:pPr algn="r"/>
            <a:r>
              <a:rPr lang="es-ES" dirty="0" smtClean="0"/>
              <a:t>Ontologías. </a:t>
            </a:r>
            <a:r>
              <a:rPr lang="es-ES_tradnl" dirty="0" smtClean="0"/>
              <a:t>Formas de representación del conocimiento</a:t>
            </a:r>
            <a:endParaRPr lang="es-ES" dirty="0"/>
          </a:p>
        </p:txBody>
      </p:sp>
      <p:sp>
        <p:nvSpPr>
          <p:cNvPr id="4" name="3 Marcador de contenido"/>
          <p:cNvSpPr>
            <a:spLocks noGrp="1"/>
          </p:cNvSpPr>
          <p:nvPr>
            <p:ph idx="1"/>
          </p:nvPr>
        </p:nvSpPr>
        <p:spPr>
          <a:xfrm>
            <a:off x="457200" y="1481328"/>
            <a:ext cx="8229600" cy="4948068"/>
          </a:xfrm>
        </p:spPr>
        <p:txBody>
          <a:bodyPr>
            <a:normAutofit/>
          </a:bodyPr>
          <a:lstStyle/>
          <a:p>
            <a:pPr algn="just">
              <a:spcAft>
                <a:spcPts val="600"/>
              </a:spcAft>
            </a:pPr>
            <a:r>
              <a:rPr lang="es-ES" sz="2400" dirty="0" smtClean="0"/>
              <a:t>En los años recientes, las ontologías han sido adoptadas en muchas comunidades científicas y de negocios, como una forma de compartir, reutilizar y procesar dominios de conocimiento. </a:t>
            </a:r>
          </a:p>
          <a:p>
            <a:pPr algn="just">
              <a:spcAft>
                <a:spcPts val="600"/>
              </a:spcAft>
            </a:pPr>
            <a:r>
              <a:rPr lang="es-ES" sz="2400" dirty="0" smtClean="0"/>
              <a:t>Desde el punto de vista de la Inteligencia Artificial, las ontologías permiten definir un vocabulario con lógica.</a:t>
            </a:r>
          </a:p>
          <a:p>
            <a:pPr algn="just">
              <a:spcAft>
                <a:spcPts val="600"/>
              </a:spcAft>
            </a:pPr>
            <a:r>
              <a:rPr lang="es-ES" sz="2400" dirty="0" smtClean="0"/>
              <a:t>El conocimiento en las ontologías se formaliza a través de seis componentes: clases, atributos, relaciones, funciones, axiomas e instancias.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fontScale="90000"/>
          </a:bodyPr>
          <a:lstStyle/>
          <a:p>
            <a:pPr algn="r"/>
            <a:r>
              <a:rPr lang="es-ES" dirty="0" smtClean="0"/>
              <a:t>Ontologías. </a:t>
            </a:r>
            <a:r>
              <a:rPr lang="es-ES_tradnl" dirty="0" smtClean="0"/>
              <a:t>Formas de representación del conocimiento</a:t>
            </a:r>
            <a:endParaRPr lang="es-ES" dirty="0"/>
          </a:p>
        </p:txBody>
      </p:sp>
      <p:sp>
        <p:nvSpPr>
          <p:cNvPr id="4" name="3 Marcador de contenido"/>
          <p:cNvSpPr>
            <a:spLocks noGrp="1"/>
          </p:cNvSpPr>
          <p:nvPr>
            <p:ph idx="1"/>
          </p:nvPr>
        </p:nvSpPr>
        <p:spPr/>
        <p:txBody>
          <a:bodyPr>
            <a:noAutofit/>
          </a:bodyPr>
          <a:lstStyle/>
          <a:p>
            <a:pPr algn="just">
              <a:spcAft>
                <a:spcPts val="600"/>
              </a:spcAft>
            </a:pPr>
            <a:r>
              <a:rPr lang="es-ES" sz="2400" dirty="0" smtClean="0"/>
              <a:t>Los lenguajes más utilizados para las especificaciones de ontologías se basan en XML, del cual existen varias especializaciones, entre los cuales encontramos el “Marco de Descripción de Recursos (RDF)” y el “Lenguaje Web de Ontologías (OWL)”.</a:t>
            </a:r>
          </a:p>
          <a:p>
            <a:pPr algn="just">
              <a:spcAft>
                <a:spcPts val="600"/>
              </a:spcAft>
            </a:pPr>
            <a:r>
              <a:rPr lang="es-ES" sz="2400" dirty="0" smtClean="0"/>
              <a:t>Entre las especificaciones de ontologías más importantes desarrolladas para los campos de ciencia e ingeniería se pueden nombrar: la “Semántica Web para la Terminología de Ciencias de la Tierra y del Ambiente (SWEET)”, la “Ontología de Petróleo y Gas (</a:t>
            </a:r>
            <a:r>
              <a:rPr lang="es-ES" sz="2400" dirty="0" err="1" smtClean="0"/>
              <a:t>Oil</a:t>
            </a:r>
            <a:r>
              <a:rPr lang="es-ES" sz="2400" dirty="0" smtClean="0"/>
              <a:t> &amp; Gas </a:t>
            </a:r>
            <a:r>
              <a:rPr lang="es-ES" sz="2400" dirty="0" err="1" smtClean="0"/>
              <a:t>Ontology</a:t>
            </a:r>
            <a:r>
              <a:rPr lang="es-ES" sz="2400" dirty="0" smtClean="0"/>
              <a:t>)”.</a:t>
            </a:r>
            <a:endParaRPr lang="es-ES"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lgn="just">
              <a:lnSpc>
                <a:spcPct val="150000"/>
              </a:lnSpc>
            </a:pPr>
            <a:r>
              <a:rPr lang="es-ES_tradnl" dirty="0" smtClean="0"/>
              <a:t>Caracterizar los conceptos fundamentales de la Inteligencia Artificial </a:t>
            </a:r>
            <a:r>
              <a:rPr lang="es-MX" dirty="0" smtClean="0"/>
              <a:t>tomando como base situaciones prácticas.</a:t>
            </a:r>
            <a:endParaRPr lang="es-ES" dirty="0" smtClean="0"/>
          </a:p>
          <a:p>
            <a:pPr algn="just">
              <a:lnSpc>
                <a:spcPct val="150000"/>
              </a:lnSpc>
            </a:pPr>
            <a:r>
              <a:rPr lang="es-ES_tradnl" dirty="0" smtClean="0"/>
              <a:t>Enunciar aplicaciones de la IA relacionados con la profesión que les permita el incremento de la representación del trabajo de un ingeniero de software.</a:t>
            </a:r>
            <a:endParaRPr lang="es-ES" dirty="0"/>
          </a:p>
        </p:txBody>
      </p:sp>
      <p:sp>
        <p:nvSpPr>
          <p:cNvPr id="2" name="1 Título"/>
          <p:cNvSpPr>
            <a:spLocks noGrp="1"/>
          </p:cNvSpPr>
          <p:nvPr>
            <p:ph type="title"/>
          </p:nvPr>
        </p:nvSpPr>
        <p:spPr/>
        <p:txBody>
          <a:bodyPr/>
          <a:lstStyle/>
          <a:p>
            <a:pPr algn="r"/>
            <a:r>
              <a:rPr lang="es-ES" dirty="0" smtClean="0"/>
              <a:t>Objetivos</a:t>
            </a:r>
            <a:endParaRPr lang="es-E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fontScale="90000"/>
          </a:bodyPr>
          <a:lstStyle/>
          <a:p>
            <a:pPr algn="r"/>
            <a:r>
              <a:rPr lang="es-ES" dirty="0" smtClean="0"/>
              <a:t>Inteligencia Artificial Distribuida</a:t>
            </a:r>
            <a:endParaRPr lang="es-ES" dirty="0"/>
          </a:p>
        </p:txBody>
      </p:sp>
      <p:sp>
        <p:nvSpPr>
          <p:cNvPr id="4" name="3 Marcador de contenido"/>
          <p:cNvSpPr>
            <a:spLocks noGrp="1"/>
          </p:cNvSpPr>
          <p:nvPr>
            <p:ph idx="1"/>
          </p:nvPr>
        </p:nvSpPr>
        <p:spPr/>
        <p:txBody>
          <a:bodyPr>
            <a:normAutofit lnSpcReduction="10000"/>
          </a:bodyPr>
          <a:lstStyle/>
          <a:p>
            <a:pPr algn="just">
              <a:spcAft>
                <a:spcPts val="600"/>
              </a:spcAft>
            </a:pPr>
            <a:r>
              <a:rPr lang="es-ES" dirty="0" smtClean="0"/>
              <a:t>Inteligencia Artificial Distribuida (IAD):  “aquella parte de la IA que se centra en comportamientos inteligentes colectivos que son producto de la cooperación de diversos agentes”. Estos agentes, son las entidades que colaboran. </a:t>
            </a:r>
          </a:p>
          <a:p>
            <a:pPr algn="just">
              <a:spcAft>
                <a:spcPts val="600"/>
              </a:spcAft>
            </a:pPr>
            <a:r>
              <a:rPr lang="es-ES" dirty="0" smtClean="0"/>
              <a:t>Un </a:t>
            </a:r>
            <a:r>
              <a:rPr lang="es-ES" b="1" dirty="0" smtClean="0"/>
              <a:t>Agente</a:t>
            </a:r>
            <a:r>
              <a:rPr lang="es-ES" dirty="0" smtClean="0"/>
              <a:t> puede definirse como una entidad, </a:t>
            </a:r>
            <a:r>
              <a:rPr lang="es-ES" dirty="0" err="1" smtClean="0"/>
              <a:t>semi</a:t>
            </a:r>
            <a:r>
              <a:rPr lang="es-ES" dirty="0" smtClean="0"/>
              <a:t> o completamente autónoma, la cual actúa racionalmente de acuerdo a sus percepciones del exterior y el estado de su conocimiento. </a:t>
            </a:r>
            <a:endParaRPr lang="es-E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a:bodyPr>
          <a:lstStyle/>
          <a:p>
            <a:pPr algn="r"/>
            <a:r>
              <a:rPr lang="es-ES" dirty="0" smtClean="0"/>
              <a:t>IAD. Agente</a:t>
            </a:r>
            <a:endParaRPr lang="es-ES" dirty="0"/>
          </a:p>
        </p:txBody>
      </p:sp>
      <p:sp>
        <p:nvSpPr>
          <p:cNvPr id="4" name="3 Marcador de contenido"/>
          <p:cNvSpPr>
            <a:spLocks noGrp="1"/>
          </p:cNvSpPr>
          <p:nvPr>
            <p:ph idx="1"/>
          </p:nvPr>
        </p:nvSpPr>
        <p:spPr/>
        <p:txBody>
          <a:bodyPr>
            <a:normAutofit lnSpcReduction="10000"/>
          </a:bodyPr>
          <a:lstStyle/>
          <a:p>
            <a:pPr algn="just">
              <a:spcAft>
                <a:spcPts val="600"/>
              </a:spcAft>
            </a:pPr>
            <a:r>
              <a:rPr lang="es-ES" b="1" i="1" dirty="0" smtClean="0"/>
              <a:t>Definición de Agente</a:t>
            </a:r>
          </a:p>
          <a:p>
            <a:pPr algn="just">
              <a:spcAft>
                <a:spcPts val="600"/>
              </a:spcAft>
            </a:pPr>
            <a:r>
              <a:rPr lang="es-ES" dirty="0" smtClean="0"/>
              <a:t>La teoría de agentes puede ser vista como una evolución de la inteligencia artificial en la búsqueda de aportar autonomía a los sistemas computacionales. </a:t>
            </a:r>
          </a:p>
          <a:p>
            <a:pPr algn="just">
              <a:spcAft>
                <a:spcPts val="600"/>
              </a:spcAft>
            </a:pPr>
            <a:r>
              <a:rPr lang="es-ES" dirty="0" smtClean="0"/>
              <a:t>Existe el acuerdo de que la autonomía es la característica principal que describe un agente, entendiendo como autonomía la capacidad del agente de actuar sin la intervención de un usuario o de otro sistema. </a:t>
            </a:r>
          </a:p>
          <a:p>
            <a:pPr algn="just">
              <a:spcAft>
                <a:spcPts val="600"/>
              </a:spcAft>
            </a:pPr>
            <a:endParaRPr lang="es-ES" dirty="0" smtClean="0"/>
          </a:p>
          <a:p>
            <a:pPr algn="just">
              <a:spcAft>
                <a:spcPts val="600"/>
              </a:spcAft>
            </a:pPr>
            <a:endParaRPr lang="es-E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a:bodyPr>
          <a:lstStyle/>
          <a:p>
            <a:pPr algn="r"/>
            <a:r>
              <a:rPr lang="es-ES" dirty="0" smtClean="0"/>
              <a:t>IAD. Agente</a:t>
            </a:r>
            <a:endParaRPr lang="es-ES" dirty="0"/>
          </a:p>
        </p:txBody>
      </p:sp>
      <p:sp>
        <p:nvSpPr>
          <p:cNvPr id="4" name="3 Marcador de contenido"/>
          <p:cNvSpPr>
            <a:spLocks noGrp="1"/>
          </p:cNvSpPr>
          <p:nvPr>
            <p:ph idx="1"/>
          </p:nvPr>
        </p:nvSpPr>
        <p:spPr/>
        <p:txBody>
          <a:bodyPr>
            <a:noAutofit/>
          </a:bodyPr>
          <a:lstStyle/>
          <a:p>
            <a:pPr algn="just">
              <a:spcAft>
                <a:spcPts val="600"/>
              </a:spcAft>
            </a:pPr>
            <a:r>
              <a:rPr lang="es-ES" sz="2400" dirty="0" smtClean="0"/>
              <a:t>Una definición de agente ampliamente aceptada es: “Un agente es un sistema computacional que está situado en un ambiente, y que es capaz de tomar acciones autónomas en ese ambiente con el fin de cumplir sus objetivos de diseño”. </a:t>
            </a:r>
          </a:p>
          <a:p>
            <a:pPr algn="just">
              <a:spcAft>
                <a:spcPts val="600"/>
              </a:spcAft>
            </a:pPr>
            <a:r>
              <a:rPr lang="es-ES" sz="2400" dirty="0" smtClean="0"/>
              <a:t>Otra definición de agente encontrada en la literatura es la siguiente: “un objeto activo, un objeto con un estado mental”, que posee capacidades cognitivas y un comportamiento social. Cada agente posee una serie de propiedades, entre las que se cuentan autonomía, movilidad, racionalidad, reactividad, sociabilidad y pro‐actividad.</a:t>
            </a:r>
            <a:endParaRPr lang="es-ES"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fontScale="92500" lnSpcReduction="10000"/>
          </a:bodyPr>
          <a:lstStyle/>
          <a:p>
            <a:pPr algn="just">
              <a:lnSpc>
                <a:spcPct val="150000"/>
              </a:lnSpc>
            </a:pPr>
            <a:r>
              <a:rPr lang="es-ES" dirty="0" smtClean="0"/>
              <a:t>Un </a:t>
            </a:r>
            <a:r>
              <a:rPr lang="es-ES" dirty="0" smtClean="0"/>
              <a:t>Sistema Tutorial Inteligente (STI) </a:t>
            </a:r>
            <a:r>
              <a:rPr lang="es-ES" dirty="0" smtClean="0"/>
              <a:t>es capaz de guiar al alumno a </a:t>
            </a:r>
            <a:r>
              <a:rPr lang="es-ES" dirty="0" smtClean="0"/>
              <a:t>lo largo </a:t>
            </a:r>
            <a:r>
              <a:rPr lang="es-ES" dirty="0" smtClean="0"/>
              <a:t>de un dominio en particular del conocimiento</a:t>
            </a:r>
            <a:r>
              <a:rPr lang="es-ES" dirty="0" smtClean="0"/>
              <a:t>, resolviendo </a:t>
            </a:r>
            <a:r>
              <a:rPr lang="es-ES" dirty="0" smtClean="0"/>
              <a:t>durante el </a:t>
            </a:r>
            <a:r>
              <a:rPr lang="es-ES" dirty="0" smtClean="0"/>
              <a:t>proceso tareas </a:t>
            </a:r>
            <a:r>
              <a:rPr lang="es-ES" dirty="0" smtClean="0"/>
              <a:t>tales como la elaboración de una </a:t>
            </a:r>
            <a:r>
              <a:rPr lang="es-ES" dirty="0" smtClean="0"/>
              <a:t>estrategia de </a:t>
            </a:r>
            <a:r>
              <a:rPr lang="es-ES" dirty="0" smtClean="0"/>
              <a:t>tutorización, la generación de </a:t>
            </a:r>
            <a:r>
              <a:rPr lang="es-ES" dirty="0" smtClean="0"/>
              <a:t>ejercicios a </a:t>
            </a:r>
            <a:r>
              <a:rPr lang="es-ES" dirty="0" smtClean="0"/>
              <a:t>la medida de las necesidades </a:t>
            </a:r>
            <a:r>
              <a:rPr lang="es-ES" dirty="0" smtClean="0"/>
              <a:t>del alumno</a:t>
            </a:r>
            <a:r>
              <a:rPr lang="es-ES" dirty="0" smtClean="0"/>
              <a:t>, la resolución pedagógica de estos ejercicios, así como la explicación de la solución.</a:t>
            </a:r>
            <a:endParaRPr lang="es-ES" dirty="0"/>
          </a:p>
        </p:txBody>
      </p:sp>
      <p:sp>
        <p:nvSpPr>
          <p:cNvPr id="3" name="2 Título"/>
          <p:cNvSpPr>
            <a:spLocks noGrp="1"/>
          </p:cNvSpPr>
          <p:nvPr>
            <p:ph type="title"/>
          </p:nvPr>
        </p:nvSpPr>
        <p:spPr/>
        <p:txBody>
          <a:bodyPr/>
          <a:lstStyle/>
          <a:p>
            <a:r>
              <a:rPr lang="es-ES" dirty="0" smtClean="0"/>
              <a:t>Aplicación de IA en Educación</a:t>
            </a:r>
            <a:endParaRPr lang="es-E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a:bodyPr>
          <a:lstStyle/>
          <a:p>
            <a:pPr algn="just"/>
            <a:r>
              <a:rPr lang="es-ES" dirty="0" smtClean="0"/>
              <a:t>De acuerdo a los objetivos de enseñanza </a:t>
            </a:r>
            <a:r>
              <a:rPr lang="es-ES" dirty="0" smtClean="0"/>
              <a:t>de los </a:t>
            </a:r>
            <a:r>
              <a:rPr lang="es-ES" dirty="0" smtClean="0"/>
              <a:t>STI podemos distinguir dos categorías: </a:t>
            </a:r>
            <a:endParaRPr lang="es-ES" dirty="0" smtClean="0"/>
          </a:p>
          <a:p>
            <a:pPr algn="just"/>
            <a:r>
              <a:rPr lang="es-ES" dirty="0" smtClean="0"/>
              <a:t>a</a:t>
            </a:r>
            <a:r>
              <a:rPr lang="es-ES" dirty="0" smtClean="0"/>
              <a:t>) Simuladores </a:t>
            </a:r>
            <a:r>
              <a:rPr lang="es-ES" dirty="0" smtClean="0"/>
              <a:t>y entornos realistas de </a:t>
            </a:r>
            <a:r>
              <a:rPr lang="es-ES" dirty="0" smtClean="0"/>
              <a:t>aprendizaje.</a:t>
            </a:r>
            <a:endParaRPr lang="es-ES" dirty="0" smtClean="0"/>
          </a:p>
          <a:p>
            <a:pPr algn="just"/>
            <a:r>
              <a:rPr lang="es-ES" dirty="0" smtClean="0"/>
              <a:t>b</a:t>
            </a:r>
            <a:r>
              <a:rPr lang="es-ES" dirty="0" smtClean="0"/>
              <a:t>)  Tutores</a:t>
            </a:r>
            <a:r>
              <a:rPr lang="es-ES" dirty="0" smtClean="0"/>
              <a:t>, donde lo que pretenden es </a:t>
            </a:r>
            <a:r>
              <a:rPr lang="es-ES" dirty="0" smtClean="0"/>
              <a:t>que el </a:t>
            </a:r>
            <a:r>
              <a:rPr lang="es-ES" dirty="0" smtClean="0"/>
              <a:t>alumno adquiera un tipo de </a:t>
            </a:r>
            <a:r>
              <a:rPr lang="es-ES" dirty="0" smtClean="0"/>
              <a:t>conocimiento relacionado </a:t>
            </a:r>
            <a:r>
              <a:rPr lang="es-ES" dirty="0" smtClean="0"/>
              <a:t>con el tema que se está </a:t>
            </a:r>
            <a:r>
              <a:rPr lang="es-ES" dirty="0" smtClean="0"/>
              <a:t>estudiando y </a:t>
            </a:r>
            <a:r>
              <a:rPr lang="es-ES" dirty="0" smtClean="0"/>
              <a:t>que el alumno logre habilidades y </a:t>
            </a:r>
            <a:r>
              <a:rPr lang="es-ES" dirty="0" smtClean="0"/>
              <a:t>destrezas procedimentales </a:t>
            </a:r>
            <a:r>
              <a:rPr lang="es-ES" dirty="0" smtClean="0"/>
              <a:t>relacionadas a este tema.</a:t>
            </a:r>
            <a:endParaRPr lang="es-ES" dirty="0"/>
          </a:p>
        </p:txBody>
      </p:sp>
      <p:sp>
        <p:nvSpPr>
          <p:cNvPr id="3" name="2 Título"/>
          <p:cNvSpPr>
            <a:spLocks noGrp="1"/>
          </p:cNvSpPr>
          <p:nvPr>
            <p:ph type="title"/>
          </p:nvPr>
        </p:nvSpPr>
        <p:spPr/>
        <p:txBody>
          <a:bodyPr/>
          <a:lstStyle/>
          <a:p>
            <a:r>
              <a:rPr lang="es-ES" dirty="0" smtClean="0"/>
              <a:t>Educación</a:t>
            </a:r>
            <a:endParaRPr lang="es-E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fontScale="77500" lnSpcReduction="20000"/>
          </a:bodyPr>
          <a:lstStyle/>
          <a:p>
            <a:pPr algn="just">
              <a:lnSpc>
                <a:spcPct val="120000"/>
              </a:lnSpc>
            </a:pPr>
            <a:r>
              <a:rPr lang="es-ES" b="1" dirty="0" smtClean="0"/>
              <a:t>Sistemas de enseñanza inteligentes </a:t>
            </a:r>
            <a:r>
              <a:rPr lang="es-ES" b="1" dirty="0" smtClean="0"/>
              <a:t>distribuidos a </a:t>
            </a:r>
            <a:r>
              <a:rPr lang="es-ES" b="1" dirty="0" smtClean="0"/>
              <a:t>través de </a:t>
            </a:r>
            <a:r>
              <a:rPr lang="es-ES" b="1" dirty="0" smtClean="0"/>
              <a:t>Internet: </a:t>
            </a:r>
            <a:r>
              <a:rPr lang="es-ES" dirty="0" smtClean="0"/>
              <a:t>son </a:t>
            </a:r>
            <a:r>
              <a:rPr lang="es-ES" dirty="0" smtClean="0"/>
              <a:t>actualmente un área importante </a:t>
            </a:r>
            <a:r>
              <a:rPr lang="es-ES" dirty="0" smtClean="0"/>
              <a:t>de desarrollo </a:t>
            </a:r>
            <a:r>
              <a:rPr lang="es-ES" dirty="0" smtClean="0"/>
              <a:t>e investigación. Sus </a:t>
            </a:r>
            <a:r>
              <a:rPr lang="es-ES" dirty="0" smtClean="0"/>
              <a:t>beneficios son </a:t>
            </a:r>
            <a:r>
              <a:rPr lang="es-ES" dirty="0" smtClean="0"/>
              <a:t>claros: independencia del aula y de </a:t>
            </a:r>
            <a:r>
              <a:rPr lang="es-ES" dirty="0" smtClean="0"/>
              <a:t>la plataforma</a:t>
            </a:r>
            <a:r>
              <a:rPr lang="es-ES" dirty="0" smtClean="0"/>
              <a:t>. </a:t>
            </a:r>
            <a:endParaRPr lang="es-ES" dirty="0" smtClean="0"/>
          </a:p>
          <a:p>
            <a:pPr algn="just">
              <a:lnSpc>
                <a:spcPct val="120000"/>
              </a:lnSpc>
            </a:pPr>
            <a:r>
              <a:rPr lang="es-ES" dirty="0" smtClean="0"/>
              <a:t>Una </a:t>
            </a:r>
            <a:r>
              <a:rPr lang="es-ES" dirty="0" smtClean="0"/>
              <a:t>aplicación instalada y </a:t>
            </a:r>
            <a:r>
              <a:rPr lang="es-ES" dirty="0" smtClean="0"/>
              <a:t>mantenida en </a:t>
            </a:r>
            <a:r>
              <a:rPr lang="es-ES" dirty="0" smtClean="0"/>
              <a:t>un lugar puede ser usada por </a:t>
            </a:r>
            <a:r>
              <a:rPr lang="es-ES" dirty="0" smtClean="0"/>
              <a:t>miles de </a:t>
            </a:r>
            <a:r>
              <a:rPr lang="es-ES" dirty="0" smtClean="0"/>
              <a:t>alumnos distribuidos en el mundo y </a:t>
            </a:r>
            <a:r>
              <a:rPr lang="es-ES" dirty="0" smtClean="0"/>
              <a:t>equipados con </a:t>
            </a:r>
            <a:r>
              <a:rPr lang="es-ES" dirty="0" smtClean="0"/>
              <a:t>un ordenador conectado a Internet.</a:t>
            </a:r>
          </a:p>
          <a:p>
            <a:pPr algn="just">
              <a:lnSpc>
                <a:spcPct val="120000"/>
              </a:lnSpc>
            </a:pPr>
            <a:r>
              <a:rPr lang="es-ES" dirty="0" smtClean="0"/>
              <a:t>Miles de cursos para el WEB y otras </a:t>
            </a:r>
            <a:r>
              <a:rPr lang="es-ES" dirty="0" smtClean="0"/>
              <a:t>aplicaciones educativas </a:t>
            </a:r>
            <a:r>
              <a:rPr lang="es-ES" dirty="0" smtClean="0"/>
              <a:t>se encuentran </a:t>
            </a:r>
            <a:r>
              <a:rPr lang="es-ES" dirty="0" smtClean="0"/>
              <a:t>disponibles en </a:t>
            </a:r>
            <a:r>
              <a:rPr lang="es-ES" dirty="0" smtClean="0"/>
              <a:t>la red desde hace algunos años. El </a:t>
            </a:r>
            <a:r>
              <a:rPr lang="es-ES" dirty="0" smtClean="0"/>
              <a:t>problema es </a:t>
            </a:r>
            <a:r>
              <a:rPr lang="es-ES" dirty="0" smtClean="0"/>
              <a:t>que la mayoría de estas no son </a:t>
            </a:r>
            <a:r>
              <a:rPr lang="es-ES" dirty="0" smtClean="0"/>
              <a:t>más que </a:t>
            </a:r>
            <a:r>
              <a:rPr lang="es-ES" dirty="0" smtClean="0"/>
              <a:t>una red de páginas estáticas de un hipertexto.</a:t>
            </a:r>
          </a:p>
          <a:p>
            <a:pPr algn="just">
              <a:lnSpc>
                <a:spcPct val="120000"/>
              </a:lnSpc>
            </a:pPr>
            <a:r>
              <a:rPr lang="es-ES" dirty="0" smtClean="0"/>
              <a:t>Para mejorar estas aplicaciones se </a:t>
            </a:r>
            <a:r>
              <a:rPr lang="es-ES" dirty="0" smtClean="0"/>
              <a:t>debería ofrecer </a:t>
            </a:r>
            <a:r>
              <a:rPr lang="es-ES" dirty="0" smtClean="0"/>
              <a:t>más interactividad y adaptabilidad.</a:t>
            </a:r>
            <a:endParaRPr lang="es-ES" dirty="0"/>
          </a:p>
        </p:txBody>
      </p:sp>
      <p:sp>
        <p:nvSpPr>
          <p:cNvPr id="3" name="2 Título"/>
          <p:cNvSpPr>
            <a:spLocks noGrp="1"/>
          </p:cNvSpPr>
          <p:nvPr>
            <p:ph type="title"/>
          </p:nvPr>
        </p:nvSpPr>
        <p:spPr/>
        <p:txBody>
          <a:bodyPr/>
          <a:lstStyle/>
          <a:p>
            <a:r>
              <a:rPr lang="es-ES" dirty="0" smtClean="0"/>
              <a:t>Educación</a:t>
            </a:r>
            <a:endParaRPr lang="es-E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lnSpcReduction="10000"/>
          </a:bodyPr>
          <a:lstStyle/>
          <a:p>
            <a:pPr algn="just"/>
            <a:r>
              <a:rPr lang="es-ES" dirty="0" smtClean="0"/>
              <a:t>Los Sistemas de Enseñanza </a:t>
            </a:r>
            <a:r>
              <a:rPr lang="es-ES" dirty="0" smtClean="0"/>
              <a:t>Adaptativos para </a:t>
            </a:r>
            <a:r>
              <a:rPr lang="es-ES" dirty="0" smtClean="0"/>
              <a:t>el WEB (SEA) provienen de los </a:t>
            </a:r>
            <a:r>
              <a:rPr lang="es-ES" dirty="0" err="1" smtClean="0"/>
              <a:t>STIs</a:t>
            </a:r>
            <a:r>
              <a:rPr lang="es-ES" dirty="0" smtClean="0"/>
              <a:t> </a:t>
            </a:r>
            <a:r>
              <a:rPr lang="es-ES" dirty="0" smtClean="0"/>
              <a:t>y los </a:t>
            </a:r>
            <a:r>
              <a:rPr lang="es-ES" dirty="0" smtClean="0"/>
              <a:t>sistemas </a:t>
            </a:r>
            <a:r>
              <a:rPr lang="es-ES" dirty="0" smtClean="0"/>
              <a:t>hipermedia adaptativos (HA). </a:t>
            </a:r>
          </a:p>
          <a:p>
            <a:pPr algn="just"/>
            <a:r>
              <a:rPr lang="es-ES" dirty="0" smtClean="0"/>
              <a:t>El </a:t>
            </a:r>
            <a:r>
              <a:rPr lang="es-ES" dirty="0" smtClean="0"/>
              <a:t>contexto de la </a:t>
            </a:r>
            <a:r>
              <a:rPr lang="es-ES" dirty="0" smtClean="0"/>
              <a:t>WWW impacta </a:t>
            </a:r>
            <a:r>
              <a:rPr lang="es-ES" dirty="0" smtClean="0"/>
              <a:t>en el diseño e implementación </a:t>
            </a:r>
            <a:r>
              <a:rPr lang="es-ES" dirty="0" smtClean="0"/>
              <a:t>de estos </a:t>
            </a:r>
            <a:r>
              <a:rPr lang="es-ES" dirty="0" smtClean="0"/>
              <a:t>sistemas y se pueden utilizar unos </a:t>
            </a:r>
            <a:r>
              <a:rPr lang="es-ES" dirty="0" smtClean="0"/>
              <a:t>a otros </a:t>
            </a:r>
            <a:r>
              <a:rPr lang="es-ES" dirty="0" smtClean="0"/>
              <a:t>como </a:t>
            </a:r>
            <a:r>
              <a:rPr lang="es-ES" dirty="0" smtClean="0"/>
              <a:t>subclases.</a:t>
            </a:r>
          </a:p>
          <a:p>
            <a:pPr algn="just"/>
            <a:r>
              <a:rPr lang="es-ES" dirty="0" smtClean="0"/>
              <a:t>Por </a:t>
            </a:r>
            <a:r>
              <a:rPr lang="es-ES" dirty="0" smtClean="0"/>
              <a:t>ejemplo, </a:t>
            </a:r>
            <a:r>
              <a:rPr lang="es-ES" dirty="0" smtClean="0"/>
              <a:t>algunos STI </a:t>
            </a:r>
            <a:r>
              <a:rPr lang="es-ES" dirty="0" smtClean="0"/>
              <a:t>utilizan hipermedias adaptativos </a:t>
            </a:r>
            <a:r>
              <a:rPr lang="es-ES" dirty="0" smtClean="0"/>
              <a:t>mientras que </a:t>
            </a:r>
            <a:r>
              <a:rPr lang="es-ES" dirty="0" smtClean="0"/>
              <a:t>la mayoría de </a:t>
            </a:r>
            <a:r>
              <a:rPr lang="es-ES" dirty="0" smtClean="0"/>
              <a:t>los SEA </a:t>
            </a:r>
            <a:r>
              <a:rPr lang="es-ES" dirty="0" smtClean="0"/>
              <a:t>basados en </a:t>
            </a:r>
            <a:r>
              <a:rPr lang="es-ES" dirty="0" smtClean="0"/>
              <a:t>WEB pueden </a:t>
            </a:r>
            <a:r>
              <a:rPr lang="es-ES" dirty="0" smtClean="0"/>
              <a:t>ser clasificados como STI y </a:t>
            </a:r>
            <a:r>
              <a:rPr lang="es-ES" dirty="0" smtClean="0"/>
              <a:t>sistemas Hipermedias </a:t>
            </a:r>
            <a:r>
              <a:rPr lang="es-ES" dirty="0" smtClean="0"/>
              <a:t>Adaptativos (HA).</a:t>
            </a:r>
            <a:endParaRPr lang="es-ES" dirty="0"/>
          </a:p>
        </p:txBody>
      </p:sp>
      <p:sp>
        <p:nvSpPr>
          <p:cNvPr id="3" name="2 Título"/>
          <p:cNvSpPr>
            <a:spLocks noGrp="1"/>
          </p:cNvSpPr>
          <p:nvPr>
            <p:ph type="title"/>
          </p:nvPr>
        </p:nvSpPr>
        <p:spPr/>
        <p:txBody>
          <a:bodyPr/>
          <a:lstStyle/>
          <a:p>
            <a:r>
              <a:rPr lang="es-ES" dirty="0" smtClean="0"/>
              <a:t>Educación</a:t>
            </a:r>
            <a:endParaRPr lang="es-E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285860"/>
            <a:ext cx="8401080" cy="5072098"/>
          </a:xfrm>
        </p:spPr>
        <p:txBody>
          <a:bodyPr>
            <a:noAutofit/>
          </a:bodyPr>
          <a:lstStyle/>
          <a:p>
            <a:pPr marL="0" indent="0" algn="just">
              <a:spcBef>
                <a:spcPts val="600"/>
              </a:spcBef>
              <a:spcAft>
                <a:spcPts val="600"/>
              </a:spcAft>
            </a:pPr>
            <a:r>
              <a:rPr lang="es-ES" sz="2400" dirty="0" smtClean="0"/>
              <a:t> Ocaña, Y., Valenzuela, L., Garro, L. (2019). Inteligencia artificial y sus implicaciones en la educación superior.</a:t>
            </a:r>
          </a:p>
          <a:p>
            <a:pPr marL="0" indent="0" algn="just">
              <a:spcBef>
                <a:spcPts val="600"/>
              </a:spcBef>
              <a:spcAft>
                <a:spcPts val="600"/>
              </a:spcAft>
            </a:pPr>
            <a:r>
              <a:rPr lang="es-ES" sz="2400" dirty="0" smtClean="0"/>
              <a:t>Simón, A., </a:t>
            </a:r>
            <a:r>
              <a:rPr lang="es-ES" sz="2400" dirty="0" err="1" smtClean="0"/>
              <a:t>Ceccaroni</a:t>
            </a:r>
            <a:r>
              <a:rPr lang="es-ES" sz="2400" dirty="0" smtClean="0"/>
              <a:t>, L. </a:t>
            </a:r>
            <a:r>
              <a:rPr lang="es-ES" sz="2400" dirty="0" err="1" smtClean="0"/>
              <a:t>Willmott</a:t>
            </a:r>
            <a:r>
              <a:rPr lang="es-ES" sz="2400" dirty="0" smtClean="0"/>
              <a:t>, S., Rosete1, A., Estrada, V., Lara, V. (2006). Modelo unificado de representación de conocimiento en mapas conceptuales y ontologías.</a:t>
            </a:r>
          </a:p>
          <a:p>
            <a:pPr marL="0" indent="0" algn="just">
              <a:spcBef>
                <a:spcPts val="600"/>
              </a:spcBef>
              <a:spcAft>
                <a:spcPts val="600"/>
              </a:spcAft>
            </a:pPr>
            <a:r>
              <a:rPr lang="es-ES" sz="2400" dirty="0" smtClean="0"/>
              <a:t> León, G., Viña, S. (2017). La inteligencia artificial en la educación superior. Oportunidades y amenazas.</a:t>
            </a:r>
          </a:p>
          <a:p>
            <a:pPr marL="0" indent="0" algn="just">
              <a:spcBef>
                <a:spcPts val="600"/>
              </a:spcBef>
              <a:spcAft>
                <a:spcPts val="600"/>
              </a:spcAft>
            </a:pPr>
            <a:r>
              <a:rPr lang="es-ES" sz="2400" dirty="0" smtClean="0"/>
              <a:t>González, N., Estrada, V., Febles, A. (2018). Estudio y selección de las técnicas de Inteligencia Artificial para el diagnóstico de enfermedades.</a:t>
            </a:r>
            <a:r>
              <a:rPr lang="en-US" sz="2400" dirty="0" smtClean="0"/>
              <a:t> </a:t>
            </a:r>
            <a:endParaRPr lang="en-US" sz="2000" dirty="0" smtClean="0"/>
          </a:p>
        </p:txBody>
      </p:sp>
      <p:sp>
        <p:nvSpPr>
          <p:cNvPr id="3" name="2 Título"/>
          <p:cNvSpPr>
            <a:spLocks noGrp="1"/>
          </p:cNvSpPr>
          <p:nvPr>
            <p:ph type="title"/>
          </p:nvPr>
        </p:nvSpPr>
        <p:spPr/>
        <p:txBody>
          <a:bodyPr/>
          <a:lstStyle/>
          <a:p>
            <a:pPr algn="r"/>
            <a:r>
              <a:rPr lang="es-ES" dirty="0" smtClean="0"/>
              <a:t>Bibliografía</a:t>
            </a:r>
            <a:endParaRPr lang="es-E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28596" y="1500174"/>
            <a:ext cx="8401080" cy="4572032"/>
          </a:xfrm>
        </p:spPr>
        <p:txBody>
          <a:bodyPr>
            <a:noAutofit/>
          </a:bodyPr>
          <a:lstStyle/>
          <a:p>
            <a:pPr marL="0" indent="0" algn="just">
              <a:spcAft>
                <a:spcPts val="400"/>
              </a:spcAft>
            </a:pPr>
            <a:r>
              <a:rPr lang="es-ES" sz="2400" dirty="0" smtClean="0"/>
              <a:t> León, M., García, Z. (2008). La Inteligencia Artificial en la Informática Educativa.</a:t>
            </a:r>
          </a:p>
          <a:p>
            <a:pPr marL="0" indent="0" algn="just">
              <a:spcAft>
                <a:spcPts val="400"/>
              </a:spcAft>
            </a:pPr>
            <a:r>
              <a:rPr lang="es-ES" sz="2400" dirty="0" smtClean="0"/>
              <a:t>González, C. (2004). Sistemas inteligentes en la educación: una revisión de las líneas de investigación y aplicaciones actuales.</a:t>
            </a:r>
          </a:p>
          <a:p>
            <a:pPr marL="0" indent="0" algn="just">
              <a:spcAft>
                <a:spcPts val="400"/>
              </a:spcAft>
            </a:pPr>
            <a:r>
              <a:rPr lang="es-ES" sz="2400" dirty="0" smtClean="0"/>
              <a:t>Enrique, C. (2010). Inteligencia Artificial Distribuida como estrategia para la Gerencia Integrada de Producción Industrial.</a:t>
            </a:r>
          </a:p>
          <a:p>
            <a:pPr marL="0" indent="0" algn="just">
              <a:spcAft>
                <a:spcPts val="400"/>
              </a:spcAft>
            </a:pPr>
            <a:r>
              <a:rPr lang="en-US" sz="2400" dirty="0" smtClean="0"/>
              <a:t>Aguilar J. (2012). </a:t>
            </a:r>
            <a:r>
              <a:rPr lang="en-US" sz="2400" dirty="0" err="1" smtClean="0"/>
              <a:t>Sistemas</a:t>
            </a:r>
            <a:r>
              <a:rPr lang="en-US" sz="2400" dirty="0" smtClean="0"/>
              <a:t> </a:t>
            </a:r>
            <a:r>
              <a:rPr lang="en-US" sz="2400" dirty="0" err="1" smtClean="0"/>
              <a:t>Inteligentes</a:t>
            </a:r>
            <a:r>
              <a:rPr lang="en-US" sz="2400" dirty="0" smtClean="0"/>
              <a:t>. </a:t>
            </a:r>
          </a:p>
          <a:p>
            <a:pPr marL="0" indent="0" algn="just">
              <a:spcAft>
                <a:spcPts val="400"/>
              </a:spcAft>
            </a:pPr>
            <a:endParaRPr lang="es-ES" sz="2400" dirty="0" smtClean="0"/>
          </a:p>
          <a:p>
            <a:pPr marL="0" indent="0">
              <a:spcAft>
                <a:spcPts val="400"/>
              </a:spcAft>
            </a:pPr>
            <a:endParaRPr lang="es-ES" sz="2400" dirty="0"/>
          </a:p>
        </p:txBody>
      </p:sp>
      <p:sp>
        <p:nvSpPr>
          <p:cNvPr id="3" name="2 Título"/>
          <p:cNvSpPr>
            <a:spLocks noGrp="1"/>
          </p:cNvSpPr>
          <p:nvPr>
            <p:ph type="title"/>
          </p:nvPr>
        </p:nvSpPr>
        <p:spPr/>
        <p:txBody>
          <a:bodyPr/>
          <a:lstStyle/>
          <a:p>
            <a:pPr algn="r"/>
            <a:r>
              <a:rPr lang="es-ES" dirty="0" smtClean="0"/>
              <a:t>Bibliografía</a:t>
            </a:r>
            <a:endParaRPr lang="es-E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algn="just">
              <a:spcAft>
                <a:spcPts val="600"/>
              </a:spcAft>
            </a:pPr>
            <a:r>
              <a:rPr lang="es-ES_tradnl" dirty="0" smtClean="0"/>
              <a:t>Conceptos fundamentales de la IA. </a:t>
            </a:r>
          </a:p>
          <a:p>
            <a:pPr algn="just">
              <a:spcAft>
                <a:spcPts val="600"/>
              </a:spcAft>
            </a:pPr>
            <a:r>
              <a:rPr lang="es-ES_tradnl" smtClean="0"/>
              <a:t>Formas </a:t>
            </a:r>
            <a:r>
              <a:rPr lang="es-ES_tradnl" dirty="0" smtClean="0"/>
              <a:t>de representación del conocimiento: ontologías. </a:t>
            </a:r>
          </a:p>
          <a:p>
            <a:pPr algn="just">
              <a:spcAft>
                <a:spcPts val="600"/>
              </a:spcAft>
            </a:pPr>
            <a:r>
              <a:rPr lang="es-ES_tradnl" dirty="0" smtClean="0"/>
              <a:t>Inteligencia artificial distribuida. </a:t>
            </a:r>
          </a:p>
          <a:p>
            <a:pPr algn="just">
              <a:spcAft>
                <a:spcPts val="600"/>
              </a:spcAft>
            </a:pPr>
            <a:r>
              <a:rPr lang="es-ES_tradnl" dirty="0" smtClean="0"/>
              <a:t>Inteligencia artificial en la educación.</a:t>
            </a:r>
            <a:endParaRPr lang="es-ES" dirty="0" smtClean="0"/>
          </a:p>
        </p:txBody>
      </p:sp>
      <p:sp>
        <p:nvSpPr>
          <p:cNvPr id="3" name="2 Título"/>
          <p:cNvSpPr>
            <a:spLocks noGrp="1"/>
          </p:cNvSpPr>
          <p:nvPr>
            <p:ph type="title"/>
          </p:nvPr>
        </p:nvSpPr>
        <p:spPr/>
        <p:txBody>
          <a:bodyPr/>
          <a:lstStyle/>
          <a:p>
            <a:pPr algn="r"/>
            <a:r>
              <a:rPr lang="es-ES" dirty="0" smtClean="0"/>
              <a:t>Contenidos</a:t>
            </a:r>
            <a:endParaRPr lang="es-E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a:bodyPr>
          <a:lstStyle/>
          <a:p>
            <a:pPr algn="just"/>
            <a:r>
              <a:rPr lang="es-ES" dirty="0" smtClean="0"/>
              <a:t>Las </a:t>
            </a:r>
            <a:r>
              <a:rPr lang="es-ES" dirty="0" err="1" smtClean="0"/>
              <a:t>TICs</a:t>
            </a:r>
            <a:r>
              <a:rPr lang="es-ES" dirty="0" smtClean="0"/>
              <a:t> </a:t>
            </a:r>
            <a:r>
              <a:rPr lang="es-ES" dirty="0" smtClean="0"/>
              <a:t>han venido siendo usadas de una manera masiva en diferentes ámbitos del acontecer social. Una parte de su uso es para la realización de tareas que requieren, por su complejidad, mucha inteligencia. </a:t>
            </a:r>
          </a:p>
          <a:p>
            <a:pPr algn="just"/>
            <a:r>
              <a:rPr lang="es-ES" dirty="0" smtClean="0"/>
              <a:t>En ese sentido, una rama de las ciencias computacionales se ha dedicado a estudiar como reproducir ese comportamiento inteligente, tanto individual como colectivo, a nivel computacional. </a:t>
            </a:r>
            <a:endParaRPr lang="es-ES" dirty="0"/>
          </a:p>
        </p:txBody>
      </p:sp>
      <p:sp>
        <p:nvSpPr>
          <p:cNvPr id="3" name="2 Título"/>
          <p:cNvSpPr>
            <a:spLocks noGrp="1"/>
          </p:cNvSpPr>
          <p:nvPr>
            <p:ph type="title"/>
          </p:nvPr>
        </p:nvSpPr>
        <p:spPr/>
        <p:txBody>
          <a:bodyPr/>
          <a:lstStyle/>
          <a:p>
            <a:pPr algn="r"/>
            <a:r>
              <a:rPr lang="es-ES" dirty="0" smtClean="0"/>
              <a:t>Introducción</a:t>
            </a:r>
            <a:endParaRPr lang="es-E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81328"/>
            <a:ext cx="8229600" cy="5162382"/>
          </a:xfrm>
        </p:spPr>
        <p:txBody>
          <a:bodyPr>
            <a:normAutofit fontScale="92500" lnSpcReduction="10000"/>
          </a:bodyPr>
          <a:lstStyle/>
          <a:p>
            <a:pPr algn="just">
              <a:lnSpc>
                <a:spcPct val="110000"/>
              </a:lnSpc>
            </a:pPr>
            <a:r>
              <a:rPr lang="es-ES" i="1" dirty="0" smtClean="0"/>
              <a:t>Inteligencia: </a:t>
            </a:r>
            <a:r>
              <a:rPr lang="es-ES" dirty="0" smtClean="0"/>
              <a:t>capacidad de adquirir y usar conocimiento </a:t>
            </a:r>
          </a:p>
          <a:p>
            <a:pPr algn="just">
              <a:lnSpc>
                <a:spcPct val="110000"/>
              </a:lnSpc>
            </a:pPr>
            <a:r>
              <a:rPr lang="es-ES" dirty="0" smtClean="0"/>
              <a:t>¿Cómo el cerebro percibe, entiende, predice y manipula? </a:t>
            </a:r>
          </a:p>
          <a:p>
            <a:pPr algn="just">
              <a:lnSpc>
                <a:spcPct val="110000"/>
              </a:lnSpc>
            </a:pPr>
            <a:r>
              <a:rPr lang="es-ES" dirty="0" smtClean="0"/>
              <a:t>Actuar, Aprender, Comunicarse y Razonar </a:t>
            </a:r>
          </a:p>
          <a:p>
            <a:pPr algn="just">
              <a:lnSpc>
                <a:spcPct val="110000"/>
              </a:lnSpc>
            </a:pPr>
            <a:r>
              <a:rPr lang="es-ES" i="1" dirty="0" smtClean="0"/>
              <a:t>La Inteligencia Artificial </a:t>
            </a:r>
            <a:r>
              <a:rPr lang="es-ES" dirty="0" smtClean="0"/>
              <a:t>trata de conseguir que los computadores </a:t>
            </a:r>
            <a:r>
              <a:rPr lang="es-ES" b="1" dirty="0" smtClean="0"/>
              <a:t>simulen en cierta manera la inteligencia humana. </a:t>
            </a:r>
          </a:p>
          <a:p>
            <a:pPr algn="just">
              <a:lnSpc>
                <a:spcPct val="110000"/>
              </a:lnSpc>
            </a:pPr>
            <a:r>
              <a:rPr lang="es-ES" dirty="0" smtClean="0"/>
              <a:t>Se acude a sus técnicas cuando es necesario </a:t>
            </a:r>
            <a:r>
              <a:rPr lang="es-ES" b="1" dirty="0" smtClean="0"/>
              <a:t>incorporar en un sistema informático, conocimiento o características propias del ser humano. </a:t>
            </a:r>
          </a:p>
          <a:p>
            <a:pPr>
              <a:lnSpc>
                <a:spcPct val="110000"/>
              </a:lnSpc>
            </a:pPr>
            <a:endParaRPr lang="es-ES" dirty="0" smtClean="0"/>
          </a:p>
          <a:p>
            <a:pPr algn="just">
              <a:lnSpc>
                <a:spcPct val="110000"/>
              </a:lnSpc>
            </a:pPr>
            <a:endParaRPr lang="es-ES" dirty="0"/>
          </a:p>
        </p:txBody>
      </p:sp>
      <p:sp>
        <p:nvSpPr>
          <p:cNvPr id="3" name="2 Título"/>
          <p:cNvSpPr>
            <a:spLocks noGrp="1"/>
          </p:cNvSpPr>
          <p:nvPr>
            <p:ph type="title"/>
          </p:nvPr>
        </p:nvSpPr>
        <p:spPr/>
        <p:txBody>
          <a:bodyPr/>
          <a:lstStyle/>
          <a:p>
            <a:pPr algn="r"/>
            <a:r>
              <a:rPr lang="es-ES" dirty="0" smtClean="0"/>
              <a:t>Inteligencia Artificial (IA)</a:t>
            </a:r>
            <a:endParaRPr lang="es-E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85720" y="1428736"/>
            <a:ext cx="8472518" cy="4857784"/>
          </a:xfrm>
        </p:spPr>
        <p:txBody>
          <a:bodyPr>
            <a:noAutofit/>
          </a:bodyPr>
          <a:lstStyle/>
          <a:p>
            <a:pPr algn="just"/>
            <a:r>
              <a:rPr lang="es-ES" sz="2300" dirty="0" smtClean="0"/>
              <a:t>Consiste en entender:</a:t>
            </a:r>
          </a:p>
          <a:p>
            <a:pPr algn="just"/>
            <a:r>
              <a:rPr lang="es-ES" sz="2300" dirty="0" smtClean="0"/>
              <a:t>Cómo el conocimiento es </a:t>
            </a:r>
            <a:r>
              <a:rPr lang="es-ES" sz="2300" b="1" dirty="0" smtClean="0"/>
              <a:t>adquirido</a:t>
            </a:r>
            <a:r>
              <a:rPr lang="es-ES" sz="2300" dirty="0" smtClean="0"/>
              <a:t>, </a:t>
            </a:r>
            <a:r>
              <a:rPr lang="es-ES" sz="2300" b="1" dirty="0" smtClean="0"/>
              <a:t>representado</a:t>
            </a:r>
            <a:r>
              <a:rPr lang="es-ES" sz="2300" dirty="0" smtClean="0"/>
              <a:t> y </a:t>
            </a:r>
            <a:r>
              <a:rPr lang="es-ES" sz="2300" b="1" dirty="0" smtClean="0"/>
              <a:t>almacenado.</a:t>
            </a:r>
          </a:p>
          <a:p>
            <a:pPr algn="just"/>
            <a:r>
              <a:rPr lang="es-ES" sz="2300" dirty="0" smtClean="0"/>
              <a:t>Cómo el comportamiento inteligente es </a:t>
            </a:r>
            <a:r>
              <a:rPr lang="es-ES" sz="2300" b="1" dirty="0" smtClean="0"/>
              <a:t>generado</a:t>
            </a:r>
            <a:r>
              <a:rPr lang="es-ES" sz="2300" dirty="0" smtClean="0"/>
              <a:t> y </a:t>
            </a:r>
            <a:r>
              <a:rPr lang="es-ES" sz="2300" b="1" dirty="0" smtClean="0"/>
              <a:t>aprendido</a:t>
            </a:r>
            <a:r>
              <a:rPr lang="es-ES" sz="2300" dirty="0" smtClean="0"/>
              <a:t>.</a:t>
            </a:r>
          </a:p>
          <a:p>
            <a:pPr algn="just"/>
            <a:r>
              <a:rPr lang="es-ES" sz="2300" dirty="0" smtClean="0"/>
              <a:t>Cómo </a:t>
            </a:r>
            <a:r>
              <a:rPr lang="es-ES" sz="2300" b="1" dirty="0" smtClean="0"/>
              <a:t>motivos</a:t>
            </a:r>
            <a:r>
              <a:rPr lang="es-ES" sz="2300" dirty="0" smtClean="0"/>
              <a:t>, </a:t>
            </a:r>
            <a:r>
              <a:rPr lang="es-ES" sz="2300" b="1" dirty="0" smtClean="0"/>
              <a:t>emociones</a:t>
            </a:r>
            <a:r>
              <a:rPr lang="es-ES" sz="2300" dirty="0" smtClean="0"/>
              <a:t>, y </a:t>
            </a:r>
            <a:r>
              <a:rPr lang="es-ES" sz="2300" b="1" dirty="0" smtClean="0"/>
              <a:t>prioridades</a:t>
            </a:r>
            <a:r>
              <a:rPr lang="es-ES" sz="2300" dirty="0" smtClean="0"/>
              <a:t> son desarrolladas y usadas.</a:t>
            </a:r>
          </a:p>
          <a:p>
            <a:pPr algn="just"/>
            <a:r>
              <a:rPr lang="es-ES" sz="2300" dirty="0" smtClean="0"/>
              <a:t>Cómo </a:t>
            </a:r>
            <a:r>
              <a:rPr lang="es-ES" sz="2300" b="1" dirty="0" smtClean="0"/>
              <a:t>señales</a:t>
            </a:r>
            <a:r>
              <a:rPr lang="es-ES" sz="2300" dirty="0" smtClean="0"/>
              <a:t> </a:t>
            </a:r>
            <a:r>
              <a:rPr lang="es-ES" sz="2300" b="1" dirty="0" smtClean="0"/>
              <a:t>sensoriales</a:t>
            </a:r>
            <a:r>
              <a:rPr lang="es-ES" sz="2300" dirty="0" smtClean="0"/>
              <a:t> son transformadas en símbolos.</a:t>
            </a:r>
          </a:p>
          <a:p>
            <a:pPr algn="just"/>
            <a:r>
              <a:rPr lang="es-ES" sz="2300" dirty="0" smtClean="0"/>
              <a:t>Cómo los símbolos son manipulados para actuar </a:t>
            </a:r>
            <a:r>
              <a:rPr lang="es-ES" sz="2300" b="1" dirty="0" smtClean="0"/>
              <a:t>lógicamente</a:t>
            </a:r>
            <a:r>
              <a:rPr lang="es-ES" sz="2300" dirty="0" smtClean="0"/>
              <a:t>, </a:t>
            </a:r>
            <a:r>
              <a:rPr lang="es-ES" sz="2300" b="1" dirty="0" smtClean="0"/>
              <a:t>razonar</a:t>
            </a:r>
            <a:r>
              <a:rPr lang="es-ES" sz="2300" dirty="0" smtClean="0"/>
              <a:t>, </a:t>
            </a:r>
            <a:r>
              <a:rPr lang="es-ES" sz="2300" b="1" dirty="0" smtClean="0"/>
              <a:t>planear</a:t>
            </a:r>
            <a:r>
              <a:rPr lang="es-ES" sz="2300" dirty="0" smtClean="0"/>
              <a:t>.</a:t>
            </a:r>
          </a:p>
          <a:p>
            <a:pPr algn="just"/>
            <a:r>
              <a:rPr lang="es-ES" sz="2300" dirty="0" smtClean="0"/>
              <a:t>Cómo los </a:t>
            </a:r>
            <a:r>
              <a:rPr lang="es-ES" sz="2300" b="1" dirty="0" smtClean="0"/>
              <a:t>mecanismos</a:t>
            </a:r>
            <a:r>
              <a:rPr lang="es-ES" sz="2300" dirty="0" smtClean="0"/>
              <a:t> de </a:t>
            </a:r>
            <a:r>
              <a:rPr lang="es-ES" sz="2300" b="1" dirty="0" smtClean="0"/>
              <a:t>inteligencia</a:t>
            </a:r>
            <a:r>
              <a:rPr lang="es-ES" sz="2300" dirty="0" smtClean="0"/>
              <a:t> producen fenómenos de ilusión, creencia, esperanza, temor y sueños.</a:t>
            </a:r>
          </a:p>
          <a:p>
            <a:pPr algn="just"/>
            <a:endParaRPr lang="es-ES" sz="2300" dirty="0"/>
          </a:p>
        </p:txBody>
      </p:sp>
      <p:sp>
        <p:nvSpPr>
          <p:cNvPr id="3" name="2 Título"/>
          <p:cNvSpPr>
            <a:spLocks noGrp="1"/>
          </p:cNvSpPr>
          <p:nvPr>
            <p:ph type="title"/>
          </p:nvPr>
        </p:nvSpPr>
        <p:spPr/>
        <p:txBody>
          <a:bodyPr>
            <a:normAutofit fontScale="90000"/>
          </a:bodyPr>
          <a:lstStyle/>
          <a:p>
            <a:pPr algn="r"/>
            <a:r>
              <a:rPr lang="es-ES" dirty="0" smtClean="0"/>
              <a:t>Inteligencia Artificial. </a:t>
            </a:r>
            <a:br>
              <a:rPr lang="es-ES" dirty="0" smtClean="0"/>
            </a:br>
            <a:r>
              <a:rPr lang="es-ES" dirty="0" smtClean="0"/>
              <a:t>Definición y Aspectos </a:t>
            </a:r>
            <a:endParaRPr lang="es-E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85720" y="1428736"/>
            <a:ext cx="8472518" cy="4857784"/>
          </a:xfrm>
        </p:spPr>
        <p:txBody>
          <a:bodyPr>
            <a:noAutofit/>
          </a:bodyPr>
          <a:lstStyle/>
          <a:p>
            <a:pPr algn="just">
              <a:spcAft>
                <a:spcPts val="600"/>
              </a:spcAft>
            </a:pPr>
            <a:r>
              <a:rPr lang="es-ES" sz="2400" dirty="0" smtClean="0"/>
              <a:t>Los computadores no pueden manejar (no contienen) verdaderos significados. </a:t>
            </a:r>
          </a:p>
          <a:p>
            <a:pPr algn="just">
              <a:spcAft>
                <a:spcPts val="600"/>
              </a:spcAft>
            </a:pPr>
            <a:r>
              <a:rPr lang="es-ES" sz="2400" dirty="0" smtClean="0"/>
              <a:t>Los computadores no tienen autoconciencia (emociones, sociabilidad, etc.).</a:t>
            </a:r>
          </a:p>
          <a:p>
            <a:pPr algn="just">
              <a:spcAft>
                <a:spcPts val="600"/>
              </a:spcAft>
            </a:pPr>
            <a:r>
              <a:rPr lang="es-ES" sz="2400" dirty="0" smtClean="0"/>
              <a:t>Un computador sólo puede hacer aquello para lo que está programado. </a:t>
            </a:r>
          </a:p>
          <a:p>
            <a:pPr algn="just">
              <a:spcAft>
                <a:spcPts val="600"/>
              </a:spcAft>
            </a:pPr>
            <a:r>
              <a:rPr lang="es-ES" sz="2400" dirty="0" smtClean="0"/>
              <a:t>Las máquinas no pueden pensar realmente. </a:t>
            </a:r>
          </a:p>
          <a:p>
            <a:pPr algn="just">
              <a:spcAft>
                <a:spcPts val="600"/>
              </a:spcAft>
            </a:pPr>
            <a:r>
              <a:rPr lang="es-ES" sz="2300" dirty="0" smtClean="0"/>
              <a:t>Retos: </a:t>
            </a:r>
            <a:r>
              <a:rPr lang="es-ES" sz="2400" dirty="0" smtClean="0"/>
              <a:t>Hacer programas que razonen racionalmente, que aprendan y descubran, que jueguen, que se comuniquen naturalmente con los humanos, que muestren signos de vida, que se comporten inteligentemente. </a:t>
            </a:r>
          </a:p>
          <a:p>
            <a:pPr algn="just">
              <a:spcAft>
                <a:spcPts val="600"/>
              </a:spcAft>
            </a:pPr>
            <a:endParaRPr lang="es-ES" sz="2300" dirty="0" smtClean="0"/>
          </a:p>
          <a:p>
            <a:pPr algn="just">
              <a:spcAft>
                <a:spcPts val="600"/>
              </a:spcAft>
            </a:pPr>
            <a:endParaRPr lang="es-ES" sz="2300" dirty="0"/>
          </a:p>
        </p:txBody>
      </p:sp>
      <p:sp>
        <p:nvSpPr>
          <p:cNvPr id="3" name="2 Título"/>
          <p:cNvSpPr>
            <a:spLocks noGrp="1"/>
          </p:cNvSpPr>
          <p:nvPr>
            <p:ph type="title"/>
          </p:nvPr>
        </p:nvSpPr>
        <p:spPr/>
        <p:txBody>
          <a:bodyPr>
            <a:normAutofit fontScale="90000"/>
          </a:bodyPr>
          <a:lstStyle/>
          <a:p>
            <a:pPr algn="r"/>
            <a:r>
              <a:rPr lang="es-ES" dirty="0" smtClean="0"/>
              <a:t>Inteligencia Artificial. </a:t>
            </a:r>
            <a:br>
              <a:rPr lang="es-ES" dirty="0" smtClean="0"/>
            </a:br>
            <a:r>
              <a:rPr lang="es-ES" dirty="0" smtClean="0"/>
              <a:t>Problemas a enfrentar y retos. </a:t>
            </a:r>
            <a:endParaRPr lang="es-E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Civil">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urre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326</TotalTime>
  <Words>1852</Words>
  <PresentationFormat>Presentación en pantalla (4:3)</PresentationFormat>
  <Paragraphs>115</Paragraphs>
  <Slides>26</Slides>
  <Notes>0</Notes>
  <HiddenSlides>0</HiddenSlides>
  <MMClips>0</MMClips>
  <ScaleCrop>false</ScaleCrop>
  <HeadingPairs>
    <vt:vector size="4" baseType="variant">
      <vt:variant>
        <vt:lpstr>Tema</vt:lpstr>
      </vt:variant>
      <vt:variant>
        <vt:i4>1</vt:i4>
      </vt:variant>
      <vt:variant>
        <vt:lpstr>Títulos de diapositiva</vt:lpstr>
      </vt:variant>
      <vt:variant>
        <vt:i4>26</vt:i4>
      </vt:variant>
    </vt:vector>
  </HeadingPairs>
  <TitlesOfParts>
    <vt:vector size="27" baseType="lpstr">
      <vt:lpstr>Concurrencia</vt:lpstr>
      <vt:lpstr>Tema 4: Inteligencia Artificial</vt:lpstr>
      <vt:lpstr>Objetivos</vt:lpstr>
      <vt:lpstr>Bibliografía</vt:lpstr>
      <vt:lpstr>Bibliografía</vt:lpstr>
      <vt:lpstr>Contenidos</vt:lpstr>
      <vt:lpstr>Introducción</vt:lpstr>
      <vt:lpstr>Inteligencia Artificial (IA)</vt:lpstr>
      <vt:lpstr>Inteligencia Artificial.  Definición y Aspectos </vt:lpstr>
      <vt:lpstr>Inteligencia Artificial.  Problemas a enfrentar y retos. </vt:lpstr>
      <vt:lpstr>Inteligencia Artificial.  Objetivos en su investigación. </vt:lpstr>
      <vt:lpstr>Inteligencia Artificial.  Características</vt:lpstr>
      <vt:lpstr>Inteligencia Artificial.  Características</vt:lpstr>
      <vt:lpstr>Inteligencia Artificial.  Áreas</vt:lpstr>
      <vt:lpstr>Inteligencia Artificial.  Áreas</vt:lpstr>
      <vt:lpstr>Ontologías. Formas de representación del conocimiento</vt:lpstr>
      <vt:lpstr>Ontologías. Formas de representación del conocimiento</vt:lpstr>
      <vt:lpstr>Ontologías. Formas de representación del conocimiento</vt:lpstr>
      <vt:lpstr>Ontologías. Formas de representación del conocimiento</vt:lpstr>
      <vt:lpstr>Ontologías. Formas de representación del conocimiento</vt:lpstr>
      <vt:lpstr>Inteligencia Artificial Distribuida</vt:lpstr>
      <vt:lpstr>IAD. Agente</vt:lpstr>
      <vt:lpstr>IAD. Agente</vt:lpstr>
      <vt:lpstr>Aplicación de IA en Educación</vt:lpstr>
      <vt:lpstr>Educación</vt:lpstr>
      <vt:lpstr>Educación</vt:lpstr>
      <vt:lpstr>Educación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sissi</dc:creator>
  <cp:lastModifiedBy>sissi</cp:lastModifiedBy>
  <cp:revision>238</cp:revision>
  <dcterms:created xsi:type="dcterms:W3CDTF">2021-04-07T22:05:04Z</dcterms:created>
  <dcterms:modified xsi:type="dcterms:W3CDTF">2021-04-17T22:31:40Z</dcterms:modified>
</cp:coreProperties>
</file>