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943E-0663-483C-A30B-52D2921F239D}" type="datetimeFigureOut">
              <a:rPr lang="es-ES" smtClean="0"/>
              <a:t>01/12/2015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BCDA-9116-4576-A384-A80B2FCE5E2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943E-0663-483C-A30B-52D2921F239D}" type="datetimeFigureOut">
              <a:rPr lang="es-ES" smtClean="0"/>
              <a:t>01/12/2015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BCDA-9116-4576-A384-A80B2FCE5E2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943E-0663-483C-A30B-52D2921F239D}" type="datetimeFigureOut">
              <a:rPr lang="es-ES" smtClean="0"/>
              <a:t>01/12/2015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BCDA-9116-4576-A384-A80B2FCE5E28}" type="slidenum">
              <a:rPr lang="es-ES" smtClean="0"/>
              <a:t>‹Nº›</a:t>
            </a:fld>
            <a:endParaRPr lang="es-E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943E-0663-483C-A30B-52D2921F239D}" type="datetimeFigureOut">
              <a:rPr lang="es-ES" smtClean="0"/>
              <a:t>01/12/2015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BCDA-9116-4576-A384-A80B2FCE5E28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943E-0663-483C-A30B-52D2921F239D}" type="datetimeFigureOut">
              <a:rPr lang="es-ES" smtClean="0"/>
              <a:t>01/12/2015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BCDA-9116-4576-A384-A80B2FCE5E2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943E-0663-483C-A30B-52D2921F239D}" type="datetimeFigureOut">
              <a:rPr lang="es-ES" smtClean="0"/>
              <a:t>01/12/2015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BCDA-9116-4576-A384-A80B2FCE5E28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943E-0663-483C-A30B-52D2921F239D}" type="datetimeFigureOut">
              <a:rPr lang="es-ES" smtClean="0"/>
              <a:t>01/12/2015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BCDA-9116-4576-A384-A80B2FCE5E2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943E-0663-483C-A30B-52D2921F239D}" type="datetimeFigureOut">
              <a:rPr lang="es-ES" smtClean="0"/>
              <a:t>01/12/2015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BCDA-9116-4576-A384-A80B2FCE5E2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943E-0663-483C-A30B-52D2921F239D}" type="datetimeFigureOut">
              <a:rPr lang="es-ES" smtClean="0"/>
              <a:t>01/12/2015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BCDA-9116-4576-A384-A80B2FCE5E2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943E-0663-483C-A30B-52D2921F239D}" type="datetimeFigureOut">
              <a:rPr lang="es-ES" smtClean="0"/>
              <a:t>01/12/2015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BCDA-9116-4576-A384-A80B2FCE5E28}" type="slidenum">
              <a:rPr lang="es-ES" smtClean="0"/>
              <a:t>‹Nº›</a:t>
            </a:fld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943E-0663-483C-A30B-52D2921F239D}" type="datetimeFigureOut">
              <a:rPr lang="es-ES" smtClean="0"/>
              <a:t>01/12/2015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BCDA-9116-4576-A384-A80B2FCE5E28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0DE943E-0663-483C-A30B-52D2921F239D}" type="datetimeFigureOut">
              <a:rPr lang="es-ES" smtClean="0"/>
              <a:t>01/12/2015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870BCDA-9116-4576-A384-A80B2FCE5E28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296144"/>
          </a:xfrm>
        </p:spPr>
        <p:txBody>
          <a:bodyPr>
            <a:normAutofit fontScale="90000"/>
          </a:bodyPr>
          <a:lstStyle/>
          <a:p>
            <a:r>
              <a:rPr lang="es-ES" sz="54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Ingeniería del Software II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43608" y="3068960"/>
            <a:ext cx="7272808" cy="1473200"/>
          </a:xfrm>
        </p:spPr>
        <p:txBody>
          <a:bodyPr>
            <a:noAutofit/>
          </a:bodyPr>
          <a:lstStyle/>
          <a:p>
            <a:r>
              <a:rPr lang="es-E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Profesora: </a:t>
            </a:r>
            <a:r>
              <a:rPr lang="es-ES" sz="3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Mayli</a:t>
            </a:r>
            <a:r>
              <a:rPr lang="es-E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Estopiñan</a:t>
            </a:r>
            <a:r>
              <a:rPr lang="es-E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Lantigua</a:t>
            </a:r>
            <a:endParaRPr lang="es-ES" sz="32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mayli.estopinan@umcc.cu</a:t>
            </a:r>
          </a:p>
        </p:txBody>
      </p:sp>
    </p:spTree>
    <p:extLst>
      <p:ext uri="{BB962C8B-B14F-4D97-AF65-F5344CB8AC3E}">
        <p14:creationId xmlns:p14="http://schemas.microsoft.com/office/powerpoint/2010/main" val="25700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3600" dirty="0">
                <a:latin typeface="Arial" pitchFamily="34" charset="0"/>
                <a:cs typeface="Arial" pitchFamily="34" charset="0"/>
              </a:rPr>
              <a:t>Estructura de la 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asignatura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  (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8C,9CP,13L,2E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) </a:t>
            </a:r>
            <a:endParaRPr lang="es-ES" sz="36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s-ES" sz="3600" dirty="0">
                <a:latin typeface="Arial" pitchFamily="34" charset="0"/>
                <a:cs typeface="Arial" pitchFamily="34" charset="0"/>
              </a:rPr>
              <a:t>Sistema 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Evaluativo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" sz="3600">
                <a:latin typeface="Arial" pitchFamily="34" charset="0"/>
                <a:cs typeface="Arial" pitchFamily="34" charset="0"/>
              </a:rPr>
              <a:t> </a:t>
            </a:r>
            <a:r>
              <a:rPr lang="es-ES" sz="3600" smtClean="0">
                <a:latin typeface="Arial" pitchFamily="34" charset="0"/>
                <a:cs typeface="Arial" pitchFamily="34" charset="0"/>
              </a:rPr>
              <a:t>    </a:t>
            </a:r>
            <a:r>
              <a:rPr lang="es-ES" sz="3600" smtClean="0">
                <a:latin typeface="Arial" pitchFamily="34" charset="0"/>
                <a:cs typeface="Arial" pitchFamily="34" charset="0"/>
              </a:rPr>
              <a:t>(2E 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y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Proy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Curso)</a:t>
            </a: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s-MX" sz="3600" dirty="0">
                <a:latin typeface="Arial" pitchFamily="34" charset="0"/>
                <a:cs typeface="Arial" pitchFamily="34" charset="0"/>
              </a:rPr>
              <a:t>Bibliografía</a:t>
            </a:r>
            <a:endParaRPr lang="es-ES" sz="3600" dirty="0">
              <a:latin typeface="Arial" pitchFamily="34" charset="0"/>
              <a:cs typeface="Arial" pitchFamily="34" charset="0"/>
            </a:endParaRP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FF00"/>
                </a:solidFill>
              </a:rPr>
              <a:t>Presentación de la asignatura</a:t>
            </a:r>
            <a:endParaRPr lang="es-E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25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72067" y="1124744"/>
            <a:ext cx="7876397" cy="500141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" sz="3200" dirty="0" smtClean="0">
                <a:latin typeface="Arial" pitchFamily="34" charset="0"/>
                <a:cs typeface="Arial" pitchFamily="34" charset="0"/>
              </a:rPr>
              <a:t>  </a:t>
            </a:r>
            <a:r>
              <a:rPr lang="es-ES" sz="3200" dirty="0">
                <a:latin typeface="Arial" pitchFamily="34" charset="0"/>
                <a:cs typeface="Arial" pitchFamily="34" charset="0"/>
              </a:rPr>
              <a:t>Aplicar,  en  su  desempeño  profesional,  metodologías  de  desarrollo  de  software  para </a:t>
            </a:r>
          </a:p>
          <a:p>
            <a:pPr marL="0" indent="0">
              <a:buNone/>
            </a:pPr>
            <a:r>
              <a:rPr lang="es-ES" sz="3200" dirty="0">
                <a:latin typeface="Arial" pitchFamily="34" charset="0"/>
                <a:cs typeface="Arial" pitchFamily="34" charset="0"/>
              </a:rPr>
              <a:t>proyectos informáticos usando herramientas CASE con enfoque sistémico.</a:t>
            </a:r>
          </a:p>
          <a:p>
            <a:pPr marL="0" indent="0">
              <a:buNone/>
            </a:pPr>
            <a:r>
              <a:rPr lang="es-ES" sz="3200" dirty="0">
                <a:latin typeface="Arial" pitchFamily="34" charset="0"/>
                <a:cs typeface="Arial" pitchFamily="34" charset="0"/>
              </a:rPr>
              <a:t>  Diseñar  la  arquitectura  apropiada  de  sistemas  informáticos  según  su  naturaleza  y </a:t>
            </a:r>
          </a:p>
          <a:p>
            <a:pPr marL="0" indent="0">
              <a:buNone/>
            </a:pPr>
            <a:r>
              <a:rPr lang="es-ES" sz="3200" dirty="0">
                <a:latin typeface="Arial" pitchFamily="34" charset="0"/>
                <a:cs typeface="Arial" pitchFamily="34" charset="0"/>
              </a:rPr>
              <a:t>complejidad.</a:t>
            </a:r>
          </a:p>
          <a:p>
            <a:pPr marL="0" indent="0">
              <a:buNone/>
            </a:pPr>
            <a:r>
              <a:rPr lang="es-ES" sz="3200" dirty="0">
                <a:latin typeface="Arial" pitchFamily="34" charset="0"/>
                <a:cs typeface="Arial" pitchFamily="34" charset="0"/>
              </a:rPr>
              <a:t>  Utilizar  adecuadamente  patrones  de  diseño  y  de  arquitectura  para  facilitar  el  desarrollo  y </a:t>
            </a:r>
          </a:p>
          <a:p>
            <a:pPr marL="0" indent="0">
              <a:buNone/>
            </a:pPr>
            <a:r>
              <a:rPr lang="es-ES" sz="3200" dirty="0">
                <a:latin typeface="Arial" pitchFamily="34" charset="0"/>
                <a:cs typeface="Arial" pitchFamily="34" charset="0"/>
              </a:rPr>
              <a:t>asegurar la calidad del producto de software.</a:t>
            </a:r>
          </a:p>
          <a:p>
            <a:pPr marL="0" indent="0">
              <a:buNone/>
            </a:pPr>
            <a:r>
              <a:rPr lang="es-ES" sz="3200" dirty="0">
                <a:latin typeface="Arial" pitchFamily="34" charset="0"/>
                <a:cs typeface="Arial" pitchFamily="34" charset="0"/>
              </a:rPr>
              <a:t>  Aplicar  técnicas  modernas  de  análisis  y  diseño  para  la  construcción  de  sistemas </a:t>
            </a:r>
          </a:p>
          <a:p>
            <a:pPr marL="0" indent="0">
              <a:buNone/>
            </a:pPr>
            <a:r>
              <a:rPr lang="es-ES" sz="3200" dirty="0">
                <a:latin typeface="Arial" pitchFamily="34" charset="0"/>
                <a:cs typeface="Arial" pitchFamily="34" charset="0"/>
              </a:rPr>
              <a:t>informáticos. </a:t>
            </a:r>
          </a:p>
          <a:p>
            <a:pPr marL="0" indent="0">
              <a:buNone/>
            </a:pPr>
            <a:endParaRPr lang="es-E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Objetivos Generales:</a:t>
            </a:r>
            <a:r>
              <a:rPr lang="es-ES" dirty="0">
                <a:latin typeface="Arial" pitchFamily="34" charset="0"/>
                <a:cs typeface="Arial" pitchFamily="34" charset="0"/>
              </a:rPr>
              <a:t/>
            </a:r>
            <a:br>
              <a:rPr lang="es-ES" dirty="0">
                <a:latin typeface="Arial" pitchFamily="34" charset="0"/>
                <a:cs typeface="Arial" pitchFamily="34" charset="0"/>
              </a:rPr>
            </a:br>
            <a:endParaRPr lang="es-E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52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11561" y="980728"/>
            <a:ext cx="7920880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>
                <a:latin typeface="Arial" pitchFamily="34" charset="0"/>
                <a:cs typeface="Arial" pitchFamily="34" charset="0"/>
              </a:rPr>
              <a:t> 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Desarrollar </a:t>
            </a:r>
            <a:r>
              <a:rPr lang="es-ES" dirty="0">
                <a:latin typeface="Arial" pitchFamily="34" charset="0"/>
                <a:cs typeface="Arial" pitchFamily="34" charset="0"/>
              </a:rPr>
              <a:t>técnicas modernas de trabajo en grupo. Realizar proyectos en equipo jugando </a:t>
            </a:r>
          </a:p>
          <a:p>
            <a:pPr marL="0" indent="0">
              <a:buNone/>
            </a:pPr>
            <a:r>
              <a:rPr lang="es-ES" dirty="0">
                <a:latin typeface="Arial" pitchFamily="34" charset="0"/>
                <a:cs typeface="Arial" pitchFamily="34" charset="0"/>
              </a:rPr>
              <a:t>los diferentes roles presentes en éstos.</a:t>
            </a:r>
          </a:p>
          <a:p>
            <a:pPr marL="0" indent="0">
              <a:buNone/>
            </a:pPr>
            <a:r>
              <a:rPr lang="es-ES" dirty="0">
                <a:latin typeface="Arial" pitchFamily="34" charset="0"/>
                <a:cs typeface="Arial" pitchFamily="34" charset="0"/>
              </a:rPr>
              <a:t>  Realizar  análisis  de  factibilidad  económica,  tareas  a  automatizar,  medios  técnicos </a:t>
            </a:r>
          </a:p>
          <a:p>
            <a:pPr marL="0" indent="0">
              <a:buNone/>
            </a:pPr>
            <a:r>
              <a:rPr lang="es-ES" dirty="0">
                <a:latin typeface="Arial" pitchFamily="34" charset="0"/>
                <a:cs typeface="Arial" pitchFamily="34" charset="0"/>
              </a:rPr>
              <a:t>necesarios y planificación del proyecto.</a:t>
            </a:r>
          </a:p>
          <a:p>
            <a:pPr marL="0" indent="0">
              <a:buNone/>
            </a:pPr>
            <a:r>
              <a:rPr lang="es-ES" dirty="0">
                <a:latin typeface="Arial" pitchFamily="34" charset="0"/>
                <a:cs typeface="Arial" pitchFamily="34" charset="0"/>
              </a:rPr>
              <a:t>  Preparar y entrenar  personal en el uso de herramientas CASE para desarrollar sus propias </a:t>
            </a:r>
          </a:p>
          <a:p>
            <a:pPr marL="0" indent="0">
              <a:buNone/>
            </a:pPr>
            <a:r>
              <a:rPr lang="es-ES" dirty="0">
                <a:latin typeface="Arial" pitchFamily="34" charset="0"/>
                <a:cs typeface="Arial" pitchFamily="34" charset="0"/>
              </a:rPr>
              <a:t>aplicaciones y ponerlas en marcha.</a:t>
            </a:r>
          </a:p>
          <a:p>
            <a:pPr marL="0" indent="0">
              <a:buNone/>
            </a:pPr>
            <a:r>
              <a:rPr lang="es-ES" dirty="0">
                <a:latin typeface="Arial" pitchFamily="34" charset="0"/>
                <a:cs typeface="Arial" pitchFamily="34" charset="0"/>
              </a:rPr>
              <a:t>  Confeccionar la documentación técnica del sistema informático y la orientada a los usuarios </a:t>
            </a:r>
          </a:p>
          <a:p>
            <a:pPr marL="0" indent="0">
              <a:buNone/>
            </a:pPr>
            <a:r>
              <a:rPr lang="es-ES" dirty="0">
                <a:latin typeface="Arial" pitchFamily="34" charset="0"/>
                <a:cs typeface="Arial" pitchFamily="34" charset="0"/>
              </a:rPr>
              <a:t>finales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498384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1542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99592" y="908720"/>
            <a:ext cx="7992888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800" dirty="0" smtClean="0">
                <a:latin typeface="Arial" pitchFamily="34" charset="0"/>
                <a:cs typeface="Arial" pitchFamily="34" charset="0"/>
              </a:rPr>
              <a:t>Los 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títulos que se describen a continuación se poseen en formato electrónico y se encuentran en la </a:t>
            </a:r>
          </a:p>
          <a:p>
            <a:pPr marL="0" indent="0">
              <a:buNone/>
            </a:pPr>
            <a:r>
              <a:rPr lang="es-ES" sz="2800" dirty="0">
                <a:latin typeface="Arial" pitchFamily="34" charset="0"/>
                <a:cs typeface="Arial" pitchFamily="34" charset="0"/>
              </a:rPr>
              <a:t>biblioteca. En ambos formatos están a disposición de los estudiantes. Los textos recomendados son:</a:t>
            </a:r>
          </a:p>
          <a:p>
            <a:pPr marL="0" indent="0">
              <a:buNone/>
            </a:pPr>
            <a:r>
              <a:rPr lang="es-ES" sz="2800" dirty="0">
                <a:latin typeface="Arial" pitchFamily="34" charset="0"/>
                <a:cs typeface="Arial" pitchFamily="34" charset="0"/>
              </a:rPr>
              <a:t>1.   “El  Proceso  Unificado  de  Desarrollo  de  Software”.  </a:t>
            </a:r>
            <a:r>
              <a:rPr lang="es-ES" sz="2800" dirty="0" err="1">
                <a:latin typeface="Arial" pitchFamily="34" charset="0"/>
                <a:cs typeface="Arial" pitchFamily="34" charset="0"/>
              </a:rPr>
              <a:t>Iver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  Jacobson,  Grady  </a:t>
            </a:r>
            <a:r>
              <a:rPr lang="es-ES" sz="2800" dirty="0" err="1">
                <a:latin typeface="Arial" pitchFamily="34" charset="0"/>
                <a:cs typeface="Arial" pitchFamily="34" charset="0"/>
              </a:rPr>
              <a:t>Booch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  y  James </a:t>
            </a:r>
          </a:p>
          <a:p>
            <a:pPr marL="0" indent="0">
              <a:buNone/>
            </a:pPr>
            <a:r>
              <a:rPr lang="es-ES" sz="2800" dirty="0" err="1">
                <a:latin typeface="Arial" pitchFamily="34" charset="0"/>
                <a:cs typeface="Arial" pitchFamily="34" charset="0"/>
              </a:rPr>
              <a:t>Rumbwgh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. Addison-Wesley. 2000. </a:t>
            </a:r>
          </a:p>
          <a:p>
            <a:pPr marL="0" indent="0">
              <a:buNone/>
            </a:pPr>
            <a:r>
              <a:rPr lang="es-ES" sz="2800" dirty="0">
                <a:latin typeface="Arial" pitchFamily="34" charset="0"/>
                <a:cs typeface="Arial" pitchFamily="34" charset="0"/>
              </a:rPr>
              <a:t>2.  “El </a:t>
            </a:r>
            <a:r>
              <a:rPr lang="es-ES" sz="2800" dirty="0" err="1">
                <a:latin typeface="Arial" pitchFamily="34" charset="0"/>
                <a:cs typeface="Arial" pitchFamily="34" charset="0"/>
              </a:rPr>
              <a:t>Lenguage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 Unificado de Modelado. Manuel de Referencia”. James </a:t>
            </a:r>
            <a:r>
              <a:rPr lang="es-ES" sz="2800" dirty="0" err="1">
                <a:latin typeface="Arial" pitchFamily="34" charset="0"/>
                <a:cs typeface="Arial" pitchFamily="34" charset="0"/>
              </a:rPr>
              <a:t>Rumbewgh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, </a:t>
            </a:r>
            <a:r>
              <a:rPr lang="es-ES" sz="2800" dirty="0" err="1">
                <a:latin typeface="Arial" pitchFamily="34" charset="0"/>
                <a:cs typeface="Arial" pitchFamily="34" charset="0"/>
              </a:rPr>
              <a:t>Iver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 Jacobson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y 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Brady </a:t>
            </a:r>
            <a:r>
              <a:rPr lang="es-ES" sz="2800" dirty="0" err="1">
                <a:latin typeface="Arial" pitchFamily="34" charset="0"/>
                <a:cs typeface="Arial" pitchFamily="34" charset="0"/>
              </a:rPr>
              <a:t>Booch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. Addison-Wesley. 2000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solidFill>
                  <a:srgbClr val="FFFF00"/>
                </a:solidFill>
              </a:rPr>
              <a:t>Bibliografía</a:t>
            </a:r>
            <a:br>
              <a:rPr lang="es-ES" dirty="0">
                <a:solidFill>
                  <a:srgbClr val="FFFF00"/>
                </a:solidFill>
              </a:rPr>
            </a:br>
            <a:endParaRPr lang="es-E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792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497363"/>
          </a:xfrm>
        </p:spPr>
        <p:txBody>
          <a:bodyPr/>
          <a:lstStyle/>
          <a:p>
            <a:pPr marL="0" indent="0">
              <a:buNone/>
            </a:pPr>
            <a:r>
              <a:rPr lang="es-ES" sz="2800" dirty="0">
                <a:latin typeface="Arial" pitchFamily="34" charset="0"/>
                <a:cs typeface="Arial" pitchFamily="34" charset="0"/>
              </a:rPr>
              <a:t>3.  “Ingeniería de Software: Un enfoque práctico”. Roger Presuman. Mc Graw -Hill/interamericana </a:t>
            </a:r>
          </a:p>
          <a:p>
            <a:pPr marL="0" indent="0">
              <a:buNone/>
            </a:pPr>
            <a:r>
              <a:rPr lang="es-ES" sz="2800" dirty="0">
                <a:latin typeface="Arial" pitchFamily="34" charset="0"/>
                <a:cs typeface="Arial" pitchFamily="34" charset="0"/>
              </a:rPr>
              <a:t>de España. 2002. </a:t>
            </a:r>
          </a:p>
          <a:p>
            <a:pPr marL="0" indent="0">
              <a:buNone/>
            </a:pPr>
            <a:r>
              <a:rPr lang="es-ES" sz="2800" dirty="0">
                <a:latin typeface="Arial" pitchFamily="34" charset="0"/>
                <a:cs typeface="Arial" pitchFamily="34" charset="0"/>
              </a:rPr>
              <a:t>4.  “Una guía a los Fundamentos de la Dirección de proyectos (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PMBOK®-  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guide)”. Edición 2000. </a:t>
            </a:r>
          </a:p>
          <a:p>
            <a:pPr marL="0" indent="0">
              <a:buNone/>
            </a:pPr>
            <a:r>
              <a:rPr lang="es-ES" sz="2800" smtClean="0">
                <a:latin typeface="Arial" pitchFamily="34" charset="0"/>
                <a:cs typeface="Arial" pitchFamily="34" charset="0"/>
              </a:rPr>
              <a:t>5. Project 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Management </a:t>
            </a:r>
            <a:r>
              <a:rPr lang="es-ES" sz="2800" dirty="0" err="1">
                <a:latin typeface="Arial" pitchFamily="34" charset="0"/>
                <a:cs typeface="Arial" pitchFamily="34" charset="0"/>
              </a:rPr>
              <a:t>Institute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. EUA. 2002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0998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</TotalTime>
  <Words>323</Words>
  <Application>Microsoft Office PowerPoint</Application>
  <PresentationFormat>Presentación en pantalla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Candara</vt:lpstr>
      <vt:lpstr>Symbol</vt:lpstr>
      <vt:lpstr>Forma de onda</vt:lpstr>
      <vt:lpstr>Ingeniería del Software II</vt:lpstr>
      <vt:lpstr>Presentación de la asignatura</vt:lpstr>
      <vt:lpstr>Objetivos Generales: </vt:lpstr>
      <vt:lpstr>Presentación de PowerPoint</vt:lpstr>
      <vt:lpstr>Bibliografía 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Ingeniería del Software II</dc:title>
  <dc:creator>Yudelkis Valdarrama Garrido</dc:creator>
  <cp:lastModifiedBy>Mayli Estopinan Lantigua</cp:lastModifiedBy>
  <cp:revision>8</cp:revision>
  <dcterms:created xsi:type="dcterms:W3CDTF">2014-09-02T15:05:19Z</dcterms:created>
  <dcterms:modified xsi:type="dcterms:W3CDTF">2015-12-01T20:38:55Z</dcterms:modified>
</cp:coreProperties>
</file>