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51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98E00A-83E7-4D5D-A6D7-282D0A699BD8}" type="datetimeFigureOut">
              <a:rPr lang="es-ES" smtClean="0"/>
              <a:t>31/01/2016</a:t>
            </a:fld>
            <a:endParaRPr lang="es-ES"/>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5104EB-1583-47C4-BF7D-87F0A0A06F51}" type="slidenum">
              <a:rPr lang="es-ES" smtClean="0"/>
              <a:t>‹Nº›</a:t>
            </a:fld>
            <a:endParaRPr lang="es-ES"/>
          </a:p>
        </p:txBody>
      </p:sp>
    </p:spTree>
    <p:extLst>
      <p:ext uri="{BB962C8B-B14F-4D97-AF65-F5344CB8AC3E}">
        <p14:creationId xmlns:p14="http://schemas.microsoft.com/office/powerpoint/2010/main" val="3107995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10C810A-CEB4-4B65-8B89-DEB1E76151DA}" type="slidenum">
              <a:rPr lang="es-ES"/>
              <a:pPr/>
              <a:t>4</a:t>
            </a:fld>
            <a:endParaRPr lang="es-ES"/>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s-ES" dirty="0" smtClean="0"/>
          </a:p>
        </p:txBody>
      </p:sp>
    </p:spTree>
    <p:extLst>
      <p:ext uri="{BB962C8B-B14F-4D97-AF65-F5344CB8AC3E}">
        <p14:creationId xmlns:p14="http://schemas.microsoft.com/office/powerpoint/2010/main" val="1821850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A8BA6E2-5FCA-4DBB-AC5D-C88AB99D83BE}" type="slidenum">
              <a:rPr lang="es-ES"/>
              <a:pPr/>
              <a:t>6</a:t>
            </a:fld>
            <a:endParaRPr lang="es-E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r>
              <a:rPr lang="es-ES" smtClean="0">
                <a:solidFill>
                  <a:srgbClr val="000000"/>
                </a:solidFill>
              </a:rPr>
              <a:t>Las metodologías ingenieriles han estado presentes durante mucho tiempo, sin embargo no se han distinguido precisamente por ser muy exitosas</a:t>
            </a:r>
            <a:endParaRPr lang="es-ES" smtClean="0"/>
          </a:p>
          <a:p>
            <a:pPr eaLnBrk="1" hangingPunct="1"/>
            <a:r>
              <a:rPr lang="es-ES" smtClean="0"/>
              <a:t>Cuáles creen ustedes que sean las causas?</a:t>
            </a:r>
          </a:p>
          <a:p>
            <a:pPr eaLnBrk="1" hangingPunct="1">
              <a:buFontTx/>
              <a:buChar char="•"/>
            </a:pPr>
            <a:r>
              <a:rPr lang="es-ES" smtClean="0">
                <a:solidFill>
                  <a:srgbClr val="000000"/>
                </a:solidFill>
              </a:rPr>
              <a:t>La crítica más frecuente a estas metodologías es que son burocráticas. </a:t>
            </a:r>
          </a:p>
          <a:p>
            <a:pPr eaLnBrk="1" hangingPunct="1">
              <a:buFontTx/>
              <a:buChar char="•"/>
            </a:pPr>
            <a:r>
              <a:rPr lang="es-ES" smtClean="0">
                <a:solidFill>
                  <a:srgbClr val="000000"/>
                </a:solidFill>
              </a:rPr>
              <a:t>Hay tanto que hacer para seguir la metodología que el ritmo entero del desarrollo se retarda. </a:t>
            </a:r>
          </a:p>
          <a:p>
            <a:pPr eaLnBrk="1" hangingPunct="1"/>
            <a:endParaRPr lang="es-ES" smtClean="0"/>
          </a:p>
        </p:txBody>
      </p:sp>
    </p:spTree>
    <p:extLst>
      <p:ext uri="{BB962C8B-B14F-4D97-AF65-F5344CB8AC3E}">
        <p14:creationId xmlns:p14="http://schemas.microsoft.com/office/powerpoint/2010/main" val="1640738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632F685-7687-4E78-97C0-77744DFFC1C8}" type="slidenum">
              <a:rPr lang="es-ES"/>
              <a:pPr/>
              <a:t>8</a:t>
            </a:fld>
            <a:endParaRPr lang="es-E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s-ES" smtClean="0"/>
          </a:p>
        </p:txBody>
      </p:sp>
    </p:spTree>
    <p:extLst>
      <p:ext uri="{BB962C8B-B14F-4D97-AF65-F5344CB8AC3E}">
        <p14:creationId xmlns:p14="http://schemas.microsoft.com/office/powerpoint/2010/main" val="147269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68FE5B1-ADB0-4331-BCA5-A287C42EDA9C}" type="slidenum">
              <a:rPr lang="es-ES"/>
              <a:pPr/>
              <a:t>9</a:t>
            </a:fld>
            <a:endParaRPr lang="es-ES"/>
          </a:p>
        </p:txBody>
      </p:sp>
      <p:sp>
        <p:nvSpPr>
          <p:cNvPr id="15363" name="Rectangle 2"/>
          <p:cNvSpPr>
            <a:spLocks noGrp="1" noRot="1" noChangeAspect="1" noChangeArrowheads="1" noTextEdit="1"/>
          </p:cNvSpPr>
          <p:nvPr>
            <p:ph type="sldImg"/>
          </p:nvPr>
        </p:nvSpPr>
        <p:spPr>
          <a:ln/>
        </p:spPr>
      </p:sp>
      <p:sp>
        <p:nvSpPr>
          <p:cNvPr id="15364" name="Text Box 3"/>
          <p:cNvSpPr>
            <a:spLocks noGrp="1" noChangeArrowheads="1"/>
          </p:cNvSpPr>
          <p:nvPr>
            <p:ph type="body" idx="1"/>
          </p:nvPr>
        </p:nvSpPr>
        <p:spPr>
          <a:xfrm>
            <a:off x="685800" y="4343400"/>
            <a:ext cx="5486400" cy="4208463"/>
          </a:xfrm>
          <a:noFill/>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49263" eaLnBrk="1" hangingPunct="1"/>
            <a:r>
              <a:rPr lang="es-ES" smtClean="0"/>
              <a:t>En las metodologías ágiles se intenta ser lo más flexible posible, que el cliente pueda cambiar los requisitos cuando quiera y que el código funcione bien. Para ello se valoran las siguientes ideas: </a:t>
            </a:r>
          </a:p>
          <a:p>
            <a:pPr defTabSz="449263" eaLnBrk="1" hangingPunct="1"/>
            <a:endParaRPr lang="es-ES" smtClean="0"/>
          </a:p>
        </p:txBody>
      </p:sp>
    </p:spTree>
    <p:extLst>
      <p:ext uri="{BB962C8B-B14F-4D97-AF65-F5344CB8AC3E}">
        <p14:creationId xmlns:p14="http://schemas.microsoft.com/office/powerpoint/2010/main" val="320412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5B6244F-67DE-497F-B298-DA969E924869}" type="slidenum">
              <a:rPr lang="es-ES"/>
              <a:pPr/>
              <a:t>10</a:t>
            </a:fld>
            <a:endParaRPr lang="es-E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685800" y="4343400"/>
            <a:ext cx="5486400" cy="4208463"/>
          </a:xfrm>
          <a:noFill/>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49263" eaLnBrk="1" hangingPunct="1"/>
            <a:endParaRPr lang="es-ES" smtClean="0"/>
          </a:p>
        </p:txBody>
      </p:sp>
    </p:spTree>
    <p:extLst>
      <p:ext uri="{BB962C8B-B14F-4D97-AF65-F5344CB8AC3E}">
        <p14:creationId xmlns:p14="http://schemas.microsoft.com/office/powerpoint/2010/main" val="3974269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EDA3E96-C28F-44F7-9703-AB35A0B91426}" type="slidenum">
              <a:rPr lang="es-ES"/>
              <a:pPr/>
              <a:t>11</a:t>
            </a:fld>
            <a:endParaRPr lang="es-E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xfrm>
            <a:off x="685800" y="4343400"/>
            <a:ext cx="5486400" cy="4208463"/>
          </a:xfrm>
          <a:noFill/>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49263" eaLnBrk="1" hangingPunct="1"/>
            <a:endParaRPr lang="es-ES" smtClean="0"/>
          </a:p>
        </p:txBody>
      </p:sp>
    </p:spTree>
    <p:extLst>
      <p:ext uri="{BB962C8B-B14F-4D97-AF65-F5344CB8AC3E}">
        <p14:creationId xmlns:p14="http://schemas.microsoft.com/office/powerpoint/2010/main" val="407357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D49E2E2-EAFF-466E-B437-E975232C8283}" type="slidenum">
              <a:rPr lang="es-ES"/>
              <a:pPr/>
              <a:t>12</a:t>
            </a:fld>
            <a:endParaRPr lang="es-E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685800" y="4343400"/>
            <a:ext cx="5486400" cy="4208463"/>
          </a:xfrm>
          <a:noFill/>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49263" eaLnBrk="1" hangingPunct="1"/>
            <a:endParaRPr lang="es-ES" smtClean="0"/>
          </a:p>
        </p:txBody>
      </p:sp>
    </p:spTree>
    <p:extLst>
      <p:ext uri="{BB962C8B-B14F-4D97-AF65-F5344CB8AC3E}">
        <p14:creationId xmlns:p14="http://schemas.microsoft.com/office/powerpoint/2010/main" val="786363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3C14948-7A59-4216-97C9-0523C944C28B}" type="slidenum">
              <a:rPr lang="es-ES"/>
              <a:pPr/>
              <a:t>17</a:t>
            </a:fld>
            <a:endParaRPr lang="es-E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eaLnBrk="1" hangingPunct="1"/>
            <a:endParaRPr lang="es-ES" smtClean="0"/>
          </a:p>
        </p:txBody>
      </p:sp>
    </p:spTree>
    <p:extLst>
      <p:ext uri="{BB962C8B-B14F-4D97-AF65-F5344CB8AC3E}">
        <p14:creationId xmlns:p14="http://schemas.microsoft.com/office/powerpoint/2010/main" val="13850630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678FC07F-E318-4013-B545-290133098EA1}" type="datetimeFigureOut">
              <a:rPr lang="es-ES" smtClean="0"/>
              <a:t>31/01/2016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2547665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678FC07F-E318-4013-B545-290133098EA1}" type="datetimeFigureOut">
              <a:rPr lang="es-ES" smtClean="0"/>
              <a:t>31/01/2016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3520297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678FC07F-E318-4013-B545-290133098EA1}" type="datetimeFigureOut">
              <a:rPr lang="es-ES" smtClean="0"/>
              <a:t>31/01/2016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43927A-B4E3-4DF3-A1BD-0FF759A957B0}" type="slidenum">
              <a:rPr lang="es-ES" smtClean="0"/>
              <a:t>‹Nº›</a:t>
            </a:fld>
            <a:endParaRPr lang="es-E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113066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678FC07F-E318-4013-B545-290133098EA1}" type="datetimeFigureOut">
              <a:rPr lang="es-ES" smtClean="0"/>
              <a:t>31/01/2016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15492411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678FC07F-E318-4013-B545-290133098EA1}" type="datetimeFigureOut">
              <a:rPr lang="es-ES" smtClean="0"/>
              <a:t>31/01/2016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43927A-B4E3-4DF3-A1BD-0FF759A957B0}" type="slidenum">
              <a:rPr lang="es-ES" smtClean="0"/>
              <a:t>‹Nº›</a:t>
            </a:fld>
            <a:endParaRPr lang="es-E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767771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678FC07F-E318-4013-B545-290133098EA1}" type="datetimeFigureOut">
              <a:rPr lang="es-ES" smtClean="0"/>
              <a:t>31/01/2016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30157769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678FC07F-E318-4013-B545-290133098EA1}" type="datetimeFigureOut">
              <a:rPr lang="es-ES" smtClean="0"/>
              <a:t>31/01/2016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14169347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678FC07F-E318-4013-B545-290133098EA1}" type="datetimeFigureOut">
              <a:rPr lang="es-ES" smtClean="0"/>
              <a:t>31/01/2016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294737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678FC07F-E318-4013-B545-290133098EA1}" type="datetimeFigureOut">
              <a:rPr lang="es-ES" smtClean="0"/>
              <a:t>31/01/2016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190940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678FC07F-E318-4013-B545-290133098EA1}" type="datetimeFigureOut">
              <a:rPr lang="es-ES" smtClean="0"/>
              <a:t>31/01/2016</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4111630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678FC07F-E318-4013-B545-290133098EA1}" type="datetimeFigureOut">
              <a:rPr lang="es-ES" smtClean="0"/>
              <a:t>31/01/2016</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1862227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678FC07F-E318-4013-B545-290133098EA1}" type="datetimeFigureOut">
              <a:rPr lang="es-ES" smtClean="0"/>
              <a:t>31/01/2016</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4288008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678FC07F-E318-4013-B545-290133098EA1}" type="datetimeFigureOut">
              <a:rPr lang="es-ES" smtClean="0"/>
              <a:t>31/01/2016</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454134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8FC07F-E318-4013-B545-290133098EA1}" type="datetimeFigureOut">
              <a:rPr lang="es-ES" smtClean="0"/>
              <a:t>31/01/2016</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3140987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678FC07F-E318-4013-B545-290133098EA1}" type="datetimeFigureOut">
              <a:rPr lang="es-ES" smtClean="0"/>
              <a:t>31/01/2016</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3397753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678FC07F-E318-4013-B545-290133098EA1}" type="datetimeFigureOut">
              <a:rPr lang="es-ES" smtClean="0"/>
              <a:t>31/01/2016</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E943927A-B4E3-4DF3-A1BD-0FF759A957B0}" type="slidenum">
              <a:rPr lang="es-ES" smtClean="0"/>
              <a:t>‹Nº›</a:t>
            </a:fld>
            <a:endParaRPr lang="es-ES"/>
          </a:p>
        </p:txBody>
      </p:sp>
    </p:spTree>
    <p:extLst>
      <p:ext uri="{BB962C8B-B14F-4D97-AF65-F5344CB8AC3E}">
        <p14:creationId xmlns:p14="http://schemas.microsoft.com/office/powerpoint/2010/main" val="2100221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78FC07F-E318-4013-B545-290133098EA1}" type="datetimeFigureOut">
              <a:rPr lang="es-ES" smtClean="0"/>
              <a:t>31/01/2016</a:t>
            </a:fld>
            <a:endParaRPr lang="es-E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E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E943927A-B4E3-4DF3-A1BD-0FF759A957B0}" type="slidenum">
              <a:rPr lang="es-ES" smtClean="0"/>
              <a:t>‹Nº›</a:t>
            </a:fld>
            <a:endParaRPr lang="es-ES"/>
          </a:p>
        </p:txBody>
      </p:sp>
    </p:spTree>
    <p:extLst>
      <p:ext uri="{BB962C8B-B14F-4D97-AF65-F5344CB8AC3E}">
        <p14:creationId xmlns:p14="http://schemas.microsoft.com/office/powerpoint/2010/main" val="317844343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agile-spain.com/" TargetMode="Externa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94117" y="261835"/>
            <a:ext cx="5826719" cy="1646302"/>
          </a:xfrm>
        </p:spPr>
        <p:txBody>
          <a:bodyPr/>
          <a:lstStyle/>
          <a:p>
            <a:r>
              <a:rPr lang="es-ES" dirty="0" smtClean="0"/>
              <a:t>Ingeniería del Software III</a:t>
            </a:r>
            <a:endParaRPr lang="es-ES" dirty="0"/>
          </a:p>
        </p:txBody>
      </p:sp>
      <p:sp>
        <p:nvSpPr>
          <p:cNvPr id="3" name="Subtítulo 2"/>
          <p:cNvSpPr>
            <a:spLocks noGrp="1"/>
          </p:cNvSpPr>
          <p:nvPr>
            <p:ph type="subTitle" idx="1"/>
          </p:nvPr>
        </p:nvSpPr>
        <p:spPr>
          <a:xfrm>
            <a:off x="816696" y="4187311"/>
            <a:ext cx="5826719" cy="1096899"/>
          </a:xfrm>
        </p:spPr>
        <p:txBody>
          <a:bodyPr>
            <a:normAutofit/>
          </a:bodyPr>
          <a:lstStyle/>
          <a:p>
            <a:r>
              <a:rPr lang="es-ES" sz="2500" dirty="0" smtClean="0"/>
              <a:t>Ing. Omar Rivero Muñiz</a:t>
            </a:r>
          </a:p>
          <a:p>
            <a:r>
              <a:rPr lang="es-ES" sz="2500" dirty="0" smtClean="0"/>
              <a:t>Departamento Informática</a:t>
            </a:r>
            <a:endParaRPr lang="es-ES" sz="2500" dirty="0"/>
          </a:p>
        </p:txBody>
      </p:sp>
    </p:spTree>
    <p:extLst>
      <p:ext uri="{BB962C8B-B14F-4D97-AF65-F5344CB8AC3E}">
        <p14:creationId xmlns:p14="http://schemas.microsoft.com/office/powerpoint/2010/main" val="39758984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Marcador de fecha 1"/>
          <p:cNvSpPr>
            <a:spLocks noGrp="1"/>
          </p:cNvSpPr>
          <p:nvPr>
            <p:ph type="dt" sz="half" idx="10"/>
          </p:nvPr>
        </p:nvSpPr>
        <p:spPr>
          <a:xfrm>
            <a:off x="5258374" y="6041363"/>
            <a:ext cx="831016"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6911FBF-C855-41F8-AFAA-78A8276F95FA}" type="datetime1">
              <a:rPr lang="es-ES"/>
              <a:pPr/>
              <a:t>31/01/2016</a:t>
            </a:fld>
            <a:endParaRPr lang="es-ES" dirty="0"/>
          </a:p>
        </p:txBody>
      </p:sp>
      <p:sp>
        <p:nvSpPr>
          <p:cNvPr id="16387"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16389" name="Text Box 3"/>
          <p:cNvSpPr txBox="1">
            <a:spLocks noChangeArrowheads="1"/>
          </p:cNvSpPr>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lgn="r" eaLnBrk="1" hangingPunct="1">
              <a:spcBef>
                <a:spcPct val="0"/>
              </a:spcBef>
              <a:buClr>
                <a:srgbClr val="000000"/>
              </a:buClr>
              <a:buSzPct val="100000"/>
              <a:buFont typeface="Times New Roman" panose="02020603050405020304" pitchFamily="18" charset="0"/>
              <a:buNone/>
            </a:pPr>
            <a:fld id="{27113527-F73D-4240-BBAF-5FC6CA6818EF}" type="slidenum">
              <a:rPr lang="es-ES" sz="1200">
                <a:solidFill>
                  <a:srgbClr val="000000"/>
                </a:solidFill>
                <a:latin typeface="Arial Black" panose="020B0A04020102020204" pitchFamily="34" charset="0"/>
                <a:ea typeface="Lucida Sans Unicode" panose="020B0602030504020204" pitchFamily="34" charset="0"/>
                <a:cs typeface="Lucida Sans Unicode" panose="020B0602030504020204" pitchFamily="34" charset="0"/>
              </a:rPr>
              <a:pPr algn="r" eaLnBrk="1" hangingPunct="1">
                <a:spcBef>
                  <a:spcPct val="0"/>
                </a:spcBef>
                <a:buClr>
                  <a:srgbClr val="000000"/>
                </a:buClr>
                <a:buSzPct val="100000"/>
                <a:buFont typeface="Times New Roman" panose="02020603050405020304" pitchFamily="18" charset="0"/>
                <a:buNone/>
              </a:pPr>
              <a:t>10</a:t>
            </a:fld>
            <a:endParaRPr lang="es-ES" sz="1200">
              <a:solidFill>
                <a:srgbClr val="000000"/>
              </a:solidFill>
              <a:latin typeface="Arial Black" panose="020B0A04020102020204" pitchFamily="34" charset="0"/>
              <a:ea typeface="Lucida Sans Unicode" panose="020B0602030504020204" pitchFamily="34" charset="0"/>
              <a:cs typeface="Lucida Sans Unicode" panose="020B0602030504020204" pitchFamily="34" charset="0"/>
            </a:endParaRPr>
          </a:p>
        </p:txBody>
      </p:sp>
      <p:sp>
        <p:nvSpPr>
          <p:cNvPr id="16390" name="Text Box 4"/>
          <p:cNvSpPr txBox="1">
            <a:spLocks noChangeArrowheads="1"/>
          </p:cNvSpPr>
          <p:nvPr/>
        </p:nvSpPr>
        <p:spPr bwMode="auto">
          <a:xfrm>
            <a:off x="468313" y="260350"/>
            <a:ext cx="8015287"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eaLnBrk="1" hangingPunct="1">
              <a:spcBef>
                <a:spcPct val="0"/>
              </a:spcBef>
              <a:buClr>
                <a:srgbClr val="000000"/>
              </a:buClr>
              <a:buSzPct val="100000"/>
              <a:buFont typeface="Times New Roman" panose="02020603050405020304" pitchFamily="18" charset="0"/>
              <a:buNone/>
            </a:pPr>
            <a:r>
              <a:rPr lang="es-ES" sz="4400">
                <a:solidFill>
                  <a:schemeClr val="bg1"/>
                </a:solidFill>
              </a:rPr>
              <a:t>Valores del Manifiesto Ágil</a:t>
            </a:r>
          </a:p>
        </p:txBody>
      </p:sp>
      <p:sp>
        <p:nvSpPr>
          <p:cNvPr id="16391" name="Text Box 5"/>
          <p:cNvSpPr txBox="1">
            <a:spLocks noChangeArrowheads="1"/>
          </p:cNvSpPr>
          <p:nvPr/>
        </p:nvSpPr>
        <p:spPr bwMode="auto">
          <a:xfrm>
            <a:off x="611188" y="1378424"/>
            <a:ext cx="4538662" cy="51208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1313" indent="-341313" defTabSz="449263">
              <a:spcBef>
                <a:spcPct val="20000"/>
              </a:spcBef>
              <a:buClr>
                <a:schemeClr val="hlink"/>
              </a:buClr>
              <a:buSzPct val="8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9pPr>
          </a:lstStyle>
          <a:p>
            <a:pPr algn="r" eaLnBrk="1" hangingPunct="1">
              <a:lnSpc>
                <a:spcPct val="80000"/>
              </a:lnSpc>
              <a:spcBef>
                <a:spcPts val="450"/>
              </a:spcBef>
              <a:buClr>
                <a:srgbClr val="000099"/>
              </a:buClr>
              <a:buSzTx/>
              <a:buFont typeface="Times New Roman" panose="02020603050405020304" pitchFamily="18" charset="0"/>
              <a:buNone/>
            </a:pPr>
            <a:endParaRPr lang="es-ES" sz="1800" dirty="0">
              <a:solidFill>
                <a:srgbClr val="000000"/>
              </a:solidFill>
              <a:ea typeface="Lucida Sans Unicode" panose="020B0602030504020204" pitchFamily="34" charset="0"/>
              <a:cs typeface="Lucida Sans Unicode" panose="020B0602030504020204" pitchFamily="34" charset="0"/>
            </a:endParaRPr>
          </a:p>
          <a:p>
            <a:pPr algn="r" eaLnBrk="1" hangingPunct="1">
              <a:lnSpc>
                <a:spcPct val="80000"/>
              </a:lnSpc>
              <a:spcBef>
                <a:spcPts val="450"/>
              </a:spcBef>
              <a:buClr>
                <a:srgbClr val="000099"/>
              </a:buClr>
              <a:buSzTx/>
              <a:buFont typeface="Times New Roman" panose="02020603050405020304" pitchFamily="18" charset="0"/>
              <a:buNone/>
            </a:pPr>
            <a:endParaRPr lang="es-ES" sz="1800" dirty="0">
              <a:solidFill>
                <a:srgbClr val="000000"/>
              </a:solidFill>
              <a:ea typeface="Lucida Sans Unicode" panose="020B0602030504020204" pitchFamily="34" charset="0"/>
              <a:cs typeface="Lucida Sans Unicode" panose="020B0602030504020204" pitchFamily="34" charset="0"/>
            </a:endParaRPr>
          </a:p>
          <a:p>
            <a:pPr algn="r" eaLnBrk="1" hangingPunct="1">
              <a:lnSpc>
                <a:spcPct val="80000"/>
              </a:lnSpc>
              <a:spcBef>
                <a:spcPts val="450"/>
              </a:spcBef>
              <a:buClr>
                <a:srgbClr val="000099"/>
              </a:buClr>
              <a:buSzTx/>
              <a:buFont typeface="Times New Roman" panose="02020603050405020304" pitchFamily="18" charset="0"/>
              <a:buNone/>
            </a:pPr>
            <a:endParaRPr lang="es-ES" sz="1800" dirty="0">
              <a:solidFill>
                <a:srgbClr val="000000"/>
              </a:solidFill>
              <a:ea typeface="Lucida Sans Unicode" panose="020B0602030504020204" pitchFamily="34" charset="0"/>
              <a:cs typeface="Lucida Sans Unicode" panose="020B0602030504020204" pitchFamily="34" charset="0"/>
            </a:endParaRPr>
          </a:p>
          <a:p>
            <a:pPr algn="r" eaLnBrk="1" hangingPunct="1">
              <a:lnSpc>
                <a:spcPct val="80000"/>
              </a:lnSpc>
              <a:spcBef>
                <a:spcPts val="450"/>
              </a:spcBef>
              <a:buClr>
                <a:srgbClr val="000099"/>
              </a:buClr>
              <a:buSzTx/>
              <a:buFont typeface="Times New Roman" panose="02020603050405020304" pitchFamily="18" charset="0"/>
              <a:buNone/>
            </a:pPr>
            <a:endParaRPr lang="es-ES" sz="1800" dirty="0">
              <a:solidFill>
                <a:srgbClr val="000000"/>
              </a:solidFill>
              <a:ea typeface="Lucida Sans Unicode" panose="020B0602030504020204" pitchFamily="34" charset="0"/>
              <a:cs typeface="Lucida Sans Unicode" panose="020B0602030504020204" pitchFamily="34" charset="0"/>
            </a:endParaRPr>
          </a:p>
          <a:p>
            <a:pPr eaLnBrk="1" hangingPunct="1">
              <a:lnSpc>
                <a:spcPct val="80000"/>
              </a:lnSpc>
              <a:spcBef>
                <a:spcPts val="450"/>
              </a:spcBef>
              <a:buClr>
                <a:srgbClr val="000099"/>
              </a:buClr>
              <a:buSzTx/>
              <a:buFont typeface="Times New Roman" panose="02020603050405020304" pitchFamily="18" charset="0"/>
              <a:buNone/>
            </a:pPr>
            <a:endParaRPr lang="es-ES" sz="1800" dirty="0">
              <a:solidFill>
                <a:srgbClr val="000000"/>
              </a:solidFill>
              <a:ea typeface="Lucida Sans Unicode" panose="020B0602030504020204" pitchFamily="34" charset="0"/>
              <a:cs typeface="Lucida Sans Unicode" panose="020B0602030504020204" pitchFamily="34" charset="0"/>
            </a:endParaRPr>
          </a:p>
          <a:p>
            <a:pPr eaLnBrk="1" hangingPunct="1">
              <a:lnSpc>
                <a:spcPct val="80000"/>
              </a:lnSpc>
              <a:spcBef>
                <a:spcPts val="600"/>
              </a:spcBef>
              <a:buClr>
                <a:srgbClr val="000099"/>
              </a:buClr>
              <a:buSzTx/>
              <a:buFont typeface="Wingdings" panose="05000000000000000000" pitchFamily="2" charset="2"/>
              <a:buChar char="§"/>
            </a:pPr>
            <a:r>
              <a:rPr lang="es-ES" sz="2400" dirty="0">
                <a:solidFill>
                  <a:srgbClr val="000000"/>
                </a:solidFill>
                <a:ea typeface="Lucida Sans Unicode" panose="020B0602030504020204" pitchFamily="34" charset="0"/>
                <a:cs typeface="Lucida Sans Unicode" panose="020B0602030504020204" pitchFamily="34" charset="0"/>
              </a:rPr>
              <a:t>Si el software no funciona los documentos no valen de nada.</a:t>
            </a:r>
          </a:p>
          <a:p>
            <a:pPr eaLnBrk="1" hangingPunct="1">
              <a:lnSpc>
                <a:spcPct val="80000"/>
              </a:lnSpc>
              <a:spcBef>
                <a:spcPts val="600"/>
              </a:spcBef>
              <a:buClr>
                <a:srgbClr val="000099"/>
              </a:buClr>
              <a:buSzTx/>
              <a:buFont typeface="Wingdings" panose="05000000000000000000" pitchFamily="2" charset="2"/>
              <a:buChar char="§"/>
            </a:pPr>
            <a:r>
              <a:rPr lang="es-ES" sz="2400" dirty="0">
                <a:solidFill>
                  <a:srgbClr val="000000"/>
                </a:solidFill>
                <a:ea typeface="Lucida Sans Unicode" panose="020B0602030504020204" pitchFamily="34" charset="0"/>
                <a:cs typeface="Lucida Sans Unicode" panose="020B0602030504020204" pitchFamily="34" charset="0"/>
              </a:rPr>
              <a:t>No producir documentos a menos que sean necesarios de forma inmediata para tomar una decisión importante.</a:t>
            </a:r>
          </a:p>
          <a:p>
            <a:pPr eaLnBrk="1" hangingPunct="1">
              <a:lnSpc>
                <a:spcPct val="80000"/>
              </a:lnSpc>
              <a:spcBef>
                <a:spcPts val="600"/>
              </a:spcBef>
              <a:buClr>
                <a:srgbClr val="000099"/>
              </a:buClr>
              <a:buSzTx/>
              <a:buFont typeface="Wingdings" panose="05000000000000000000" pitchFamily="2" charset="2"/>
              <a:buChar char="§"/>
            </a:pPr>
            <a:r>
              <a:rPr lang="es-ES" sz="2400" dirty="0">
                <a:solidFill>
                  <a:srgbClr val="000000"/>
                </a:solidFill>
                <a:ea typeface="Lucida Sans Unicode" panose="020B0602030504020204" pitchFamily="34" charset="0"/>
                <a:cs typeface="Lucida Sans Unicode" panose="020B0602030504020204" pitchFamily="34" charset="0"/>
              </a:rPr>
              <a:t>Documentos cortos y centrados en lo fundamental.</a:t>
            </a:r>
          </a:p>
          <a:p>
            <a:pPr eaLnBrk="1" hangingPunct="1">
              <a:lnSpc>
                <a:spcPct val="80000"/>
              </a:lnSpc>
              <a:spcBef>
                <a:spcPts val="600"/>
              </a:spcBef>
              <a:buClr>
                <a:srgbClr val="000099"/>
              </a:buClr>
              <a:buSzTx/>
              <a:buFont typeface="Arial" panose="020B0604020202020204" pitchFamily="34" charset="0"/>
              <a:buNone/>
            </a:pPr>
            <a:endParaRPr lang="es-ES" sz="2400" dirty="0">
              <a:solidFill>
                <a:srgbClr val="000000"/>
              </a:solidFill>
              <a:ea typeface="Lucida Sans Unicode" panose="020B0602030504020204" pitchFamily="34" charset="0"/>
              <a:cs typeface="Lucida Sans Unicode" panose="020B0602030504020204" pitchFamily="34" charset="0"/>
            </a:endParaRPr>
          </a:p>
        </p:txBody>
      </p:sp>
      <p:grpSp>
        <p:nvGrpSpPr>
          <p:cNvPr id="16392" name="Group 6"/>
          <p:cNvGrpSpPr>
            <a:grpSpLocks/>
          </p:cNvGrpSpPr>
          <p:nvPr/>
        </p:nvGrpSpPr>
        <p:grpSpPr bwMode="auto">
          <a:xfrm>
            <a:off x="5508625" y="3284538"/>
            <a:ext cx="2446338" cy="2346325"/>
            <a:chOff x="3470" y="2069"/>
            <a:chExt cx="1541" cy="1478"/>
          </a:xfrm>
        </p:grpSpPr>
        <p:pic>
          <p:nvPicPr>
            <p:cNvPr id="1639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0" y="2069"/>
              <a:ext cx="1542" cy="147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5" name="Text Box 8"/>
            <p:cNvSpPr txBox="1">
              <a:spLocks noChangeArrowheads="1"/>
            </p:cNvSpPr>
            <p:nvPr/>
          </p:nvSpPr>
          <p:spPr bwMode="auto">
            <a:xfrm>
              <a:off x="3470" y="2069"/>
              <a:ext cx="1542" cy="14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s-ES"/>
            </a:p>
          </p:txBody>
        </p:sp>
      </p:grpSp>
      <p:sp>
        <p:nvSpPr>
          <p:cNvPr id="16393" name="Text Box 9"/>
          <p:cNvSpPr txBox="1">
            <a:spLocks noChangeArrowheads="1"/>
          </p:cNvSpPr>
          <p:nvPr/>
        </p:nvSpPr>
        <p:spPr bwMode="auto">
          <a:xfrm>
            <a:off x="136478" y="261843"/>
            <a:ext cx="6862264" cy="1387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lgn="r" eaLnBrk="1" hangingPunct="1">
              <a:spcBef>
                <a:spcPts val="1750"/>
              </a:spcBef>
              <a:buClr>
                <a:srgbClr val="000000"/>
              </a:buClr>
              <a:buSzPct val="100000"/>
              <a:buFont typeface="Times New Roman" panose="02020603050405020304" pitchFamily="18" charset="0"/>
              <a:buNone/>
            </a:pPr>
            <a:r>
              <a:rPr lang="es-ES" sz="2800" dirty="0">
                <a:solidFill>
                  <a:srgbClr val="000000"/>
                </a:solidFill>
                <a:ea typeface="Lucida Sans Unicode" panose="020B0602030504020204" pitchFamily="34" charset="0"/>
                <a:cs typeface="Lucida Sans Unicode" panose="020B0602030504020204" pitchFamily="34" charset="0"/>
              </a:rPr>
              <a:t>Desarrollar software que funciona es más importante que conseguir una documentación exhaustiva.</a:t>
            </a:r>
          </a:p>
        </p:txBody>
      </p:sp>
    </p:spTree>
    <p:extLst>
      <p:ext uri="{BB962C8B-B14F-4D97-AF65-F5344CB8AC3E}">
        <p14:creationId xmlns:p14="http://schemas.microsoft.com/office/powerpoint/2010/main" val="22605584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E818F14-D0E0-4F7D-93BC-1002C242810F}" type="datetime1">
              <a:rPr lang="es-ES"/>
              <a:pPr/>
              <a:t>31/01/2016</a:t>
            </a:fld>
            <a:endParaRPr lang="es-ES" dirty="0"/>
          </a:p>
        </p:txBody>
      </p:sp>
      <p:sp>
        <p:nvSpPr>
          <p:cNvPr id="18435"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18437" name="Text Box 3"/>
          <p:cNvSpPr txBox="1">
            <a:spLocks noChangeArrowheads="1"/>
          </p:cNvSpPr>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lgn="r" eaLnBrk="1" hangingPunct="1">
              <a:spcBef>
                <a:spcPct val="0"/>
              </a:spcBef>
              <a:buClr>
                <a:srgbClr val="000000"/>
              </a:buClr>
              <a:buSzPct val="100000"/>
              <a:buFont typeface="Times New Roman" panose="02020603050405020304" pitchFamily="18" charset="0"/>
              <a:buNone/>
            </a:pPr>
            <a:fld id="{886538C5-F9E1-46AC-B02E-11FE59F7D4F1}" type="slidenum">
              <a:rPr lang="es-ES" sz="1200">
                <a:solidFill>
                  <a:srgbClr val="000000"/>
                </a:solidFill>
                <a:latin typeface="Arial Black" panose="020B0A04020102020204" pitchFamily="34" charset="0"/>
                <a:ea typeface="Lucida Sans Unicode" panose="020B0602030504020204" pitchFamily="34" charset="0"/>
                <a:cs typeface="Lucida Sans Unicode" panose="020B0602030504020204" pitchFamily="34" charset="0"/>
              </a:rPr>
              <a:pPr algn="r" eaLnBrk="1" hangingPunct="1">
                <a:spcBef>
                  <a:spcPct val="0"/>
                </a:spcBef>
                <a:buClr>
                  <a:srgbClr val="000000"/>
                </a:buClr>
                <a:buSzPct val="100000"/>
                <a:buFont typeface="Times New Roman" panose="02020603050405020304" pitchFamily="18" charset="0"/>
                <a:buNone/>
              </a:pPr>
              <a:t>11</a:t>
            </a:fld>
            <a:endParaRPr lang="es-ES" sz="1200">
              <a:solidFill>
                <a:srgbClr val="000000"/>
              </a:solidFill>
              <a:latin typeface="Arial Black" panose="020B0A04020102020204" pitchFamily="34" charset="0"/>
              <a:ea typeface="Lucida Sans Unicode" panose="020B0602030504020204" pitchFamily="34" charset="0"/>
              <a:cs typeface="Lucida Sans Unicode" panose="020B0602030504020204" pitchFamily="34" charset="0"/>
            </a:endParaRPr>
          </a:p>
        </p:txBody>
      </p:sp>
      <p:sp>
        <p:nvSpPr>
          <p:cNvPr id="18438" name="Text Box 4"/>
          <p:cNvSpPr txBox="1">
            <a:spLocks noChangeArrowheads="1"/>
          </p:cNvSpPr>
          <p:nvPr/>
        </p:nvSpPr>
        <p:spPr bwMode="auto">
          <a:xfrm>
            <a:off x="395288" y="836613"/>
            <a:ext cx="8015287"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eaLnBrk="1" hangingPunct="1">
              <a:spcBef>
                <a:spcPct val="0"/>
              </a:spcBef>
              <a:buClr>
                <a:srgbClr val="000000"/>
              </a:buClr>
              <a:buSzPct val="100000"/>
              <a:buFont typeface="Times New Roman" panose="02020603050405020304" pitchFamily="18" charset="0"/>
              <a:buNone/>
            </a:pPr>
            <a:r>
              <a:rPr lang="es-ES" sz="4400">
                <a:solidFill>
                  <a:schemeClr val="bg1"/>
                </a:solidFill>
              </a:rPr>
              <a:t>Valores del Manifiesto Ágil</a:t>
            </a:r>
          </a:p>
          <a:p>
            <a:pPr eaLnBrk="1" hangingPunct="1">
              <a:spcBef>
                <a:spcPct val="0"/>
              </a:spcBef>
              <a:buClr>
                <a:srgbClr val="000000"/>
              </a:buClr>
              <a:buSzPct val="100000"/>
              <a:buFont typeface="Times New Roman" panose="02020603050405020304" pitchFamily="18" charset="0"/>
              <a:buNone/>
            </a:pPr>
            <a:endParaRPr lang="es-ES" sz="4400">
              <a:solidFill>
                <a:schemeClr val="bg1"/>
              </a:solidFill>
              <a:ea typeface="Lucida Sans Unicode" panose="020B0602030504020204" pitchFamily="34" charset="0"/>
              <a:cs typeface="Lucida Sans Unicode" panose="020B0602030504020204" pitchFamily="34" charset="0"/>
            </a:endParaRPr>
          </a:p>
        </p:txBody>
      </p:sp>
      <p:sp>
        <p:nvSpPr>
          <p:cNvPr id="18439" name="Text Box 5"/>
          <p:cNvSpPr txBox="1">
            <a:spLocks noChangeArrowheads="1"/>
          </p:cNvSpPr>
          <p:nvPr/>
        </p:nvSpPr>
        <p:spPr bwMode="auto">
          <a:xfrm>
            <a:off x="611188" y="1700213"/>
            <a:ext cx="3886200" cy="4564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1313" indent="-341313" defTabSz="449263">
              <a:spcBef>
                <a:spcPct val="20000"/>
              </a:spcBef>
              <a:buClr>
                <a:schemeClr val="hlink"/>
              </a:buClr>
              <a:buSzPct val="8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9pPr>
          </a:lstStyle>
          <a:p>
            <a:pPr algn="r" eaLnBrk="1" hangingPunct="1">
              <a:lnSpc>
                <a:spcPct val="80000"/>
              </a:lnSpc>
              <a:spcBef>
                <a:spcPts val="600"/>
              </a:spcBef>
              <a:buClr>
                <a:srgbClr val="000099"/>
              </a:buClr>
              <a:buSzTx/>
              <a:buFont typeface="Times New Roman" panose="02020603050405020304" pitchFamily="18" charset="0"/>
              <a:buNone/>
            </a:pPr>
            <a:endParaRPr lang="es-ES" sz="2400" dirty="0">
              <a:solidFill>
                <a:srgbClr val="000000"/>
              </a:solidFill>
              <a:ea typeface="Lucida Sans Unicode" panose="020B0602030504020204" pitchFamily="34" charset="0"/>
              <a:cs typeface="Lucida Sans Unicode" panose="020B0602030504020204" pitchFamily="34" charset="0"/>
            </a:endParaRPr>
          </a:p>
          <a:p>
            <a:pPr algn="r" eaLnBrk="1" hangingPunct="1">
              <a:lnSpc>
                <a:spcPct val="80000"/>
              </a:lnSpc>
              <a:spcBef>
                <a:spcPts val="600"/>
              </a:spcBef>
              <a:buClr>
                <a:srgbClr val="000099"/>
              </a:buClr>
              <a:buSzTx/>
              <a:buFont typeface="Times New Roman" panose="02020603050405020304" pitchFamily="18" charset="0"/>
              <a:buNone/>
            </a:pPr>
            <a:endParaRPr lang="es-ES" sz="2400" dirty="0">
              <a:solidFill>
                <a:srgbClr val="000000"/>
              </a:solidFill>
              <a:ea typeface="Lucida Sans Unicode" panose="020B0602030504020204" pitchFamily="34" charset="0"/>
              <a:cs typeface="Lucida Sans Unicode" panose="020B0602030504020204" pitchFamily="34" charset="0"/>
            </a:endParaRPr>
          </a:p>
          <a:p>
            <a:pPr algn="r" eaLnBrk="1" hangingPunct="1">
              <a:lnSpc>
                <a:spcPct val="80000"/>
              </a:lnSpc>
              <a:spcBef>
                <a:spcPts val="600"/>
              </a:spcBef>
              <a:buClr>
                <a:srgbClr val="000099"/>
              </a:buClr>
              <a:buSzTx/>
              <a:buFont typeface="Times New Roman" panose="02020603050405020304" pitchFamily="18" charset="0"/>
              <a:buNone/>
            </a:pPr>
            <a:r>
              <a:rPr lang="es-ES" sz="2400" dirty="0">
                <a:solidFill>
                  <a:srgbClr val="000000"/>
                </a:solidFill>
                <a:ea typeface="Lucida Sans Unicode" panose="020B0602030504020204" pitchFamily="34" charset="0"/>
                <a:cs typeface="Lucida Sans Unicode" panose="020B0602030504020204" pitchFamily="34" charset="0"/>
              </a:rPr>
              <a:t>   </a:t>
            </a:r>
          </a:p>
          <a:p>
            <a:pPr eaLnBrk="1" hangingPunct="1">
              <a:lnSpc>
                <a:spcPct val="80000"/>
              </a:lnSpc>
              <a:spcBef>
                <a:spcPts val="600"/>
              </a:spcBef>
              <a:buClr>
                <a:srgbClr val="000099"/>
              </a:buClr>
              <a:buSzTx/>
              <a:buFont typeface="Wingdings" panose="05000000000000000000" pitchFamily="2" charset="2"/>
              <a:buChar char="§"/>
            </a:pPr>
            <a:r>
              <a:rPr lang="es-ES" sz="2400" dirty="0">
                <a:solidFill>
                  <a:srgbClr val="000000"/>
                </a:solidFill>
                <a:ea typeface="Lucida Sans Unicode" panose="020B0602030504020204" pitchFamily="34" charset="0"/>
                <a:cs typeface="Lucida Sans Unicode" panose="020B0602030504020204" pitchFamily="34" charset="0"/>
              </a:rPr>
              <a:t>Se propone que exista una interacción constante entre el cliente y el equipo de desarrollo.</a:t>
            </a:r>
          </a:p>
          <a:p>
            <a:pPr eaLnBrk="1" hangingPunct="1">
              <a:lnSpc>
                <a:spcPct val="80000"/>
              </a:lnSpc>
              <a:spcBef>
                <a:spcPts val="600"/>
              </a:spcBef>
              <a:buClr>
                <a:srgbClr val="000099"/>
              </a:buClr>
              <a:buSzTx/>
              <a:buFont typeface="Wingdings" panose="05000000000000000000" pitchFamily="2" charset="2"/>
              <a:buChar char="§"/>
            </a:pPr>
            <a:r>
              <a:rPr lang="es-ES" sz="2400" dirty="0">
                <a:solidFill>
                  <a:srgbClr val="000000"/>
                </a:solidFill>
                <a:ea typeface="Lucida Sans Unicode" panose="020B0602030504020204" pitchFamily="34" charset="0"/>
                <a:cs typeface="Lucida Sans Unicode" panose="020B0602030504020204" pitchFamily="34" charset="0"/>
              </a:rPr>
              <a:t>Esta colaboración entre ambos será la que marque la marcha del proyecto y asegure su éxito.</a:t>
            </a:r>
          </a:p>
          <a:p>
            <a:pPr eaLnBrk="1" hangingPunct="1">
              <a:lnSpc>
                <a:spcPct val="80000"/>
              </a:lnSpc>
              <a:spcBef>
                <a:spcPts val="600"/>
              </a:spcBef>
              <a:buClr>
                <a:srgbClr val="000099"/>
              </a:buClr>
              <a:buSzTx/>
              <a:buFont typeface="Wingdings" panose="05000000000000000000" pitchFamily="2" charset="2"/>
              <a:buNone/>
            </a:pPr>
            <a:endParaRPr lang="es-ES" sz="2400" dirty="0">
              <a:solidFill>
                <a:srgbClr val="000000"/>
              </a:solidFill>
              <a:ea typeface="Lucida Sans Unicode" panose="020B0602030504020204" pitchFamily="34" charset="0"/>
              <a:cs typeface="Lucida Sans Unicode" panose="020B0602030504020204" pitchFamily="34" charset="0"/>
            </a:endParaRPr>
          </a:p>
        </p:txBody>
      </p:sp>
      <p:grpSp>
        <p:nvGrpSpPr>
          <p:cNvPr id="18440" name="Group 6"/>
          <p:cNvGrpSpPr>
            <a:grpSpLocks/>
          </p:cNvGrpSpPr>
          <p:nvPr/>
        </p:nvGrpSpPr>
        <p:grpSpPr bwMode="auto">
          <a:xfrm>
            <a:off x="5219700" y="3357563"/>
            <a:ext cx="2662238" cy="2414587"/>
            <a:chOff x="3288" y="2115"/>
            <a:chExt cx="1677" cy="1521"/>
          </a:xfrm>
        </p:grpSpPr>
        <p:pic>
          <p:nvPicPr>
            <p:cNvPr id="1844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8" y="2115"/>
              <a:ext cx="1678" cy="152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43" name="Text Box 8"/>
            <p:cNvSpPr txBox="1">
              <a:spLocks noChangeArrowheads="1"/>
            </p:cNvSpPr>
            <p:nvPr/>
          </p:nvSpPr>
          <p:spPr bwMode="auto">
            <a:xfrm>
              <a:off x="3288" y="2115"/>
              <a:ext cx="1678" cy="15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s-ES"/>
            </a:p>
          </p:txBody>
        </p:sp>
      </p:grpSp>
      <p:sp>
        <p:nvSpPr>
          <p:cNvPr id="18441" name="Text Box 9"/>
          <p:cNvSpPr txBox="1">
            <a:spLocks noChangeArrowheads="1"/>
          </p:cNvSpPr>
          <p:nvPr/>
        </p:nvSpPr>
        <p:spPr bwMode="auto">
          <a:xfrm>
            <a:off x="395288" y="356726"/>
            <a:ext cx="6436483" cy="1387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lgn="r" eaLnBrk="1" hangingPunct="1">
              <a:spcBef>
                <a:spcPts val="1750"/>
              </a:spcBef>
              <a:buClr>
                <a:srgbClr val="000000"/>
              </a:buClr>
              <a:buSzPct val="100000"/>
              <a:buFont typeface="Times New Roman" panose="02020603050405020304" pitchFamily="18" charset="0"/>
              <a:buNone/>
            </a:pPr>
            <a:r>
              <a:rPr lang="es-ES" sz="2800" dirty="0">
                <a:solidFill>
                  <a:srgbClr val="000000"/>
                </a:solidFill>
                <a:ea typeface="Lucida Sans Unicode" panose="020B0602030504020204" pitchFamily="34" charset="0"/>
                <a:cs typeface="Lucida Sans Unicode" panose="020B0602030504020204" pitchFamily="34" charset="0"/>
              </a:rPr>
              <a:t>La colaboración con el cliente es más importante que la negociación de un contrato.</a:t>
            </a:r>
          </a:p>
        </p:txBody>
      </p:sp>
    </p:spTree>
    <p:extLst>
      <p:ext uri="{BB962C8B-B14F-4D97-AF65-F5344CB8AC3E}">
        <p14:creationId xmlns:p14="http://schemas.microsoft.com/office/powerpoint/2010/main" val="14286713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6507C96-0841-4614-A154-CC507ABA0D7D}" type="datetime1">
              <a:rPr lang="es-ES"/>
              <a:pPr/>
              <a:t>31/01/2016</a:t>
            </a:fld>
            <a:endParaRPr lang="es-ES" dirty="0"/>
          </a:p>
        </p:txBody>
      </p:sp>
      <p:sp>
        <p:nvSpPr>
          <p:cNvPr id="20483"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20485" name="Text Box 3"/>
          <p:cNvSpPr txBox="1">
            <a:spLocks noChangeArrowheads="1"/>
          </p:cNvSpPr>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lgn="r" eaLnBrk="1" hangingPunct="1">
              <a:spcBef>
                <a:spcPct val="0"/>
              </a:spcBef>
              <a:buClr>
                <a:srgbClr val="000000"/>
              </a:buClr>
              <a:buSzPct val="100000"/>
              <a:buFont typeface="Times New Roman" panose="02020603050405020304" pitchFamily="18" charset="0"/>
              <a:buNone/>
            </a:pPr>
            <a:fld id="{1DCBFE29-3BD9-4CD7-B80B-610DC468A549}" type="slidenum">
              <a:rPr lang="es-ES" sz="1200">
                <a:solidFill>
                  <a:srgbClr val="000000"/>
                </a:solidFill>
                <a:latin typeface="Arial Black" panose="020B0A04020102020204" pitchFamily="34" charset="0"/>
                <a:ea typeface="Lucida Sans Unicode" panose="020B0602030504020204" pitchFamily="34" charset="0"/>
                <a:cs typeface="Lucida Sans Unicode" panose="020B0602030504020204" pitchFamily="34" charset="0"/>
              </a:rPr>
              <a:pPr algn="r" eaLnBrk="1" hangingPunct="1">
                <a:spcBef>
                  <a:spcPct val="0"/>
                </a:spcBef>
                <a:buClr>
                  <a:srgbClr val="000000"/>
                </a:buClr>
                <a:buSzPct val="100000"/>
                <a:buFont typeface="Times New Roman" panose="02020603050405020304" pitchFamily="18" charset="0"/>
                <a:buNone/>
              </a:pPr>
              <a:t>12</a:t>
            </a:fld>
            <a:endParaRPr lang="es-ES" sz="1200">
              <a:solidFill>
                <a:srgbClr val="000000"/>
              </a:solidFill>
              <a:latin typeface="Arial Black" panose="020B0A04020102020204" pitchFamily="34" charset="0"/>
              <a:ea typeface="Lucida Sans Unicode" panose="020B0602030504020204" pitchFamily="34" charset="0"/>
              <a:cs typeface="Lucida Sans Unicode" panose="020B0602030504020204" pitchFamily="34" charset="0"/>
            </a:endParaRPr>
          </a:p>
        </p:txBody>
      </p:sp>
      <p:sp>
        <p:nvSpPr>
          <p:cNvPr id="20486" name="Text Box 4"/>
          <p:cNvSpPr txBox="1">
            <a:spLocks noChangeArrowheads="1"/>
          </p:cNvSpPr>
          <p:nvPr/>
        </p:nvSpPr>
        <p:spPr bwMode="auto">
          <a:xfrm>
            <a:off x="323850" y="620713"/>
            <a:ext cx="8015288"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eaLnBrk="1" hangingPunct="1">
              <a:spcBef>
                <a:spcPct val="0"/>
              </a:spcBef>
              <a:buClr>
                <a:srgbClr val="000000"/>
              </a:buClr>
              <a:buSzPct val="100000"/>
              <a:buFont typeface="Times New Roman" panose="02020603050405020304" pitchFamily="18" charset="0"/>
              <a:buNone/>
            </a:pPr>
            <a:r>
              <a:rPr lang="es-ES" sz="4400">
                <a:solidFill>
                  <a:schemeClr val="bg1"/>
                </a:solidFill>
              </a:rPr>
              <a:t>Valores del  Manifiesto Ágil</a:t>
            </a:r>
          </a:p>
          <a:p>
            <a:pPr eaLnBrk="1" hangingPunct="1">
              <a:spcBef>
                <a:spcPct val="0"/>
              </a:spcBef>
              <a:buClr>
                <a:srgbClr val="000000"/>
              </a:buClr>
              <a:buSzPct val="100000"/>
              <a:buFont typeface="Times New Roman" panose="02020603050405020304" pitchFamily="18" charset="0"/>
              <a:buNone/>
            </a:pPr>
            <a:endParaRPr lang="es-ES" sz="4400">
              <a:solidFill>
                <a:schemeClr val="bg1"/>
              </a:solidFill>
              <a:ea typeface="Lucida Sans Unicode" panose="020B0602030504020204" pitchFamily="34" charset="0"/>
              <a:cs typeface="Lucida Sans Unicode" panose="020B0602030504020204" pitchFamily="34" charset="0"/>
            </a:endParaRPr>
          </a:p>
        </p:txBody>
      </p:sp>
      <p:sp>
        <p:nvSpPr>
          <p:cNvPr id="20487" name="Text Box 5"/>
          <p:cNvSpPr txBox="1">
            <a:spLocks noChangeArrowheads="1"/>
          </p:cNvSpPr>
          <p:nvPr/>
        </p:nvSpPr>
        <p:spPr bwMode="auto">
          <a:xfrm>
            <a:off x="611188" y="1916113"/>
            <a:ext cx="4249737" cy="441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1313" indent="-341313" defTabSz="449263">
              <a:spcBef>
                <a:spcPct val="20000"/>
              </a:spcBef>
              <a:buClr>
                <a:schemeClr val="hlink"/>
              </a:buClr>
              <a:buSzPct val="8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9pPr>
          </a:lstStyle>
          <a:p>
            <a:pPr algn="r" eaLnBrk="1" hangingPunct="1">
              <a:spcBef>
                <a:spcPts val="700"/>
              </a:spcBef>
              <a:buClr>
                <a:srgbClr val="000099"/>
              </a:buClr>
              <a:buSzTx/>
              <a:buFont typeface="Times New Roman" panose="02020603050405020304" pitchFamily="18" charset="0"/>
              <a:buNone/>
            </a:pPr>
            <a:endParaRPr lang="es-ES" sz="2800" dirty="0">
              <a:solidFill>
                <a:srgbClr val="000000"/>
              </a:solidFill>
              <a:ea typeface="Lucida Sans Unicode" panose="020B0602030504020204" pitchFamily="34" charset="0"/>
              <a:cs typeface="Lucida Sans Unicode" panose="020B0602030504020204" pitchFamily="34" charset="0"/>
            </a:endParaRPr>
          </a:p>
          <a:p>
            <a:pPr algn="r" eaLnBrk="1" hangingPunct="1">
              <a:spcBef>
                <a:spcPts val="700"/>
              </a:spcBef>
              <a:buClr>
                <a:srgbClr val="000099"/>
              </a:buClr>
              <a:buSzTx/>
              <a:buFont typeface="Times New Roman" panose="02020603050405020304" pitchFamily="18" charset="0"/>
              <a:buNone/>
            </a:pPr>
            <a:endParaRPr lang="es-ES" sz="2800" dirty="0">
              <a:solidFill>
                <a:srgbClr val="000000"/>
              </a:solidFill>
              <a:ea typeface="Lucida Sans Unicode" panose="020B0602030504020204" pitchFamily="34" charset="0"/>
              <a:cs typeface="Lucida Sans Unicode" panose="020B0602030504020204" pitchFamily="34" charset="0"/>
            </a:endParaRPr>
          </a:p>
          <a:p>
            <a:pPr algn="r" eaLnBrk="1" hangingPunct="1">
              <a:spcBef>
                <a:spcPts val="700"/>
              </a:spcBef>
              <a:buClr>
                <a:srgbClr val="000099"/>
              </a:buClr>
              <a:buSzTx/>
              <a:buFont typeface="Times New Roman" panose="02020603050405020304" pitchFamily="18" charset="0"/>
              <a:buNone/>
            </a:pPr>
            <a:r>
              <a:rPr lang="es-ES" sz="2800" dirty="0">
                <a:solidFill>
                  <a:srgbClr val="000000"/>
                </a:solidFill>
                <a:ea typeface="Lucida Sans Unicode" panose="020B0602030504020204" pitchFamily="34" charset="0"/>
                <a:cs typeface="Lucida Sans Unicode" panose="020B0602030504020204" pitchFamily="34" charset="0"/>
              </a:rPr>
              <a:t>   </a:t>
            </a:r>
          </a:p>
          <a:p>
            <a:pPr eaLnBrk="1" hangingPunct="1">
              <a:spcBef>
                <a:spcPts val="600"/>
              </a:spcBef>
              <a:buClr>
                <a:srgbClr val="000099"/>
              </a:buClr>
              <a:buSzTx/>
              <a:buFont typeface="Wingdings" panose="05000000000000000000" pitchFamily="2" charset="2"/>
              <a:buChar char="§"/>
            </a:pPr>
            <a:r>
              <a:rPr lang="es-ES" sz="2400" dirty="0">
                <a:solidFill>
                  <a:srgbClr val="000000"/>
                </a:solidFill>
                <a:ea typeface="Lucida Sans Unicode" panose="020B0602030504020204" pitchFamily="34" charset="0"/>
                <a:cs typeface="Lucida Sans Unicode" panose="020B0602030504020204" pitchFamily="34" charset="0"/>
              </a:rPr>
              <a:t>Si el proyecto no es capaz de adaptarse a los cambios fracasa.</a:t>
            </a:r>
          </a:p>
          <a:p>
            <a:pPr eaLnBrk="1" hangingPunct="1">
              <a:spcBef>
                <a:spcPts val="600"/>
              </a:spcBef>
              <a:buClr>
                <a:srgbClr val="000099"/>
              </a:buClr>
              <a:buSzTx/>
              <a:buFont typeface="Wingdings" panose="05000000000000000000" pitchFamily="2" charset="2"/>
              <a:buChar char="§"/>
            </a:pPr>
            <a:r>
              <a:rPr lang="es-ES" sz="2400" dirty="0">
                <a:solidFill>
                  <a:srgbClr val="000000"/>
                </a:solidFill>
                <a:ea typeface="Lucida Sans Unicode" panose="020B0602030504020204" pitchFamily="34" charset="0"/>
                <a:cs typeface="Lucida Sans Unicode" panose="020B0602030504020204" pitchFamily="34" charset="0"/>
              </a:rPr>
              <a:t>La planificación no debe ser estricta sino flexible y abierta.</a:t>
            </a:r>
          </a:p>
        </p:txBody>
      </p:sp>
      <p:grpSp>
        <p:nvGrpSpPr>
          <p:cNvPr id="20488" name="Group 6"/>
          <p:cNvGrpSpPr>
            <a:grpSpLocks/>
          </p:cNvGrpSpPr>
          <p:nvPr/>
        </p:nvGrpSpPr>
        <p:grpSpPr bwMode="auto">
          <a:xfrm>
            <a:off x="5148263" y="3429000"/>
            <a:ext cx="3022600" cy="2487613"/>
            <a:chOff x="3243" y="2160"/>
            <a:chExt cx="1904" cy="1567"/>
          </a:xfrm>
        </p:grpSpPr>
        <p:pic>
          <p:nvPicPr>
            <p:cNvPr id="2049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3" y="2160"/>
              <a:ext cx="1905" cy="156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91" name="Text Box 8"/>
            <p:cNvSpPr txBox="1">
              <a:spLocks noChangeArrowheads="1"/>
            </p:cNvSpPr>
            <p:nvPr/>
          </p:nvSpPr>
          <p:spPr bwMode="auto">
            <a:xfrm>
              <a:off x="3243" y="2160"/>
              <a:ext cx="1905" cy="15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s-ES"/>
            </a:p>
          </p:txBody>
        </p:sp>
      </p:grpSp>
      <p:sp>
        <p:nvSpPr>
          <p:cNvPr id="20489" name="Text Box 9"/>
          <p:cNvSpPr txBox="1">
            <a:spLocks noChangeArrowheads="1"/>
          </p:cNvSpPr>
          <p:nvPr/>
        </p:nvSpPr>
        <p:spPr bwMode="auto">
          <a:xfrm>
            <a:off x="452935" y="528937"/>
            <a:ext cx="5961513" cy="1387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lgn="r" eaLnBrk="1" hangingPunct="1">
              <a:spcBef>
                <a:spcPts val="1750"/>
              </a:spcBef>
              <a:buClr>
                <a:srgbClr val="000000"/>
              </a:buClr>
              <a:buSzPct val="100000"/>
              <a:buFont typeface="Times New Roman" panose="02020603050405020304" pitchFamily="18" charset="0"/>
              <a:buNone/>
            </a:pPr>
            <a:r>
              <a:rPr lang="es-ES" sz="2800" dirty="0">
                <a:solidFill>
                  <a:srgbClr val="000000"/>
                </a:solidFill>
                <a:ea typeface="Lucida Sans Unicode" panose="020B0602030504020204" pitchFamily="34" charset="0"/>
                <a:cs typeface="Lucida Sans Unicode" panose="020B0602030504020204" pitchFamily="34" charset="0"/>
              </a:rPr>
              <a:t>Responder a los cambios es más importante que seguir estrictamente un plan.</a:t>
            </a:r>
          </a:p>
        </p:txBody>
      </p:sp>
    </p:spTree>
    <p:extLst>
      <p:ext uri="{BB962C8B-B14F-4D97-AF65-F5344CB8AC3E}">
        <p14:creationId xmlns:p14="http://schemas.microsoft.com/office/powerpoint/2010/main" val="2186835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E802E5-BBA6-49BC-98FA-183727BC209B}" type="datetime1">
              <a:rPr lang="es-ES"/>
              <a:pPr/>
              <a:t>31/01/2016</a:t>
            </a:fld>
            <a:endParaRPr lang="es-ES" dirty="0"/>
          </a:p>
        </p:txBody>
      </p:sp>
      <p:sp>
        <p:nvSpPr>
          <p:cNvPr id="22531"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22532" name="Marcador de número de diapositiva 3"/>
          <p:cNvSpPr>
            <a:spLocks noGrp="1"/>
          </p:cNvSpPr>
          <p:nvPr>
            <p:ph type="sldNum" sz="quarter" idx="12"/>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507558E-7D7E-4100-94F4-AEA44FE571A3}" type="slidenum">
              <a:rPr lang="es-ES">
                <a:latin typeface="Arial Black" panose="020B0A04020102020204" pitchFamily="34" charset="0"/>
              </a:rPr>
              <a:pPr/>
              <a:t>13</a:t>
            </a:fld>
            <a:endParaRPr lang="es-ES">
              <a:latin typeface="Arial Black" panose="020B0A04020102020204" pitchFamily="34" charset="0"/>
            </a:endParaRPr>
          </a:p>
        </p:txBody>
      </p:sp>
      <p:sp>
        <p:nvSpPr>
          <p:cNvPr id="22534" name="Rectangle 2"/>
          <p:cNvSpPr>
            <a:spLocks noGrp="1" noChangeArrowheads="1"/>
          </p:cNvSpPr>
          <p:nvPr>
            <p:ph type="title" idx="4294967295"/>
          </p:nvPr>
        </p:nvSpPr>
        <p:spPr>
          <a:xfrm>
            <a:off x="0" y="365125"/>
            <a:ext cx="7083188" cy="1325563"/>
          </a:xfrm>
        </p:spPr>
        <p:txBody>
          <a:bodyPr/>
          <a:lstStyle/>
          <a:p>
            <a:pPr eaLnBrk="1" hangingPunct="1"/>
            <a:r>
              <a:rPr lang="es-ES" dirty="0" smtClean="0"/>
              <a:t>Principios Manifiesto Ágil</a:t>
            </a:r>
          </a:p>
        </p:txBody>
      </p:sp>
      <p:sp>
        <p:nvSpPr>
          <p:cNvPr id="22535" name="Rectangle 3"/>
          <p:cNvSpPr>
            <a:spLocks noGrp="1" noChangeArrowheads="1"/>
          </p:cNvSpPr>
          <p:nvPr>
            <p:ph type="body" idx="4294967295"/>
          </p:nvPr>
        </p:nvSpPr>
        <p:spPr>
          <a:xfrm>
            <a:off x="236561" y="1027906"/>
            <a:ext cx="7260816" cy="4392612"/>
          </a:xfrm>
        </p:spPr>
        <p:txBody>
          <a:bodyPr>
            <a:normAutofit lnSpcReduction="10000"/>
          </a:bodyPr>
          <a:lstStyle/>
          <a:p>
            <a:pPr marL="711200" indent="-711200" eaLnBrk="1" hangingPunct="1">
              <a:lnSpc>
                <a:spcPct val="80000"/>
              </a:lnSpc>
              <a:buClr>
                <a:schemeClr val="tx1"/>
              </a:buClr>
              <a:buFont typeface="Wingdings" panose="05000000000000000000" pitchFamily="2" charset="2"/>
              <a:buAutoNum type="romanUcPeriod"/>
            </a:pPr>
            <a:endParaRPr lang="es-ES" sz="2800" i="1" dirty="0" smtClean="0"/>
          </a:p>
          <a:p>
            <a:pPr marL="711200" indent="-711200" algn="just" eaLnBrk="1" hangingPunct="1">
              <a:lnSpc>
                <a:spcPct val="80000"/>
              </a:lnSpc>
              <a:buClr>
                <a:schemeClr val="tx1"/>
              </a:buClr>
              <a:buSzTx/>
              <a:buFont typeface="Wingdings" panose="05000000000000000000" pitchFamily="2" charset="2"/>
              <a:buAutoNum type="romanUcPeriod"/>
            </a:pPr>
            <a:r>
              <a:rPr lang="es-ES" sz="2800" i="1" dirty="0" smtClean="0"/>
              <a:t>La prioridad es satisfacer al cliente mediante tempranas y continuas entregas de software que le aporte un valor.</a:t>
            </a:r>
          </a:p>
          <a:p>
            <a:pPr marL="711200" indent="-711200" algn="just" eaLnBrk="1" hangingPunct="1">
              <a:lnSpc>
                <a:spcPct val="80000"/>
              </a:lnSpc>
              <a:buClr>
                <a:schemeClr val="tx1"/>
              </a:buClr>
              <a:buSzTx/>
              <a:buFont typeface="Wingdings" panose="05000000000000000000" pitchFamily="2" charset="2"/>
              <a:buAutoNum type="romanUcPeriod"/>
            </a:pPr>
            <a:r>
              <a:rPr lang="es-ES" sz="2800" i="1" dirty="0" smtClean="0"/>
              <a:t>Dar la bienvenida a los cambios. Se capturan los cambios para que el cliente tenga una ventaja competitiva.</a:t>
            </a:r>
          </a:p>
          <a:p>
            <a:pPr marL="711200" indent="-711200" algn="just" eaLnBrk="1" hangingPunct="1">
              <a:lnSpc>
                <a:spcPct val="80000"/>
              </a:lnSpc>
              <a:buClr>
                <a:schemeClr val="tx1"/>
              </a:buClr>
              <a:buSzTx/>
              <a:buFont typeface="Wingdings" panose="05000000000000000000" pitchFamily="2" charset="2"/>
              <a:buAutoNum type="romanUcPeriod"/>
            </a:pPr>
            <a:r>
              <a:rPr lang="es-ES" sz="2800" i="1" dirty="0" smtClean="0"/>
              <a:t>Entregar frecuentemente software que funcione desde un par de semanas a un par de meses, con el menor intervalo de tiempo posible entre entregas.</a:t>
            </a:r>
          </a:p>
        </p:txBody>
      </p:sp>
      <p:sp>
        <p:nvSpPr>
          <p:cNvPr id="22533"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1C05FC50-4368-4916-8032-B3FDB3D26179}" type="slidenum">
              <a:rPr lang="es-ES" sz="1200">
                <a:latin typeface="Arial Black" panose="020B0A04020102020204" pitchFamily="34" charset="0"/>
              </a:rPr>
              <a:pPr algn="r" eaLnBrk="1" hangingPunct="1">
                <a:spcBef>
                  <a:spcPct val="0"/>
                </a:spcBef>
                <a:buClrTx/>
                <a:buSzTx/>
                <a:buFontTx/>
                <a:buNone/>
              </a:pPr>
              <a:t>13</a:t>
            </a:fld>
            <a:endParaRPr lang="es-ES" sz="1200">
              <a:latin typeface="Arial Black" panose="020B0A04020102020204" pitchFamily="34" charset="0"/>
            </a:endParaRPr>
          </a:p>
        </p:txBody>
      </p:sp>
      <p:pic>
        <p:nvPicPr>
          <p:cNvPr id="2253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4981575"/>
            <a:ext cx="25146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36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animEffect transition="in" filter="fade">
                                      <p:cBhvr>
                                        <p:cTn id="7" dur="500"/>
                                        <p:tgtEl>
                                          <p:spTgt spid="225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535">
                                            <p:txEl>
                                              <p:pRg st="1" end="1"/>
                                            </p:txEl>
                                          </p:spTgt>
                                        </p:tgtEl>
                                        <p:attrNameLst>
                                          <p:attrName>style.visibility</p:attrName>
                                        </p:attrNameLst>
                                      </p:cBhvr>
                                      <p:to>
                                        <p:strVal val="visible"/>
                                      </p:to>
                                    </p:set>
                                    <p:animEffect transition="in" filter="fade">
                                      <p:cBhvr>
                                        <p:cTn id="12" dur="500"/>
                                        <p:tgtEl>
                                          <p:spTgt spid="225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535">
                                            <p:txEl>
                                              <p:pRg st="2" end="2"/>
                                            </p:txEl>
                                          </p:spTgt>
                                        </p:tgtEl>
                                        <p:attrNameLst>
                                          <p:attrName>style.visibility</p:attrName>
                                        </p:attrNameLst>
                                      </p:cBhvr>
                                      <p:to>
                                        <p:strVal val="visible"/>
                                      </p:to>
                                    </p:set>
                                    <p:animEffect transition="in" filter="fade">
                                      <p:cBhvr>
                                        <p:cTn id="17" dur="500"/>
                                        <p:tgtEl>
                                          <p:spTgt spid="225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535">
                                            <p:txEl>
                                              <p:pRg st="3" end="3"/>
                                            </p:txEl>
                                          </p:spTgt>
                                        </p:tgtEl>
                                        <p:attrNameLst>
                                          <p:attrName>style.visibility</p:attrName>
                                        </p:attrNameLst>
                                      </p:cBhvr>
                                      <p:to>
                                        <p:strVal val="visible"/>
                                      </p:to>
                                    </p:set>
                                    <p:animEffect transition="in" filter="fade">
                                      <p:cBhvr>
                                        <p:cTn id="22" dur="500"/>
                                        <p:tgtEl>
                                          <p:spTgt spid="225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p:bldP spid="2253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Marcador de fecha 1"/>
          <p:cNvSpPr>
            <a:spLocks noGrp="1"/>
          </p:cNvSpPr>
          <p:nvPr>
            <p:ph type="dt" sz="half" idx="10"/>
          </p:nvPr>
        </p:nvSpPr>
        <p:spPr>
          <a:xfrm>
            <a:off x="5308772" y="6041363"/>
            <a:ext cx="7806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2921747-CD70-4252-BF21-27855CB36D08}" type="datetime1">
              <a:rPr lang="es-ES"/>
              <a:pPr/>
              <a:t>31/01/2016</a:t>
            </a:fld>
            <a:endParaRPr lang="es-ES" dirty="0"/>
          </a:p>
        </p:txBody>
      </p:sp>
      <p:sp>
        <p:nvSpPr>
          <p:cNvPr id="23555"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23556" name="Marcador de número de diapositiva 3"/>
          <p:cNvSpPr>
            <a:spLocks noGrp="1"/>
          </p:cNvSpPr>
          <p:nvPr>
            <p:ph type="sldNum" sz="quarter" idx="12"/>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37E2A63-33A1-4D1E-ABE0-03C1A2CF50BD}" type="slidenum">
              <a:rPr lang="es-ES">
                <a:latin typeface="Arial Black" panose="020B0A04020102020204" pitchFamily="34" charset="0"/>
              </a:rPr>
              <a:pPr/>
              <a:t>14</a:t>
            </a:fld>
            <a:endParaRPr lang="es-ES">
              <a:latin typeface="Arial Black" panose="020B0A04020102020204" pitchFamily="34" charset="0"/>
            </a:endParaRPr>
          </a:p>
        </p:txBody>
      </p:sp>
      <p:sp>
        <p:nvSpPr>
          <p:cNvPr id="23558" name="Rectangle 2"/>
          <p:cNvSpPr>
            <a:spLocks noGrp="1" noChangeArrowheads="1"/>
          </p:cNvSpPr>
          <p:nvPr>
            <p:ph type="title" idx="4294967295"/>
          </p:nvPr>
        </p:nvSpPr>
        <p:spPr>
          <a:xfrm>
            <a:off x="0" y="365125"/>
            <a:ext cx="7886700" cy="1325563"/>
          </a:xfrm>
        </p:spPr>
        <p:txBody>
          <a:bodyPr/>
          <a:lstStyle/>
          <a:p>
            <a:pPr eaLnBrk="1" hangingPunct="1"/>
            <a:r>
              <a:rPr lang="es-ES" dirty="0" smtClean="0"/>
              <a:t>Principios Manifiesto Ágil</a:t>
            </a:r>
          </a:p>
        </p:txBody>
      </p:sp>
      <p:sp>
        <p:nvSpPr>
          <p:cNvPr id="23559" name="Rectangle 3"/>
          <p:cNvSpPr>
            <a:spLocks noGrp="1" noChangeArrowheads="1"/>
          </p:cNvSpPr>
          <p:nvPr>
            <p:ph type="body" idx="4294967295"/>
          </p:nvPr>
        </p:nvSpPr>
        <p:spPr>
          <a:xfrm>
            <a:off x="0" y="1412875"/>
            <a:ext cx="7274257" cy="4419600"/>
          </a:xfrm>
        </p:spPr>
        <p:txBody>
          <a:bodyPr>
            <a:normAutofit lnSpcReduction="10000"/>
          </a:bodyPr>
          <a:lstStyle/>
          <a:p>
            <a:pPr marL="812800" indent="-812800" algn="just" eaLnBrk="1" hangingPunct="1">
              <a:lnSpc>
                <a:spcPct val="80000"/>
              </a:lnSpc>
              <a:buClr>
                <a:schemeClr val="tx1"/>
              </a:buClr>
              <a:buSzTx/>
              <a:buFont typeface="Wingdings" panose="05000000000000000000" pitchFamily="2" charset="2"/>
              <a:buAutoNum type="romanUcPeriod" startAt="4"/>
            </a:pPr>
            <a:r>
              <a:rPr lang="es-ES" sz="2800" i="1" dirty="0" smtClean="0"/>
              <a:t>La gente del negocio y los desarrolladores deben trabajar juntos a lo largo del proyecto.</a:t>
            </a:r>
          </a:p>
          <a:p>
            <a:pPr marL="812800" indent="-812800" algn="just" eaLnBrk="1" hangingPunct="1">
              <a:lnSpc>
                <a:spcPct val="80000"/>
              </a:lnSpc>
              <a:buClr>
                <a:schemeClr val="tx1"/>
              </a:buClr>
              <a:buSzTx/>
              <a:buFont typeface="Wingdings" panose="05000000000000000000" pitchFamily="2" charset="2"/>
              <a:buAutoNum type="romanUcPeriod" startAt="4"/>
            </a:pPr>
            <a:r>
              <a:rPr lang="es-ES" sz="2800" i="1" dirty="0" smtClean="0"/>
              <a:t>Construir el proyecto en torno a individuos motivados. Darles el entorno y el apoyo que necesitan y confiar en ellos para conseguir finalizar el trabajo.</a:t>
            </a:r>
          </a:p>
          <a:p>
            <a:pPr marL="812800" indent="-812800" algn="just" eaLnBrk="1" hangingPunct="1">
              <a:lnSpc>
                <a:spcPct val="80000"/>
              </a:lnSpc>
              <a:buClr>
                <a:schemeClr val="tx1"/>
              </a:buClr>
              <a:buSzTx/>
              <a:buFont typeface="Wingdings" panose="05000000000000000000" pitchFamily="2" charset="2"/>
              <a:buAutoNum type="romanUcPeriod" startAt="4"/>
            </a:pPr>
            <a:r>
              <a:rPr lang="es-ES" sz="2800" i="1" dirty="0" smtClean="0"/>
              <a:t>El diálogo cara a cara es el método más eficiente y efectivo para comunicar información dentro de un equipo de desarrollo.</a:t>
            </a:r>
          </a:p>
        </p:txBody>
      </p:sp>
      <p:sp>
        <p:nvSpPr>
          <p:cNvPr id="23557"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BE6A1F42-63D8-4037-A0F4-7011F9519005}" type="slidenum">
              <a:rPr lang="es-ES" sz="1200">
                <a:latin typeface="Arial Black" panose="020B0A04020102020204" pitchFamily="34" charset="0"/>
              </a:rPr>
              <a:pPr algn="r" eaLnBrk="1" hangingPunct="1">
                <a:spcBef>
                  <a:spcPct val="0"/>
                </a:spcBef>
                <a:buClrTx/>
                <a:buSzTx/>
                <a:buFontTx/>
                <a:buNone/>
              </a:pPr>
              <a:t>14</a:t>
            </a:fld>
            <a:endParaRPr lang="es-ES" sz="1200">
              <a:latin typeface="Arial Black" panose="020B0A04020102020204" pitchFamily="34" charset="0"/>
            </a:endParaRPr>
          </a:p>
        </p:txBody>
      </p:sp>
      <p:pic>
        <p:nvPicPr>
          <p:cNvPr id="2356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4981575"/>
            <a:ext cx="25146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89313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fade">
                                      <p:cBhvr>
                                        <p:cTn id="7" dur="500"/>
                                        <p:tgtEl>
                                          <p:spTgt spid="235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59">
                                            <p:txEl>
                                              <p:pRg st="1" end="1"/>
                                            </p:txEl>
                                          </p:spTgt>
                                        </p:tgtEl>
                                        <p:attrNameLst>
                                          <p:attrName>style.visibility</p:attrName>
                                        </p:attrNameLst>
                                      </p:cBhvr>
                                      <p:to>
                                        <p:strVal val="visible"/>
                                      </p:to>
                                    </p:set>
                                    <p:animEffect transition="in" filter="fade">
                                      <p:cBhvr>
                                        <p:cTn id="12" dur="500"/>
                                        <p:tgtEl>
                                          <p:spTgt spid="235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559">
                                            <p:txEl>
                                              <p:pRg st="2" end="2"/>
                                            </p:txEl>
                                          </p:spTgt>
                                        </p:tgtEl>
                                        <p:attrNameLst>
                                          <p:attrName>style.visibility</p:attrName>
                                        </p:attrNameLst>
                                      </p:cBhvr>
                                      <p:to>
                                        <p:strVal val="visible"/>
                                      </p:to>
                                    </p:set>
                                    <p:animEffect transition="in" filter="fade">
                                      <p:cBhvr>
                                        <p:cTn id="17" dur="500"/>
                                        <p:tgtEl>
                                          <p:spTgt spid="235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Marcador de fecha 1"/>
          <p:cNvSpPr>
            <a:spLocks noGrp="1"/>
          </p:cNvSpPr>
          <p:nvPr>
            <p:ph type="dt" sz="half" idx="10"/>
          </p:nvPr>
        </p:nvSpPr>
        <p:spPr>
          <a:xfrm>
            <a:off x="5308772" y="6041363"/>
            <a:ext cx="7806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A695B1-0FEA-45AF-B632-E14100CA635B}" type="datetime1">
              <a:rPr lang="es-ES"/>
              <a:pPr/>
              <a:t>31/01/2016</a:t>
            </a:fld>
            <a:endParaRPr lang="es-ES" dirty="0"/>
          </a:p>
        </p:txBody>
      </p:sp>
      <p:sp>
        <p:nvSpPr>
          <p:cNvPr id="24579"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24580" name="Marcador de número de diapositiva 3"/>
          <p:cNvSpPr>
            <a:spLocks noGrp="1"/>
          </p:cNvSpPr>
          <p:nvPr>
            <p:ph type="sldNum" sz="quarter" idx="12"/>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83D77E0-064D-41DE-A011-D4E7BBC70D03}" type="slidenum">
              <a:rPr lang="es-ES">
                <a:latin typeface="Arial Black" panose="020B0A04020102020204" pitchFamily="34" charset="0"/>
              </a:rPr>
              <a:pPr/>
              <a:t>15</a:t>
            </a:fld>
            <a:endParaRPr lang="es-ES">
              <a:latin typeface="Arial Black" panose="020B0A04020102020204" pitchFamily="34" charset="0"/>
            </a:endParaRPr>
          </a:p>
        </p:txBody>
      </p:sp>
      <p:sp>
        <p:nvSpPr>
          <p:cNvPr id="24582" name="Rectangle 2"/>
          <p:cNvSpPr>
            <a:spLocks noGrp="1" noChangeArrowheads="1"/>
          </p:cNvSpPr>
          <p:nvPr>
            <p:ph type="title" idx="4294967295"/>
          </p:nvPr>
        </p:nvSpPr>
        <p:spPr>
          <a:xfrm>
            <a:off x="0" y="365125"/>
            <a:ext cx="7886700" cy="1325563"/>
          </a:xfrm>
        </p:spPr>
        <p:txBody>
          <a:bodyPr/>
          <a:lstStyle/>
          <a:p>
            <a:pPr eaLnBrk="1" hangingPunct="1"/>
            <a:r>
              <a:rPr lang="es-ES" smtClean="0"/>
              <a:t>Principios Manifiesto Ágil</a:t>
            </a:r>
          </a:p>
        </p:txBody>
      </p:sp>
      <p:sp>
        <p:nvSpPr>
          <p:cNvPr id="24583" name="Rectangle 3"/>
          <p:cNvSpPr>
            <a:spLocks noGrp="1" noChangeArrowheads="1"/>
          </p:cNvSpPr>
          <p:nvPr>
            <p:ph type="body" idx="4294967295"/>
          </p:nvPr>
        </p:nvSpPr>
        <p:spPr>
          <a:xfrm>
            <a:off x="0" y="1196974"/>
            <a:ext cx="7110484" cy="3784601"/>
          </a:xfrm>
        </p:spPr>
        <p:txBody>
          <a:bodyPr>
            <a:normAutofit fontScale="55000" lnSpcReduction="20000"/>
          </a:bodyPr>
          <a:lstStyle/>
          <a:p>
            <a:pPr marL="812800" indent="-812800" algn="just" eaLnBrk="1" hangingPunct="1">
              <a:lnSpc>
                <a:spcPct val="80000"/>
              </a:lnSpc>
              <a:buClr>
                <a:schemeClr val="tx1"/>
              </a:buClr>
              <a:buSzTx/>
              <a:buFont typeface="Wingdings" panose="05000000000000000000" pitchFamily="2" charset="2"/>
              <a:buAutoNum type="romanUcPeriod" startAt="7"/>
            </a:pPr>
            <a:endParaRPr lang="es-ES" sz="2800" i="1" dirty="0" smtClean="0"/>
          </a:p>
          <a:p>
            <a:pPr marL="812800" indent="-812800" algn="just" eaLnBrk="1" hangingPunct="1">
              <a:lnSpc>
                <a:spcPct val="120000"/>
              </a:lnSpc>
              <a:buClr>
                <a:schemeClr val="tx1"/>
              </a:buClr>
              <a:buSzTx/>
              <a:buFont typeface="Wingdings" panose="05000000000000000000" pitchFamily="2" charset="2"/>
              <a:buAutoNum type="romanUcPeriod" startAt="7"/>
            </a:pPr>
            <a:r>
              <a:rPr lang="es-ES" sz="4000" i="1" dirty="0" smtClean="0"/>
              <a:t>El software que funciona es la medida principal de progreso.</a:t>
            </a:r>
          </a:p>
          <a:p>
            <a:pPr marL="812800" indent="-812800" algn="just" eaLnBrk="1" hangingPunct="1">
              <a:lnSpc>
                <a:spcPct val="120000"/>
              </a:lnSpc>
              <a:buClr>
                <a:schemeClr val="tx1"/>
              </a:buClr>
              <a:buSzTx/>
              <a:buFont typeface="Wingdings" panose="05000000000000000000" pitchFamily="2" charset="2"/>
              <a:buAutoNum type="romanUcPeriod" startAt="7"/>
            </a:pPr>
            <a:r>
              <a:rPr lang="es-ES" sz="4000" i="1" dirty="0" smtClean="0"/>
              <a:t>Los procesos ágiles promueven un desarrollo sostenible. Los promotores, desarrolladores y usuarios deberían ser capaces de mantener una paz constante.</a:t>
            </a:r>
          </a:p>
          <a:p>
            <a:pPr marL="812800" indent="-812800" algn="just" eaLnBrk="1" hangingPunct="1">
              <a:lnSpc>
                <a:spcPct val="120000"/>
              </a:lnSpc>
              <a:buClr>
                <a:schemeClr val="tx1"/>
              </a:buClr>
              <a:buSzTx/>
              <a:buFont typeface="Wingdings" panose="05000000000000000000" pitchFamily="2" charset="2"/>
              <a:buAutoNum type="romanUcPeriod" startAt="7"/>
            </a:pPr>
            <a:r>
              <a:rPr lang="es-ES" sz="4000" i="1" dirty="0" smtClean="0"/>
              <a:t>La atención continua a la calidad técnica y al buen diseño mejora la agilidad.</a:t>
            </a:r>
            <a:br>
              <a:rPr lang="es-ES" sz="4000" i="1" dirty="0" smtClean="0"/>
            </a:br>
            <a:endParaRPr lang="es-ES" sz="4000" i="1" dirty="0" smtClean="0"/>
          </a:p>
        </p:txBody>
      </p:sp>
      <p:sp>
        <p:nvSpPr>
          <p:cNvPr id="24581"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8D5E8670-D723-4162-9BF3-57781B0C123C}" type="slidenum">
              <a:rPr lang="es-ES" sz="1200">
                <a:latin typeface="Arial Black" panose="020B0A04020102020204" pitchFamily="34" charset="0"/>
              </a:rPr>
              <a:pPr algn="r" eaLnBrk="1" hangingPunct="1">
                <a:spcBef>
                  <a:spcPct val="0"/>
                </a:spcBef>
                <a:buClrTx/>
                <a:buSzTx/>
                <a:buFontTx/>
                <a:buNone/>
              </a:pPr>
              <a:t>15</a:t>
            </a:fld>
            <a:endParaRPr lang="es-ES" sz="1200">
              <a:latin typeface="Arial Black" panose="020B0A04020102020204" pitchFamily="34" charset="0"/>
            </a:endParaRPr>
          </a:p>
        </p:txBody>
      </p:sp>
      <p:pic>
        <p:nvPicPr>
          <p:cNvPr id="2458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4981575"/>
            <a:ext cx="25146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75964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583">
                                            <p:txEl>
                                              <p:pRg st="1" end="1"/>
                                            </p:txEl>
                                          </p:spTgt>
                                        </p:tgtEl>
                                        <p:attrNameLst>
                                          <p:attrName>style.visibility</p:attrName>
                                        </p:attrNameLst>
                                      </p:cBhvr>
                                      <p:to>
                                        <p:strVal val="visible"/>
                                      </p:to>
                                    </p:set>
                                    <p:animEffect transition="in" filter="fade">
                                      <p:cBhvr>
                                        <p:cTn id="7" dur="500"/>
                                        <p:tgtEl>
                                          <p:spTgt spid="245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583">
                                            <p:txEl>
                                              <p:pRg st="2" end="2"/>
                                            </p:txEl>
                                          </p:spTgt>
                                        </p:tgtEl>
                                        <p:attrNameLst>
                                          <p:attrName>style.visibility</p:attrName>
                                        </p:attrNameLst>
                                      </p:cBhvr>
                                      <p:to>
                                        <p:strVal val="visible"/>
                                      </p:to>
                                    </p:set>
                                    <p:animEffect transition="in" filter="fade">
                                      <p:cBhvr>
                                        <p:cTn id="12" dur="500"/>
                                        <p:tgtEl>
                                          <p:spTgt spid="245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583">
                                            <p:txEl>
                                              <p:pRg st="3" end="3"/>
                                            </p:txEl>
                                          </p:spTgt>
                                        </p:tgtEl>
                                        <p:attrNameLst>
                                          <p:attrName>style.visibility</p:attrName>
                                        </p:attrNameLst>
                                      </p:cBhvr>
                                      <p:to>
                                        <p:strVal val="visible"/>
                                      </p:to>
                                    </p:set>
                                    <p:animEffect transition="in" filter="fade">
                                      <p:cBhvr>
                                        <p:cTn id="17" dur="500"/>
                                        <p:tgtEl>
                                          <p:spTgt spid="245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Marcador de fecha 1"/>
          <p:cNvSpPr>
            <a:spLocks noGrp="1"/>
          </p:cNvSpPr>
          <p:nvPr>
            <p:ph type="dt" sz="half" idx="10"/>
          </p:nvPr>
        </p:nvSpPr>
        <p:spPr>
          <a:xfrm>
            <a:off x="5295900" y="6041363"/>
            <a:ext cx="793490"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E60E9B4-C8E2-43FB-BA42-4AC79E731D7A}" type="datetime1">
              <a:rPr lang="es-ES"/>
              <a:pPr/>
              <a:t>31/01/2016</a:t>
            </a:fld>
            <a:endParaRPr lang="es-ES" dirty="0"/>
          </a:p>
        </p:txBody>
      </p:sp>
      <p:sp>
        <p:nvSpPr>
          <p:cNvPr id="25603"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25604" name="Marcador de número de diapositiva 3"/>
          <p:cNvSpPr>
            <a:spLocks noGrp="1"/>
          </p:cNvSpPr>
          <p:nvPr>
            <p:ph type="sldNum" sz="quarter" idx="12"/>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6208A58-F6BC-4CFF-AB54-E36AD6BF82E5}" type="slidenum">
              <a:rPr lang="es-ES">
                <a:latin typeface="Arial Black" panose="020B0A04020102020204" pitchFamily="34" charset="0"/>
              </a:rPr>
              <a:pPr/>
              <a:t>16</a:t>
            </a:fld>
            <a:endParaRPr lang="es-ES">
              <a:latin typeface="Arial Black" panose="020B0A04020102020204" pitchFamily="34" charset="0"/>
            </a:endParaRPr>
          </a:p>
        </p:txBody>
      </p:sp>
      <p:sp>
        <p:nvSpPr>
          <p:cNvPr id="25606" name="Rectangle 2"/>
          <p:cNvSpPr>
            <a:spLocks noGrp="1" noChangeArrowheads="1"/>
          </p:cNvSpPr>
          <p:nvPr>
            <p:ph type="title" idx="4294967295"/>
          </p:nvPr>
        </p:nvSpPr>
        <p:spPr>
          <a:xfrm>
            <a:off x="0" y="365125"/>
            <a:ext cx="7886700" cy="1325563"/>
          </a:xfrm>
        </p:spPr>
        <p:txBody>
          <a:bodyPr/>
          <a:lstStyle/>
          <a:p>
            <a:pPr eaLnBrk="1" hangingPunct="1"/>
            <a:r>
              <a:rPr lang="es-ES" smtClean="0"/>
              <a:t>Principios Manifiesto Ágil</a:t>
            </a:r>
          </a:p>
        </p:txBody>
      </p:sp>
      <p:sp>
        <p:nvSpPr>
          <p:cNvPr id="25607" name="Rectangle 3"/>
          <p:cNvSpPr>
            <a:spLocks noGrp="1" noChangeArrowheads="1"/>
          </p:cNvSpPr>
          <p:nvPr>
            <p:ph type="body" idx="4294967295"/>
          </p:nvPr>
        </p:nvSpPr>
        <p:spPr>
          <a:xfrm>
            <a:off x="0" y="1160463"/>
            <a:ext cx="7886700" cy="4351338"/>
          </a:xfrm>
        </p:spPr>
        <p:txBody>
          <a:bodyPr/>
          <a:lstStyle/>
          <a:p>
            <a:pPr marL="812800" indent="-812800" eaLnBrk="1" hangingPunct="1">
              <a:lnSpc>
                <a:spcPct val="80000"/>
              </a:lnSpc>
              <a:buClr>
                <a:schemeClr val="tx1"/>
              </a:buClr>
              <a:buSzTx/>
              <a:buFont typeface="Wingdings" panose="05000000000000000000" pitchFamily="2" charset="2"/>
              <a:buAutoNum type="romanUcPeriod" startAt="10"/>
            </a:pPr>
            <a:endParaRPr lang="es-ES" sz="2800" i="1" dirty="0" smtClean="0"/>
          </a:p>
          <a:p>
            <a:pPr marL="812800" indent="-812800" eaLnBrk="1" hangingPunct="1">
              <a:lnSpc>
                <a:spcPct val="80000"/>
              </a:lnSpc>
              <a:buClr>
                <a:schemeClr val="tx1"/>
              </a:buClr>
              <a:buSzTx/>
              <a:buFont typeface="Wingdings" panose="05000000000000000000" pitchFamily="2" charset="2"/>
              <a:buAutoNum type="romanUcPeriod" startAt="10"/>
            </a:pPr>
            <a:r>
              <a:rPr lang="es-ES" sz="2800" i="1" dirty="0" smtClean="0"/>
              <a:t>La simplicidad es esencial.</a:t>
            </a:r>
          </a:p>
          <a:p>
            <a:pPr marL="812800" indent="-812800" eaLnBrk="1" hangingPunct="1">
              <a:lnSpc>
                <a:spcPct val="80000"/>
              </a:lnSpc>
              <a:buClr>
                <a:schemeClr val="tx1"/>
              </a:buClr>
              <a:buSzTx/>
              <a:buFont typeface="Wingdings" panose="05000000000000000000" pitchFamily="2" charset="2"/>
              <a:buAutoNum type="romanUcPeriod" startAt="10"/>
            </a:pPr>
            <a:r>
              <a:rPr lang="es-ES" sz="2800" i="1" dirty="0" smtClean="0"/>
              <a:t>Las mejores arquitecturas, requisitos y diseños surgen de los equipos organizados por sí mismos.</a:t>
            </a:r>
          </a:p>
          <a:p>
            <a:pPr marL="812800" indent="-812800" eaLnBrk="1" hangingPunct="1">
              <a:lnSpc>
                <a:spcPct val="80000"/>
              </a:lnSpc>
              <a:buClr>
                <a:schemeClr val="tx1"/>
              </a:buClr>
              <a:buSzTx/>
              <a:buFont typeface="Wingdings" panose="05000000000000000000" pitchFamily="2" charset="2"/>
              <a:buAutoNum type="romanUcPeriod" startAt="10"/>
            </a:pPr>
            <a:r>
              <a:rPr lang="es-ES" sz="2800" i="1" dirty="0" smtClean="0"/>
              <a:t>En intervalos regulares, el equipo reflexiona respecto a cómo llegar a ser más efectivo, y según esto ajusta su comportamiento.</a:t>
            </a:r>
          </a:p>
        </p:txBody>
      </p:sp>
      <p:sp>
        <p:nvSpPr>
          <p:cNvPr id="25605"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908F9094-7824-44FC-B29D-BC775A40EF2A}" type="slidenum">
              <a:rPr lang="es-ES" sz="1200">
                <a:latin typeface="Arial Black" panose="020B0A04020102020204" pitchFamily="34" charset="0"/>
              </a:rPr>
              <a:pPr algn="r" eaLnBrk="1" hangingPunct="1">
                <a:spcBef>
                  <a:spcPct val="0"/>
                </a:spcBef>
                <a:buClrTx/>
                <a:buSzTx/>
                <a:buFontTx/>
                <a:buNone/>
              </a:pPr>
              <a:t>16</a:t>
            </a:fld>
            <a:endParaRPr lang="es-ES" sz="1200">
              <a:latin typeface="Arial Black" panose="020B0A04020102020204" pitchFamily="34" charset="0"/>
            </a:endParaRPr>
          </a:p>
        </p:txBody>
      </p:sp>
      <p:pic>
        <p:nvPicPr>
          <p:cNvPr id="2560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4981575"/>
            <a:ext cx="25146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83830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7">
                                            <p:txEl>
                                              <p:pRg st="1" end="1"/>
                                            </p:txEl>
                                          </p:spTgt>
                                        </p:tgtEl>
                                        <p:attrNameLst>
                                          <p:attrName>style.visibility</p:attrName>
                                        </p:attrNameLst>
                                      </p:cBhvr>
                                      <p:to>
                                        <p:strVal val="visible"/>
                                      </p:to>
                                    </p:set>
                                    <p:animEffect transition="in" filter="fade">
                                      <p:cBhvr>
                                        <p:cTn id="7" dur="500"/>
                                        <p:tgtEl>
                                          <p:spTgt spid="256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607">
                                            <p:txEl>
                                              <p:pRg st="2" end="2"/>
                                            </p:txEl>
                                          </p:spTgt>
                                        </p:tgtEl>
                                        <p:attrNameLst>
                                          <p:attrName>style.visibility</p:attrName>
                                        </p:attrNameLst>
                                      </p:cBhvr>
                                      <p:to>
                                        <p:strVal val="visible"/>
                                      </p:to>
                                    </p:set>
                                    <p:animEffect transition="in" filter="fade">
                                      <p:cBhvr>
                                        <p:cTn id="12" dur="500"/>
                                        <p:tgtEl>
                                          <p:spTgt spid="256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607">
                                            <p:txEl>
                                              <p:pRg st="3" end="3"/>
                                            </p:txEl>
                                          </p:spTgt>
                                        </p:tgtEl>
                                        <p:attrNameLst>
                                          <p:attrName>style.visibility</p:attrName>
                                        </p:attrNameLst>
                                      </p:cBhvr>
                                      <p:to>
                                        <p:strVal val="visible"/>
                                      </p:to>
                                    </p:set>
                                    <p:animEffect transition="in" filter="fade">
                                      <p:cBhvr>
                                        <p:cTn id="17" dur="500"/>
                                        <p:tgtEl>
                                          <p:spTgt spid="256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96EE34-2409-47FD-8717-B5D461AB563B}" type="datetime1">
              <a:rPr lang="es-ES"/>
              <a:pPr/>
              <a:t>31/01/2016</a:t>
            </a:fld>
            <a:endParaRPr lang="es-ES" dirty="0"/>
          </a:p>
        </p:txBody>
      </p:sp>
      <p:sp>
        <p:nvSpPr>
          <p:cNvPr id="26627"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26630" name="Rectangle 2"/>
          <p:cNvSpPr>
            <a:spLocks noGrp="1" noChangeArrowheads="1"/>
          </p:cNvSpPr>
          <p:nvPr>
            <p:ph type="title" idx="4294967295"/>
          </p:nvPr>
        </p:nvSpPr>
        <p:spPr>
          <a:xfrm>
            <a:off x="0" y="365125"/>
            <a:ext cx="7886700" cy="1325563"/>
          </a:xfrm>
        </p:spPr>
        <p:txBody>
          <a:bodyPr/>
          <a:lstStyle/>
          <a:p>
            <a:pPr eaLnBrk="1" hangingPunct="1"/>
            <a:r>
              <a:rPr lang="es-ES" sz="3800" dirty="0" smtClean="0"/>
              <a:t>Planificación Predictiva Vs Planificación Adaptativa</a:t>
            </a:r>
          </a:p>
        </p:txBody>
      </p:sp>
      <p:sp>
        <p:nvSpPr>
          <p:cNvPr id="26631" name="Rectangle 3"/>
          <p:cNvSpPr>
            <a:spLocks noGrp="1" noChangeArrowheads="1"/>
          </p:cNvSpPr>
          <p:nvPr>
            <p:ph type="body" idx="4294967295"/>
          </p:nvPr>
        </p:nvSpPr>
        <p:spPr>
          <a:xfrm>
            <a:off x="0" y="1893864"/>
            <a:ext cx="7328848" cy="3319581"/>
          </a:xfrm>
        </p:spPr>
        <p:txBody>
          <a:bodyPr>
            <a:noAutofit/>
          </a:bodyPr>
          <a:lstStyle/>
          <a:p>
            <a:pPr algn="just" eaLnBrk="1" hangingPunct="1">
              <a:lnSpc>
                <a:spcPct val="90000"/>
              </a:lnSpc>
              <a:buClr>
                <a:srgbClr val="000099"/>
              </a:buClr>
              <a:buSzPct val="115000"/>
              <a:buFont typeface="Wingdings" panose="05000000000000000000" pitchFamily="2" charset="2"/>
              <a:buChar char="§"/>
            </a:pPr>
            <a:r>
              <a:rPr lang="es-ES" sz="2800" dirty="0" smtClean="0"/>
              <a:t>Una planificación adaptativa consiste en ir tomando las decisiones a lo largo del proyecto.</a:t>
            </a:r>
          </a:p>
          <a:p>
            <a:pPr algn="just" eaLnBrk="1" hangingPunct="1">
              <a:lnSpc>
                <a:spcPct val="90000"/>
              </a:lnSpc>
              <a:buClr>
                <a:srgbClr val="000099"/>
              </a:buClr>
              <a:buSzPct val="115000"/>
              <a:buFont typeface="Wingdings" panose="05000000000000000000" pitchFamily="2" charset="2"/>
              <a:buChar char="§"/>
            </a:pPr>
            <a:r>
              <a:rPr lang="es-ES" sz="2800" dirty="0" smtClean="0"/>
              <a:t>Se entra en detalle en las especificaciones del desarrollo que se va llevar a cabo a corto plazo (próximas semanas a lo sumo).</a:t>
            </a:r>
          </a:p>
          <a:p>
            <a:pPr algn="just" eaLnBrk="1" hangingPunct="1">
              <a:lnSpc>
                <a:spcPct val="90000"/>
              </a:lnSpc>
              <a:buClr>
                <a:srgbClr val="000099"/>
              </a:buClr>
              <a:buSzPct val="115000"/>
              <a:buFont typeface="Wingdings" panose="05000000000000000000" pitchFamily="2" charset="2"/>
              <a:buChar char="§"/>
            </a:pPr>
            <a:r>
              <a:rPr lang="es-ES" sz="2800" dirty="0" smtClean="0"/>
              <a:t>El proyecto se transforma en un conjunto de proyectos pequeños.</a:t>
            </a:r>
          </a:p>
        </p:txBody>
      </p:sp>
      <p:sp>
        <p:nvSpPr>
          <p:cNvPr id="26629"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6FB4C208-8C50-4EEE-A3E4-5BD1B6067969}" type="slidenum">
              <a:rPr lang="es-ES" sz="1200">
                <a:latin typeface="Arial Black" panose="020B0A04020102020204" pitchFamily="34" charset="0"/>
              </a:rPr>
              <a:pPr algn="r" eaLnBrk="1" hangingPunct="1">
                <a:spcBef>
                  <a:spcPct val="0"/>
                </a:spcBef>
                <a:buClrTx/>
                <a:buSzTx/>
                <a:buFontTx/>
                <a:buNone/>
              </a:pPr>
              <a:t>17</a:t>
            </a:fld>
            <a:endParaRPr lang="es-ES" sz="1200">
              <a:latin typeface="Arial Black" panose="020B0A04020102020204" pitchFamily="34" charset="0"/>
            </a:endParaRPr>
          </a:p>
        </p:txBody>
      </p:sp>
    </p:spTree>
    <p:extLst>
      <p:ext uri="{BB962C8B-B14F-4D97-AF65-F5344CB8AC3E}">
        <p14:creationId xmlns:p14="http://schemas.microsoft.com/office/powerpoint/2010/main" val="24854399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630"/>
                                        </p:tgtEl>
                                        <p:attrNameLst>
                                          <p:attrName>style.visibility</p:attrName>
                                        </p:attrNameLst>
                                      </p:cBhvr>
                                      <p:to>
                                        <p:strVal val="visible"/>
                                      </p:to>
                                    </p:set>
                                    <p:animEffect transition="in" filter="fade">
                                      <p:cBhvr>
                                        <p:cTn id="7" dur="500"/>
                                        <p:tgtEl>
                                          <p:spTgt spid="266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631">
                                            <p:txEl>
                                              <p:pRg st="0" end="0"/>
                                            </p:txEl>
                                          </p:spTgt>
                                        </p:tgtEl>
                                        <p:attrNameLst>
                                          <p:attrName>style.visibility</p:attrName>
                                        </p:attrNameLst>
                                      </p:cBhvr>
                                      <p:to>
                                        <p:strVal val="visible"/>
                                      </p:to>
                                    </p:set>
                                    <p:animEffect transition="in" filter="fade">
                                      <p:cBhvr>
                                        <p:cTn id="12" dur="500"/>
                                        <p:tgtEl>
                                          <p:spTgt spid="2663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631">
                                            <p:txEl>
                                              <p:pRg st="1" end="1"/>
                                            </p:txEl>
                                          </p:spTgt>
                                        </p:tgtEl>
                                        <p:attrNameLst>
                                          <p:attrName>style.visibility</p:attrName>
                                        </p:attrNameLst>
                                      </p:cBhvr>
                                      <p:to>
                                        <p:strVal val="visible"/>
                                      </p:to>
                                    </p:set>
                                    <p:animEffect transition="in" filter="fade">
                                      <p:cBhvr>
                                        <p:cTn id="17" dur="500"/>
                                        <p:tgtEl>
                                          <p:spTgt spid="2663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631">
                                            <p:txEl>
                                              <p:pRg st="2" end="2"/>
                                            </p:txEl>
                                          </p:spTgt>
                                        </p:tgtEl>
                                        <p:attrNameLst>
                                          <p:attrName>style.visibility</p:attrName>
                                        </p:attrNameLst>
                                      </p:cBhvr>
                                      <p:to>
                                        <p:strVal val="visible"/>
                                      </p:to>
                                    </p:set>
                                    <p:animEffect transition="in" filter="fade">
                                      <p:cBhvr>
                                        <p:cTn id="22" dur="500"/>
                                        <p:tgtEl>
                                          <p:spTgt spid="266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p:bldP spid="2663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A59DF7-9C50-455D-AAF0-64A75E899397}" type="datetime1">
              <a:rPr lang="es-ES"/>
              <a:pPr/>
              <a:t>31/01/2016</a:t>
            </a:fld>
            <a:endParaRPr lang="es-ES" dirty="0"/>
          </a:p>
        </p:txBody>
      </p:sp>
      <p:sp>
        <p:nvSpPr>
          <p:cNvPr id="28675"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28678" name="Rectangle 2"/>
          <p:cNvSpPr>
            <a:spLocks noGrp="1" noChangeArrowheads="1"/>
          </p:cNvSpPr>
          <p:nvPr>
            <p:ph type="title" idx="4294967295"/>
          </p:nvPr>
        </p:nvSpPr>
        <p:spPr>
          <a:xfrm>
            <a:off x="0" y="365125"/>
            <a:ext cx="7886700" cy="1325563"/>
          </a:xfrm>
        </p:spPr>
        <p:txBody>
          <a:bodyPr/>
          <a:lstStyle/>
          <a:p>
            <a:pPr eaLnBrk="1" hangingPunct="1"/>
            <a:r>
              <a:rPr lang="es-ES" sz="3800" smtClean="0"/>
              <a:t>Planificación Predictiva Vs Planificación Adaptativa</a:t>
            </a:r>
          </a:p>
        </p:txBody>
      </p:sp>
      <p:sp>
        <p:nvSpPr>
          <p:cNvPr id="28679" name="Rectangle 3"/>
          <p:cNvSpPr>
            <a:spLocks noGrp="1" noChangeArrowheads="1"/>
          </p:cNvSpPr>
          <p:nvPr>
            <p:ph type="body" idx="4294967295"/>
          </p:nvPr>
        </p:nvSpPr>
        <p:spPr>
          <a:xfrm>
            <a:off x="0" y="1825625"/>
            <a:ext cx="7301552" cy="4351338"/>
          </a:xfrm>
        </p:spPr>
        <p:txBody>
          <a:bodyPr>
            <a:normAutofit lnSpcReduction="10000"/>
          </a:bodyPr>
          <a:lstStyle/>
          <a:p>
            <a:pPr algn="just" eaLnBrk="1" hangingPunct="1">
              <a:buClr>
                <a:srgbClr val="000099"/>
              </a:buClr>
              <a:buSzPct val="115000"/>
              <a:buFont typeface="Wingdings" panose="05000000000000000000" pitchFamily="2" charset="2"/>
              <a:buChar char="§"/>
            </a:pPr>
            <a:r>
              <a:rPr lang="es-ES" sz="2800" dirty="0" smtClean="0"/>
              <a:t>Las planificaciones a corto plazo nos permitirán tener software disponible para nuestro cliente.</a:t>
            </a:r>
          </a:p>
          <a:p>
            <a:pPr algn="just" eaLnBrk="1" hangingPunct="1">
              <a:buClr>
                <a:srgbClr val="000099"/>
              </a:buClr>
              <a:buSzPct val="115000"/>
              <a:buFont typeface="Wingdings" panose="05000000000000000000" pitchFamily="2" charset="2"/>
              <a:buChar char="§"/>
            </a:pPr>
            <a:r>
              <a:rPr lang="es-ES" sz="2800" dirty="0" smtClean="0"/>
              <a:t>No obstante será necesario tener una especificación de alto nivel del alcance del proyecto para no perder la visión global.</a:t>
            </a:r>
          </a:p>
          <a:p>
            <a:pPr algn="just" eaLnBrk="1" hangingPunct="1">
              <a:buClr>
                <a:srgbClr val="000099"/>
              </a:buClr>
              <a:buSzPct val="115000"/>
              <a:buFont typeface="Wingdings" panose="05000000000000000000" pitchFamily="2" charset="2"/>
              <a:buChar char="§"/>
            </a:pPr>
            <a:r>
              <a:rPr lang="es-ES" sz="2800" dirty="0" smtClean="0"/>
              <a:t>De esta manera se definen qué funcionalidades a grandes rasgos se desarrollarán en el proyecto.</a:t>
            </a:r>
          </a:p>
        </p:txBody>
      </p:sp>
      <p:sp>
        <p:nvSpPr>
          <p:cNvPr id="28677"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41175EAD-2234-4DC1-80D7-45C8EA9FFD6D}" type="slidenum">
              <a:rPr lang="es-ES" sz="1200">
                <a:latin typeface="Arial Black" panose="020B0A04020102020204" pitchFamily="34" charset="0"/>
              </a:rPr>
              <a:pPr algn="r" eaLnBrk="1" hangingPunct="1">
                <a:spcBef>
                  <a:spcPct val="0"/>
                </a:spcBef>
                <a:buClrTx/>
                <a:buSzTx/>
                <a:buFontTx/>
                <a:buNone/>
              </a:pPr>
              <a:t>18</a:t>
            </a:fld>
            <a:endParaRPr lang="es-ES" sz="1200">
              <a:latin typeface="Arial Black" panose="020B0A04020102020204" pitchFamily="34" charset="0"/>
            </a:endParaRPr>
          </a:p>
        </p:txBody>
      </p:sp>
    </p:spTree>
    <p:extLst>
      <p:ext uri="{BB962C8B-B14F-4D97-AF65-F5344CB8AC3E}">
        <p14:creationId xmlns:p14="http://schemas.microsoft.com/office/powerpoint/2010/main" val="2012542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679">
                                            <p:txEl>
                                              <p:pRg st="0" end="0"/>
                                            </p:txEl>
                                          </p:spTgt>
                                        </p:tgtEl>
                                        <p:attrNameLst>
                                          <p:attrName>style.visibility</p:attrName>
                                        </p:attrNameLst>
                                      </p:cBhvr>
                                      <p:to>
                                        <p:strVal val="visible"/>
                                      </p:to>
                                    </p:set>
                                    <p:animEffect transition="in" filter="fade">
                                      <p:cBhvr>
                                        <p:cTn id="7" dur="500"/>
                                        <p:tgtEl>
                                          <p:spTgt spid="286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679">
                                            <p:txEl>
                                              <p:pRg st="1" end="1"/>
                                            </p:txEl>
                                          </p:spTgt>
                                        </p:tgtEl>
                                        <p:attrNameLst>
                                          <p:attrName>style.visibility</p:attrName>
                                        </p:attrNameLst>
                                      </p:cBhvr>
                                      <p:to>
                                        <p:strVal val="visible"/>
                                      </p:to>
                                    </p:set>
                                    <p:animEffect transition="in" filter="fade">
                                      <p:cBhvr>
                                        <p:cTn id="12" dur="500"/>
                                        <p:tgtEl>
                                          <p:spTgt spid="286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679">
                                            <p:txEl>
                                              <p:pRg st="2" end="2"/>
                                            </p:txEl>
                                          </p:spTgt>
                                        </p:tgtEl>
                                        <p:attrNameLst>
                                          <p:attrName>style.visibility</p:attrName>
                                        </p:attrNameLst>
                                      </p:cBhvr>
                                      <p:to>
                                        <p:strVal val="visible"/>
                                      </p:to>
                                    </p:set>
                                    <p:animEffect transition="in" filter="fade">
                                      <p:cBhvr>
                                        <p:cTn id="17" dur="500"/>
                                        <p:tgtEl>
                                          <p:spTgt spid="286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545EBF1-9AE0-4BD5-8479-C24FD1426600}" type="datetime1">
              <a:rPr lang="es-ES"/>
              <a:pPr/>
              <a:t>31/01/2016</a:t>
            </a:fld>
            <a:endParaRPr lang="es-ES" dirty="0"/>
          </a:p>
        </p:txBody>
      </p:sp>
      <p:sp>
        <p:nvSpPr>
          <p:cNvPr id="29699"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29702" name="Rectangle 2"/>
          <p:cNvSpPr>
            <a:spLocks noGrp="1" noChangeArrowheads="1"/>
          </p:cNvSpPr>
          <p:nvPr>
            <p:ph type="title" idx="4294967295"/>
          </p:nvPr>
        </p:nvSpPr>
        <p:spPr>
          <a:xfrm>
            <a:off x="0" y="365125"/>
            <a:ext cx="7886700" cy="1325563"/>
          </a:xfrm>
        </p:spPr>
        <p:txBody>
          <a:bodyPr/>
          <a:lstStyle/>
          <a:p>
            <a:pPr eaLnBrk="1" hangingPunct="1"/>
            <a:r>
              <a:rPr lang="es-ES" sz="3800" smtClean="0"/>
              <a:t>Planificación Predictiva Vs Planificación Adaptativa</a:t>
            </a:r>
          </a:p>
        </p:txBody>
      </p:sp>
      <p:sp>
        <p:nvSpPr>
          <p:cNvPr id="29703" name="Rectangle 3"/>
          <p:cNvSpPr>
            <a:spLocks noGrp="1" noChangeArrowheads="1"/>
          </p:cNvSpPr>
          <p:nvPr>
            <p:ph type="body" idx="4294967295"/>
          </p:nvPr>
        </p:nvSpPr>
        <p:spPr>
          <a:xfrm>
            <a:off x="0" y="1825625"/>
            <a:ext cx="7397087" cy="4351338"/>
          </a:xfrm>
        </p:spPr>
        <p:txBody>
          <a:bodyPr/>
          <a:lstStyle/>
          <a:p>
            <a:pPr algn="just" eaLnBrk="1" hangingPunct="1">
              <a:buClr>
                <a:srgbClr val="000099"/>
              </a:buClr>
              <a:buSzPct val="115000"/>
              <a:buFont typeface="Wingdings" panose="05000000000000000000" pitchFamily="2" charset="2"/>
              <a:buChar char="§"/>
            </a:pPr>
            <a:r>
              <a:rPr lang="es-ES" sz="2800" dirty="0" smtClean="0"/>
              <a:t>Finalmente la filosofía de trabajo será que en cada iteración de la planificación se desarrollará una serie de funcionalidades afines que deberán ser entregadas al cliente como finales.</a:t>
            </a:r>
          </a:p>
          <a:p>
            <a:pPr algn="just" eaLnBrk="1" hangingPunct="1">
              <a:buClr>
                <a:srgbClr val="000099"/>
              </a:buClr>
              <a:buSzPct val="115000"/>
              <a:buFont typeface="Wingdings" panose="05000000000000000000" pitchFamily="2" charset="2"/>
              <a:buChar char="§"/>
            </a:pPr>
            <a:r>
              <a:rPr lang="es-ES" sz="2800" dirty="0" smtClean="0"/>
              <a:t>De esta manera en cada iteración seremos capaces de plantear el objetivo de la siguiente y adaptarnos a las necesidades del cliente si estas cambiaran.</a:t>
            </a:r>
          </a:p>
        </p:txBody>
      </p:sp>
      <p:sp>
        <p:nvSpPr>
          <p:cNvPr id="29701"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37783FC6-A4D7-4721-AD74-F7E8D29894D5}" type="slidenum">
              <a:rPr lang="es-ES" sz="1200">
                <a:latin typeface="Arial Black" panose="020B0A04020102020204" pitchFamily="34" charset="0"/>
              </a:rPr>
              <a:pPr algn="r" eaLnBrk="1" hangingPunct="1">
                <a:spcBef>
                  <a:spcPct val="0"/>
                </a:spcBef>
                <a:buClrTx/>
                <a:buSzTx/>
                <a:buFontTx/>
                <a:buNone/>
              </a:pPr>
              <a:t>19</a:t>
            </a:fld>
            <a:endParaRPr lang="es-ES" sz="1200">
              <a:latin typeface="Arial Black" panose="020B0A04020102020204" pitchFamily="34" charset="0"/>
            </a:endParaRPr>
          </a:p>
        </p:txBody>
      </p:sp>
    </p:spTree>
    <p:extLst>
      <p:ext uri="{BB962C8B-B14F-4D97-AF65-F5344CB8AC3E}">
        <p14:creationId xmlns:p14="http://schemas.microsoft.com/office/powerpoint/2010/main" val="6424441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703">
                                            <p:txEl>
                                              <p:pRg st="0" end="0"/>
                                            </p:txEl>
                                          </p:spTgt>
                                        </p:tgtEl>
                                        <p:attrNameLst>
                                          <p:attrName>style.visibility</p:attrName>
                                        </p:attrNameLst>
                                      </p:cBhvr>
                                      <p:to>
                                        <p:strVal val="visible"/>
                                      </p:to>
                                    </p:set>
                                    <p:animEffect transition="in" filter="fade">
                                      <p:cBhvr>
                                        <p:cTn id="7" dur="500"/>
                                        <p:tgtEl>
                                          <p:spTgt spid="297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703">
                                            <p:txEl>
                                              <p:pRg st="1" end="1"/>
                                            </p:txEl>
                                          </p:spTgt>
                                        </p:tgtEl>
                                        <p:attrNameLst>
                                          <p:attrName>style.visibility</p:attrName>
                                        </p:attrNameLst>
                                      </p:cBhvr>
                                      <p:to>
                                        <p:strVal val="visible"/>
                                      </p:to>
                                    </p:set>
                                    <p:animEffect transition="in" filter="fade">
                                      <p:cBhvr>
                                        <p:cTn id="12" dur="500"/>
                                        <p:tgtEl>
                                          <p:spTgt spid="297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Plan temático</a:t>
            </a:r>
            <a:endParaRPr lang="es-ES" dirty="0"/>
          </a:p>
        </p:txBody>
      </p:sp>
      <p:sp>
        <p:nvSpPr>
          <p:cNvPr id="3" name="Marcador de contenido 2"/>
          <p:cNvSpPr>
            <a:spLocks noGrp="1"/>
          </p:cNvSpPr>
          <p:nvPr>
            <p:ph idx="1"/>
          </p:nvPr>
        </p:nvSpPr>
        <p:spPr>
          <a:xfrm>
            <a:off x="609599" y="1764805"/>
            <a:ext cx="7183273" cy="3880773"/>
          </a:xfrm>
        </p:spPr>
        <p:txBody>
          <a:bodyPr>
            <a:normAutofit/>
          </a:bodyPr>
          <a:lstStyle/>
          <a:p>
            <a:r>
              <a:rPr lang="es-ES" sz="3000" dirty="0" smtClean="0"/>
              <a:t>La asignatura tiene </a:t>
            </a:r>
            <a:r>
              <a:rPr lang="es-ES" sz="3000" dirty="0" smtClean="0"/>
              <a:t>38 </a:t>
            </a:r>
            <a:r>
              <a:rPr lang="es-ES" sz="3000" dirty="0" smtClean="0"/>
              <a:t>horas distribuidas en </a:t>
            </a:r>
            <a:r>
              <a:rPr lang="es-ES" sz="3000" dirty="0" smtClean="0"/>
              <a:t>4 </a:t>
            </a:r>
            <a:r>
              <a:rPr lang="es-ES" sz="3000" dirty="0" smtClean="0"/>
              <a:t>temas.</a:t>
            </a:r>
          </a:p>
          <a:p>
            <a:r>
              <a:rPr lang="es-ES" sz="3000" dirty="0" smtClean="0"/>
              <a:t>Tema I Introducción a las Metodologías Ágiles</a:t>
            </a:r>
          </a:p>
          <a:p>
            <a:r>
              <a:rPr lang="es-ES" sz="3000" dirty="0" smtClean="0"/>
              <a:t>Tema II XP</a:t>
            </a:r>
          </a:p>
          <a:p>
            <a:r>
              <a:rPr lang="es-ES" sz="3000" dirty="0" smtClean="0"/>
              <a:t>Tema III </a:t>
            </a:r>
            <a:r>
              <a:rPr lang="es-ES" sz="3000" dirty="0" err="1" smtClean="0"/>
              <a:t>Scrum</a:t>
            </a:r>
            <a:endParaRPr lang="es-ES" sz="3000" dirty="0" smtClean="0"/>
          </a:p>
          <a:p>
            <a:r>
              <a:rPr lang="es-ES" sz="3000" dirty="0" smtClean="0"/>
              <a:t>Tema IV Herramientas CASE ágiles</a:t>
            </a:r>
            <a:endParaRPr lang="es-ES" sz="3000" dirty="0" smtClean="0"/>
          </a:p>
        </p:txBody>
      </p:sp>
    </p:spTree>
    <p:extLst>
      <p:ext uri="{BB962C8B-B14F-4D97-AF65-F5344CB8AC3E}">
        <p14:creationId xmlns:p14="http://schemas.microsoft.com/office/powerpoint/2010/main" val="38156233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7046725-A6B7-4E0D-A6B0-37E3816531FE}" type="datetime1">
              <a:rPr lang="es-ES"/>
              <a:pPr/>
              <a:t>31/01/2016</a:t>
            </a:fld>
            <a:endParaRPr lang="es-ES" dirty="0"/>
          </a:p>
        </p:txBody>
      </p:sp>
      <p:sp>
        <p:nvSpPr>
          <p:cNvPr id="30723"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30726" name="Rectangle 2"/>
          <p:cNvSpPr>
            <a:spLocks noGrp="1" noChangeArrowheads="1"/>
          </p:cNvSpPr>
          <p:nvPr>
            <p:ph type="title" idx="4294967295"/>
          </p:nvPr>
        </p:nvSpPr>
        <p:spPr>
          <a:xfrm>
            <a:off x="0" y="365125"/>
            <a:ext cx="7886700" cy="1325563"/>
          </a:xfrm>
        </p:spPr>
        <p:txBody>
          <a:bodyPr/>
          <a:lstStyle/>
          <a:p>
            <a:pPr eaLnBrk="1" hangingPunct="1"/>
            <a:r>
              <a:rPr lang="es-ES" sz="3800" smtClean="0"/>
              <a:t>Planificación Predictiva Vs Planificación Adaptativa</a:t>
            </a:r>
          </a:p>
        </p:txBody>
      </p:sp>
      <p:sp>
        <p:nvSpPr>
          <p:cNvPr id="30727" name="Rectangle 3"/>
          <p:cNvSpPr>
            <a:spLocks noGrp="1" noChangeArrowheads="1"/>
          </p:cNvSpPr>
          <p:nvPr>
            <p:ph type="body" idx="4294967295"/>
          </p:nvPr>
        </p:nvSpPr>
        <p:spPr>
          <a:xfrm>
            <a:off x="0" y="1825625"/>
            <a:ext cx="7886700" cy="4351338"/>
          </a:xfrm>
        </p:spPr>
        <p:txBody>
          <a:bodyPr/>
          <a:lstStyle/>
          <a:p>
            <a:pPr eaLnBrk="1" hangingPunct="1">
              <a:buClr>
                <a:srgbClr val="000099"/>
              </a:buClr>
              <a:buSzTx/>
              <a:buFont typeface="Wingdings" panose="05000000000000000000" pitchFamily="2" charset="2"/>
              <a:buNone/>
            </a:pPr>
            <a:r>
              <a:rPr lang="es-ES" sz="2800" dirty="0" smtClean="0"/>
              <a:t>Ventajas</a:t>
            </a:r>
          </a:p>
          <a:p>
            <a:pPr eaLnBrk="1" hangingPunct="1">
              <a:buClr>
                <a:srgbClr val="000099"/>
              </a:buClr>
              <a:buSzTx/>
              <a:buFont typeface="Wingdings" panose="05000000000000000000" pitchFamily="2" charset="2"/>
              <a:buChar char="§"/>
            </a:pPr>
            <a:r>
              <a:rPr lang="es-ES" sz="2800" dirty="0" smtClean="0"/>
              <a:t>El cliente podrá conocer con mayor seguridad las fechas en las que estarán disponibles las diferentes funcionalidades del desarrollo.</a:t>
            </a:r>
          </a:p>
          <a:p>
            <a:pPr eaLnBrk="1" hangingPunct="1">
              <a:buClr>
                <a:srgbClr val="000099"/>
              </a:buClr>
              <a:buSzTx/>
              <a:buFont typeface="Wingdings" panose="05000000000000000000" pitchFamily="2" charset="2"/>
              <a:buChar char="§"/>
            </a:pPr>
            <a:r>
              <a:rPr lang="es-ES" sz="2800" dirty="0" smtClean="0"/>
              <a:t>El cliente siempre tendrá el producto disponible con las funcionalidades que se hayan implementado hasta la fecha, lo que permite poner en producción el proyecto mientras se desarrolla.</a:t>
            </a:r>
          </a:p>
        </p:txBody>
      </p:sp>
      <p:sp>
        <p:nvSpPr>
          <p:cNvPr id="30725"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4868DB04-FFD2-4CC5-B4E6-43B21FC3B691}" type="slidenum">
              <a:rPr lang="es-ES" sz="1200">
                <a:latin typeface="Arial Black" panose="020B0A04020102020204" pitchFamily="34" charset="0"/>
              </a:rPr>
              <a:pPr algn="r" eaLnBrk="1" hangingPunct="1">
                <a:spcBef>
                  <a:spcPct val="0"/>
                </a:spcBef>
                <a:buClrTx/>
                <a:buSzTx/>
                <a:buFontTx/>
                <a:buNone/>
              </a:pPr>
              <a:t>20</a:t>
            </a:fld>
            <a:endParaRPr lang="es-ES" sz="1200">
              <a:latin typeface="Arial Black" panose="020B0A04020102020204" pitchFamily="34" charset="0"/>
            </a:endParaRPr>
          </a:p>
        </p:txBody>
      </p:sp>
    </p:spTree>
    <p:extLst>
      <p:ext uri="{BB962C8B-B14F-4D97-AF65-F5344CB8AC3E}">
        <p14:creationId xmlns:p14="http://schemas.microsoft.com/office/powerpoint/2010/main" val="21109674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7">
                                            <p:txEl>
                                              <p:pRg st="0" end="0"/>
                                            </p:txEl>
                                          </p:spTgt>
                                        </p:tgtEl>
                                        <p:attrNameLst>
                                          <p:attrName>style.visibility</p:attrName>
                                        </p:attrNameLst>
                                      </p:cBhvr>
                                      <p:to>
                                        <p:strVal val="visible"/>
                                      </p:to>
                                    </p:set>
                                    <p:animEffect transition="in" filter="fade">
                                      <p:cBhvr>
                                        <p:cTn id="7" dur="500"/>
                                        <p:tgtEl>
                                          <p:spTgt spid="307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7">
                                            <p:txEl>
                                              <p:pRg st="1" end="1"/>
                                            </p:txEl>
                                          </p:spTgt>
                                        </p:tgtEl>
                                        <p:attrNameLst>
                                          <p:attrName>style.visibility</p:attrName>
                                        </p:attrNameLst>
                                      </p:cBhvr>
                                      <p:to>
                                        <p:strVal val="visible"/>
                                      </p:to>
                                    </p:set>
                                    <p:animEffect transition="in" filter="fade">
                                      <p:cBhvr>
                                        <p:cTn id="12" dur="500"/>
                                        <p:tgtEl>
                                          <p:spTgt spid="307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7">
                                            <p:txEl>
                                              <p:pRg st="2" end="2"/>
                                            </p:txEl>
                                          </p:spTgt>
                                        </p:tgtEl>
                                        <p:attrNameLst>
                                          <p:attrName>style.visibility</p:attrName>
                                        </p:attrNameLst>
                                      </p:cBhvr>
                                      <p:to>
                                        <p:strVal val="visible"/>
                                      </p:to>
                                    </p:set>
                                    <p:animEffect transition="in" filter="fade">
                                      <p:cBhvr>
                                        <p:cTn id="17" dur="500"/>
                                        <p:tgtEl>
                                          <p:spTgt spid="307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DFAA87-15ED-4A9B-A633-4B6B44756A33}" type="datetime1">
              <a:rPr lang="es-ES"/>
              <a:pPr/>
              <a:t>31/01/2016</a:t>
            </a:fld>
            <a:endParaRPr lang="es-ES" dirty="0"/>
          </a:p>
        </p:txBody>
      </p:sp>
      <p:sp>
        <p:nvSpPr>
          <p:cNvPr id="31747"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31750" name="Rectangle 2"/>
          <p:cNvSpPr>
            <a:spLocks noGrp="1" noChangeArrowheads="1"/>
          </p:cNvSpPr>
          <p:nvPr>
            <p:ph type="title" idx="4294967295"/>
          </p:nvPr>
        </p:nvSpPr>
        <p:spPr>
          <a:xfrm>
            <a:off x="0" y="365125"/>
            <a:ext cx="7886700" cy="1325563"/>
          </a:xfrm>
        </p:spPr>
        <p:txBody>
          <a:bodyPr/>
          <a:lstStyle/>
          <a:p>
            <a:pPr eaLnBrk="1" hangingPunct="1"/>
            <a:r>
              <a:rPr lang="es-ES" sz="3800" dirty="0" smtClean="0"/>
              <a:t>Planificación Predictiva Vs Planificación Adaptativa</a:t>
            </a:r>
          </a:p>
        </p:txBody>
      </p:sp>
      <p:sp>
        <p:nvSpPr>
          <p:cNvPr id="31751" name="Rectangle 3"/>
          <p:cNvSpPr>
            <a:spLocks noGrp="1" noChangeArrowheads="1"/>
          </p:cNvSpPr>
          <p:nvPr>
            <p:ph type="body" idx="4294967295"/>
          </p:nvPr>
        </p:nvSpPr>
        <p:spPr>
          <a:xfrm>
            <a:off x="250776" y="1543597"/>
            <a:ext cx="7337378" cy="4437820"/>
          </a:xfrm>
        </p:spPr>
        <p:txBody>
          <a:bodyPr>
            <a:normAutofit lnSpcReduction="10000"/>
          </a:bodyPr>
          <a:lstStyle/>
          <a:p>
            <a:pPr algn="just" eaLnBrk="1" hangingPunct="1">
              <a:lnSpc>
                <a:spcPct val="90000"/>
              </a:lnSpc>
              <a:buClr>
                <a:srgbClr val="000099"/>
              </a:buClr>
              <a:buSzTx/>
              <a:buFontTx/>
              <a:buNone/>
            </a:pPr>
            <a:r>
              <a:rPr lang="es-ES" sz="2800" dirty="0" smtClean="0"/>
              <a:t>Ventajas</a:t>
            </a:r>
          </a:p>
          <a:p>
            <a:pPr algn="just" eaLnBrk="1" hangingPunct="1">
              <a:lnSpc>
                <a:spcPct val="90000"/>
              </a:lnSpc>
              <a:buClr>
                <a:srgbClr val="000099"/>
              </a:buClr>
              <a:buSzTx/>
              <a:buFont typeface="Wingdings" panose="05000000000000000000" pitchFamily="2" charset="2"/>
              <a:buChar char="§"/>
            </a:pPr>
            <a:r>
              <a:rPr lang="es-ES" sz="2800" dirty="0" smtClean="0"/>
              <a:t>El poner en producción el producto de manera iterativa es una práctica que reduce el riesgo del proyecto y permite tener retroalimentación de los usuarios muy útil.</a:t>
            </a:r>
          </a:p>
          <a:p>
            <a:pPr algn="just" eaLnBrk="1" hangingPunct="1">
              <a:lnSpc>
                <a:spcPct val="90000"/>
              </a:lnSpc>
              <a:buClr>
                <a:srgbClr val="000099"/>
              </a:buClr>
              <a:buSzTx/>
              <a:buFont typeface="Wingdings" panose="05000000000000000000" pitchFamily="2" charset="2"/>
              <a:buChar char="§"/>
            </a:pPr>
            <a:r>
              <a:rPr lang="es-ES" sz="2800" dirty="0" smtClean="0"/>
              <a:t>Para el equipo de desarrollo también tiene un efecto positivo dado que el efecto de la presión de las entregas se distribuirá a lo largo de todo el proyecto y no en una única entrega final.</a:t>
            </a:r>
          </a:p>
          <a:p>
            <a:pPr algn="just" eaLnBrk="1" hangingPunct="1">
              <a:lnSpc>
                <a:spcPct val="90000"/>
              </a:lnSpc>
              <a:buClr>
                <a:srgbClr val="000099"/>
              </a:buClr>
              <a:buSzTx/>
              <a:buFont typeface="Wingdings" panose="05000000000000000000" pitchFamily="2" charset="2"/>
              <a:buChar char="§"/>
            </a:pPr>
            <a:endParaRPr lang="es-ES" sz="2800" dirty="0" smtClean="0"/>
          </a:p>
          <a:p>
            <a:pPr algn="just" eaLnBrk="1" hangingPunct="1">
              <a:lnSpc>
                <a:spcPct val="90000"/>
              </a:lnSpc>
              <a:buClr>
                <a:srgbClr val="000099"/>
              </a:buClr>
              <a:buSzTx/>
              <a:buFont typeface="Wingdings" panose="05000000000000000000" pitchFamily="2" charset="2"/>
              <a:buNone/>
            </a:pPr>
            <a:endParaRPr lang="es-ES" sz="2800" dirty="0" smtClean="0"/>
          </a:p>
        </p:txBody>
      </p:sp>
      <p:sp>
        <p:nvSpPr>
          <p:cNvPr id="31749" name="5 Marcador de número de diapositiva"/>
          <p:cNvSpPr txBox="1">
            <a:spLocks noGrp="1"/>
          </p:cNvSpPr>
          <p:nvPr/>
        </p:nvSpPr>
        <p:spPr bwMode="auto">
          <a:xfrm>
            <a:off x="7588154" y="6248400"/>
            <a:ext cx="109864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D03EB49C-EF1C-4A53-AC01-15FC00F98947}" type="slidenum">
              <a:rPr lang="es-ES" sz="1200">
                <a:latin typeface="Arial Black" panose="020B0A04020102020204" pitchFamily="34" charset="0"/>
              </a:rPr>
              <a:pPr algn="r" eaLnBrk="1" hangingPunct="1">
                <a:spcBef>
                  <a:spcPct val="0"/>
                </a:spcBef>
                <a:buClrTx/>
                <a:buSzTx/>
                <a:buFontTx/>
                <a:buNone/>
              </a:pPr>
              <a:t>21</a:t>
            </a:fld>
            <a:endParaRPr lang="es-ES" sz="1200">
              <a:latin typeface="Arial Black" panose="020B0A04020102020204" pitchFamily="34" charset="0"/>
            </a:endParaRPr>
          </a:p>
        </p:txBody>
      </p:sp>
    </p:spTree>
    <p:extLst>
      <p:ext uri="{BB962C8B-B14F-4D97-AF65-F5344CB8AC3E}">
        <p14:creationId xmlns:p14="http://schemas.microsoft.com/office/powerpoint/2010/main" val="33860682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751">
                                            <p:txEl>
                                              <p:pRg st="0" end="0"/>
                                            </p:txEl>
                                          </p:spTgt>
                                        </p:tgtEl>
                                        <p:attrNameLst>
                                          <p:attrName>style.visibility</p:attrName>
                                        </p:attrNameLst>
                                      </p:cBhvr>
                                      <p:to>
                                        <p:strVal val="visible"/>
                                      </p:to>
                                    </p:set>
                                    <p:animEffect transition="in" filter="fade">
                                      <p:cBhvr>
                                        <p:cTn id="7" dur="500"/>
                                        <p:tgtEl>
                                          <p:spTgt spid="317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751">
                                            <p:txEl>
                                              <p:pRg st="1" end="1"/>
                                            </p:txEl>
                                          </p:spTgt>
                                        </p:tgtEl>
                                        <p:attrNameLst>
                                          <p:attrName>style.visibility</p:attrName>
                                        </p:attrNameLst>
                                      </p:cBhvr>
                                      <p:to>
                                        <p:strVal val="visible"/>
                                      </p:to>
                                    </p:set>
                                    <p:animEffect transition="in" filter="fade">
                                      <p:cBhvr>
                                        <p:cTn id="12" dur="500"/>
                                        <p:tgtEl>
                                          <p:spTgt spid="317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751">
                                            <p:txEl>
                                              <p:pRg st="2" end="2"/>
                                            </p:txEl>
                                          </p:spTgt>
                                        </p:tgtEl>
                                        <p:attrNameLst>
                                          <p:attrName>style.visibility</p:attrName>
                                        </p:attrNameLst>
                                      </p:cBhvr>
                                      <p:to>
                                        <p:strVal val="visible"/>
                                      </p:to>
                                    </p:set>
                                    <p:animEffect transition="in" filter="fade">
                                      <p:cBhvr>
                                        <p:cTn id="17" dur="500"/>
                                        <p:tgtEl>
                                          <p:spTgt spid="317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58AD995-9EB2-4696-A552-484D7094DDDE}" type="datetime1">
              <a:rPr lang="es-ES"/>
              <a:pPr/>
              <a:t>31/01/2016</a:t>
            </a:fld>
            <a:endParaRPr lang="es-ES" dirty="0"/>
          </a:p>
        </p:txBody>
      </p:sp>
      <p:sp>
        <p:nvSpPr>
          <p:cNvPr id="32771"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32774" name="Rectangle 2"/>
          <p:cNvSpPr>
            <a:spLocks noGrp="1" noChangeArrowheads="1"/>
          </p:cNvSpPr>
          <p:nvPr>
            <p:ph type="title" idx="4294967295"/>
          </p:nvPr>
        </p:nvSpPr>
        <p:spPr>
          <a:xfrm>
            <a:off x="0" y="365125"/>
            <a:ext cx="7886700" cy="1325563"/>
          </a:xfrm>
        </p:spPr>
        <p:txBody>
          <a:bodyPr/>
          <a:lstStyle/>
          <a:p>
            <a:pPr eaLnBrk="1" hangingPunct="1"/>
            <a:r>
              <a:rPr lang="es-ES" sz="3800" dirty="0" smtClean="0"/>
              <a:t>Planificación Predictiva Vs Planificación Adaptativa</a:t>
            </a:r>
          </a:p>
        </p:txBody>
      </p:sp>
      <p:sp>
        <p:nvSpPr>
          <p:cNvPr id="32775" name="Rectangle 3"/>
          <p:cNvSpPr>
            <a:spLocks noGrp="1" noChangeArrowheads="1"/>
          </p:cNvSpPr>
          <p:nvPr>
            <p:ph type="body" idx="4294967295"/>
          </p:nvPr>
        </p:nvSpPr>
        <p:spPr>
          <a:xfrm>
            <a:off x="0" y="1825625"/>
            <a:ext cx="7369791" cy="2923796"/>
          </a:xfrm>
        </p:spPr>
        <p:txBody>
          <a:bodyPr>
            <a:noAutofit/>
          </a:bodyPr>
          <a:lstStyle/>
          <a:p>
            <a:pPr algn="just" eaLnBrk="1" hangingPunct="1">
              <a:buClr>
                <a:srgbClr val="000099"/>
              </a:buClr>
              <a:buSzTx/>
              <a:buFont typeface="Wingdings" panose="05000000000000000000" pitchFamily="2" charset="2"/>
              <a:buNone/>
            </a:pPr>
            <a:r>
              <a:rPr lang="es-ES" sz="2800" dirty="0" smtClean="0"/>
              <a:t>Ventajas</a:t>
            </a:r>
          </a:p>
          <a:p>
            <a:pPr algn="just" eaLnBrk="1" hangingPunct="1">
              <a:buClr>
                <a:srgbClr val="000099"/>
              </a:buClr>
              <a:buSzTx/>
              <a:buFont typeface="Wingdings" panose="05000000000000000000" pitchFamily="2" charset="2"/>
              <a:buChar char="§"/>
            </a:pPr>
            <a:r>
              <a:rPr lang="es-ES" sz="2800" dirty="0" smtClean="0"/>
              <a:t>Finalmente la ventaja más importantes de adoptar una planificación adaptativa es que se está preparada para el cambio, pues se introduce en el proceso de desarrollo y se reduce su costo.</a:t>
            </a:r>
          </a:p>
        </p:txBody>
      </p:sp>
      <p:sp>
        <p:nvSpPr>
          <p:cNvPr id="32773"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A844CF31-A736-493D-8A6A-900C0BE2E255}" type="slidenum">
              <a:rPr lang="es-ES" sz="1200">
                <a:latin typeface="Arial Black" panose="020B0A04020102020204" pitchFamily="34" charset="0"/>
              </a:rPr>
              <a:pPr algn="r" eaLnBrk="1" hangingPunct="1">
                <a:spcBef>
                  <a:spcPct val="0"/>
                </a:spcBef>
                <a:buClrTx/>
                <a:buSzTx/>
                <a:buFontTx/>
                <a:buNone/>
              </a:pPr>
              <a:t>22</a:t>
            </a:fld>
            <a:endParaRPr lang="es-ES" sz="1200">
              <a:latin typeface="Arial Black" panose="020B0A04020102020204" pitchFamily="34" charset="0"/>
            </a:endParaRPr>
          </a:p>
        </p:txBody>
      </p:sp>
    </p:spTree>
    <p:extLst>
      <p:ext uri="{BB962C8B-B14F-4D97-AF65-F5344CB8AC3E}">
        <p14:creationId xmlns:p14="http://schemas.microsoft.com/office/powerpoint/2010/main" val="2983384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5">
                                            <p:txEl>
                                              <p:pRg st="0" end="0"/>
                                            </p:txEl>
                                          </p:spTgt>
                                        </p:tgtEl>
                                        <p:attrNameLst>
                                          <p:attrName>style.visibility</p:attrName>
                                        </p:attrNameLst>
                                      </p:cBhvr>
                                      <p:to>
                                        <p:strVal val="visible"/>
                                      </p:to>
                                    </p:set>
                                    <p:animEffect transition="in" filter="fade">
                                      <p:cBhvr>
                                        <p:cTn id="7" dur="500"/>
                                        <p:tgtEl>
                                          <p:spTgt spid="3277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2775">
                                            <p:txEl>
                                              <p:pRg st="1" end="1"/>
                                            </p:txEl>
                                          </p:spTgt>
                                        </p:tgtEl>
                                        <p:attrNameLst>
                                          <p:attrName>style.visibility</p:attrName>
                                        </p:attrNameLst>
                                      </p:cBhvr>
                                      <p:to>
                                        <p:strVal val="visible"/>
                                      </p:to>
                                    </p:set>
                                    <p:animEffect transition="in" filter="fade">
                                      <p:cBhvr>
                                        <p:cTn id="10" dur="500"/>
                                        <p:tgtEl>
                                          <p:spTgt spid="327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A24AD79-1D20-4109-AD75-0BF78882FDD8}" type="datetime1">
              <a:rPr lang="es-ES"/>
              <a:pPr/>
              <a:t>31/01/2016</a:t>
            </a:fld>
            <a:endParaRPr lang="es-ES"/>
          </a:p>
        </p:txBody>
      </p:sp>
      <p:sp>
        <p:nvSpPr>
          <p:cNvPr id="33795"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33798" name="Rectangle 2"/>
          <p:cNvSpPr>
            <a:spLocks noGrp="1" noChangeArrowheads="1"/>
          </p:cNvSpPr>
          <p:nvPr>
            <p:ph type="title" idx="4294967295"/>
          </p:nvPr>
        </p:nvSpPr>
        <p:spPr>
          <a:xfrm>
            <a:off x="0" y="365125"/>
            <a:ext cx="7886700" cy="1325563"/>
          </a:xfrm>
        </p:spPr>
        <p:txBody>
          <a:bodyPr/>
          <a:lstStyle/>
          <a:p>
            <a:pPr eaLnBrk="1" hangingPunct="1"/>
            <a:r>
              <a:rPr lang="es-ES" dirty="0" smtClean="0"/>
              <a:t>Costo del cambio</a:t>
            </a:r>
          </a:p>
        </p:txBody>
      </p:sp>
      <p:sp>
        <p:nvSpPr>
          <p:cNvPr id="33797"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82BD37C3-3F68-46F8-AF8B-81DF634B6F7D}" type="slidenum">
              <a:rPr lang="es-ES" sz="1200">
                <a:latin typeface="Arial Black" panose="020B0A04020102020204" pitchFamily="34" charset="0"/>
              </a:rPr>
              <a:pPr algn="r" eaLnBrk="1" hangingPunct="1">
                <a:spcBef>
                  <a:spcPct val="0"/>
                </a:spcBef>
                <a:buClrTx/>
                <a:buSzTx/>
                <a:buFontTx/>
                <a:buNone/>
              </a:pPr>
              <a:t>23</a:t>
            </a:fld>
            <a:endParaRPr lang="es-ES" sz="1200">
              <a:latin typeface="Arial Black" panose="020B0A04020102020204" pitchFamily="34" charset="0"/>
            </a:endParaRPr>
          </a:p>
        </p:txBody>
      </p:sp>
      <p:grpSp>
        <p:nvGrpSpPr>
          <p:cNvPr id="33799" name="Group 4"/>
          <p:cNvGrpSpPr>
            <a:grpSpLocks/>
          </p:cNvGrpSpPr>
          <p:nvPr/>
        </p:nvGrpSpPr>
        <p:grpSpPr bwMode="auto">
          <a:xfrm>
            <a:off x="900113" y="1773238"/>
            <a:ext cx="6480175" cy="4176712"/>
            <a:chOff x="1821" y="1777"/>
            <a:chExt cx="7080" cy="3960"/>
          </a:xfrm>
        </p:grpSpPr>
        <p:sp>
          <p:nvSpPr>
            <p:cNvPr id="33800" name="Line 5"/>
            <p:cNvSpPr>
              <a:spLocks noChangeShapeType="1"/>
            </p:cNvSpPr>
            <p:nvPr/>
          </p:nvSpPr>
          <p:spPr bwMode="auto">
            <a:xfrm flipH="1" flipV="1">
              <a:off x="3501" y="1777"/>
              <a:ext cx="0" cy="342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ES"/>
            </a:p>
          </p:txBody>
        </p:sp>
        <p:sp>
          <p:nvSpPr>
            <p:cNvPr id="33801" name="Text Box 6"/>
            <p:cNvSpPr txBox="1">
              <a:spLocks noChangeArrowheads="1"/>
            </p:cNvSpPr>
            <p:nvPr/>
          </p:nvSpPr>
          <p:spPr bwMode="auto">
            <a:xfrm>
              <a:off x="1821" y="2317"/>
              <a:ext cx="1560" cy="3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eaLnBrk="1" hangingPunct="1">
                <a:spcBef>
                  <a:spcPct val="0"/>
                </a:spcBef>
                <a:buClrTx/>
                <a:buSzTx/>
                <a:buFontTx/>
                <a:buNone/>
              </a:pPr>
              <a:r>
                <a:rPr lang="es-ES" sz="1400"/>
                <a:t>costo del cambio</a:t>
              </a:r>
            </a:p>
          </p:txBody>
        </p:sp>
        <p:sp>
          <p:nvSpPr>
            <p:cNvPr id="33802" name="Text Box 7"/>
            <p:cNvSpPr txBox="1">
              <a:spLocks noChangeArrowheads="1"/>
            </p:cNvSpPr>
            <p:nvPr/>
          </p:nvSpPr>
          <p:spPr bwMode="auto">
            <a:xfrm>
              <a:off x="7701" y="5377"/>
              <a:ext cx="720" cy="3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eaLnBrk="1" hangingPunct="1">
                <a:spcBef>
                  <a:spcPct val="0"/>
                </a:spcBef>
                <a:buClrTx/>
                <a:buSzTx/>
                <a:buFontTx/>
                <a:buNone/>
              </a:pPr>
              <a:r>
                <a:rPr lang="es-ES" sz="1400"/>
                <a:t>tiempo</a:t>
              </a:r>
            </a:p>
          </p:txBody>
        </p:sp>
        <p:sp>
          <p:nvSpPr>
            <p:cNvPr id="33803" name="Freeform 8"/>
            <p:cNvSpPr>
              <a:spLocks/>
            </p:cNvSpPr>
            <p:nvPr/>
          </p:nvSpPr>
          <p:spPr bwMode="auto">
            <a:xfrm>
              <a:off x="3501" y="2137"/>
              <a:ext cx="5040" cy="3060"/>
            </a:xfrm>
            <a:custGeom>
              <a:avLst/>
              <a:gdLst>
                <a:gd name="T0" fmla="*/ 0 w 3936"/>
                <a:gd name="T1" fmla="*/ 3060 h 2640"/>
                <a:gd name="T2" fmla="*/ 1414 w 3936"/>
                <a:gd name="T3" fmla="*/ 2949 h 2640"/>
                <a:gd name="T4" fmla="*/ 2643 w 3936"/>
                <a:gd name="T5" fmla="*/ 2726 h 2640"/>
                <a:gd name="T6" fmla="*/ 3872 w 3936"/>
                <a:gd name="T7" fmla="*/ 2281 h 2640"/>
                <a:gd name="T8" fmla="*/ 4364 w 3936"/>
                <a:gd name="T9" fmla="*/ 1725 h 2640"/>
                <a:gd name="T10" fmla="*/ 4733 w 3936"/>
                <a:gd name="T11" fmla="*/ 946 h 2640"/>
                <a:gd name="T12" fmla="*/ 5040 w 3936"/>
                <a:gd name="T13" fmla="*/ 0 h 2640"/>
                <a:gd name="T14" fmla="*/ 0 60000 65536"/>
                <a:gd name="T15" fmla="*/ 0 60000 65536"/>
                <a:gd name="T16" fmla="*/ 0 60000 65536"/>
                <a:gd name="T17" fmla="*/ 0 60000 65536"/>
                <a:gd name="T18" fmla="*/ 0 60000 65536"/>
                <a:gd name="T19" fmla="*/ 0 60000 65536"/>
                <a:gd name="T20" fmla="*/ 0 60000 65536"/>
                <a:gd name="T21" fmla="*/ 0 w 3936"/>
                <a:gd name="T22" fmla="*/ 0 h 2640"/>
                <a:gd name="T23" fmla="*/ 3936 w 3936"/>
                <a:gd name="T24" fmla="*/ 2640 h 26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36" h="2640">
                  <a:moveTo>
                    <a:pt x="0" y="2640"/>
                  </a:moveTo>
                  <a:cubicBezTo>
                    <a:pt x="184" y="2624"/>
                    <a:pt x="760" y="2592"/>
                    <a:pt x="1104" y="2544"/>
                  </a:cubicBezTo>
                  <a:cubicBezTo>
                    <a:pt x="1448" y="2496"/>
                    <a:pt x="1744" y="2448"/>
                    <a:pt x="2064" y="2352"/>
                  </a:cubicBezTo>
                  <a:cubicBezTo>
                    <a:pt x="2384" y="2256"/>
                    <a:pt x="2800" y="2112"/>
                    <a:pt x="3024" y="1968"/>
                  </a:cubicBezTo>
                  <a:cubicBezTo>
                    <a:pt x="3248" y="1824"/>
                    <a:pt x="3296" y="1680"/>
                    <a:pt x="3408" y="1488"/>
                  </a:cubicBezTo>
                  <a:cubicBezTo>
                    <a:pt x="3520" y="1296"/>
                    <a:pt x="3608" y="1064"/>
                    <a:pt x="3696" y="816"/>
                  </a:cubicBezTo>
                  <a:cubicBezTo>
                    <a:pt x="3784" y="568"/>
                    <a:pt x="3886" y="170"/>
                    <a:pt x="3936" y="0"/>
                  </a:cubicBezTo>
                </a:path>
              </a:pathLst>
            </a:custGeom>
            <a:noFill/>
            <a:ln w="28575">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es-ES"/>
            </a:p>
          </p:txBody>
        </p:sp>
        <p:sp>
          <p:nvSpPr>
            <p:cNvPr id="33804" name="Freeform 9"/>
            <p:cNvSpPr>
              <a:spLocks/>
            </p:cNvSpPr>
            <p:nvPr/>
          </p:nvSpPr>
          <p:spPr bwMode="auto">
            <a:xfrm>
              <a:off x="3501" y="4477"/>
              <a:ext cx="4960" cy="697"/>
            </a:xfrm>
            <a:custGeom>
              <a:avLst/>
              <a:gdLst>
                <a:gd name="T0" fmla="*/ 0 w 4032"/>
                <a:gd name="T1" fmla="*/ 697 h 672"/>
                <a:gd name="T2" fmla="*/ 118 w 4032"/>
                <a:gd name="T3" fmla="*/ 548 h 672"/>
                <a:gd name="T4" fmla="*/ 354 w 4032"/>
                <a:gd name="T5" fmla="*/ 398 h 672"/>
                <a:gd name="T6" fmla="*/ 768 w 4032"/>
                <a:gd name="T7" fmla="*/ 349 h 672"/>
                <a:gd name="T8" fmla="*/ 1535 w 4032"/>
                <a:gd name="T9" fmla="*/ 299 h 672"/>
                <a:gd name="T10" fmla="*/ 2775 w 4032"/>
                <a:gd name="T11" fmla="*/ 199 h 672"/>
                <a:gd name="T12" fmla="*/ 4960 w 4032"/>
                <a:gd name="T13" fmla="*/ 0 h 672"/>
                <a:gd name="T14" fmla="*/ 0 60000 65536"/>
                <a:gd name="T15" fmla="*/ 0 60000 65536"/>
                <a:gd name="T16" fmla="*/ 0 60000 65536"/>
                <a:gd name="T17" fmla="*/ 0 60000 65536"/>
                <a:gd name="T18" fmla="*/ 0 60000 65536"/>
                <a:gd name="T19" fmla="*/ 0 60000 65536"/>
                <a:gd name="T20" fmla="*/ 0 60000 65536"/>
                <a:gd name="T21" fmla="*/ 0 w 4032"/>
                <a:gd name="T22" fmla="*/ 0 h 672"/>
                <a:gd name="T23" fmla="*/ 4032 w 4032"/>
                <a:gd name="T24" fmla="*/ 672 h 6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32" h="672">
                  <a:moveTo>
                    <a:pt x="0" y="672"/>
                  </a:moveTo>
                  <a:cubicBezTo>
                    <a:pt x="24" y="624"/>
                    <a:pt x="48" y="576"/>
                    <a:pt x="96" y="528"/>
                  </a:cubicBezTo>
                  <a:cubicBezTo>
                    <a:pt x="144" y="480"/>
                    <a:pt x="200" y="416"/>
                    <a:pt x="288" y="384"/>
                  </a:cubicBezTo>
                  <a:cubicBezTo>
                    <a:pt x="376" y="352"/>
                    <a:pt x="464" y="352"/>
                    <a:pt x="624" y="336"/>
                  </a:cubicBezTo>
                  <a:cubicBezTo>
                    <a:pt x="784" y="320"/>
                    <a:pt x="976" y="312"/>
                    <a:pt x="1248" y="288"/>
                  </a:cubicBezTo>
                  <a:cubicBezTo>
                    <a:pt x="1520" y="264"/>
                    <a:pt x="1792" y="240"/>
                    <a:pt x="2256" y="192"/>
                  </a:cubicBezTo>
                  <a:cubicBezTo>
                    <a:pt x="2720" y="144"/>
                    <a:pt x="3376" y="72"/>
                    <a:pt x="4032" y="0"/>
                  </a:cubicBezTo>
                </a:path>
              </a:pathLst>
            </a:custGeom>
            <a:noFill/>
            <a:ln w="38100">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lstStyle/>
            <a:p>
              <a:endParaRPr lang="es-ES"/>
            </a:p>
          </p:txBody>
        </p:sp>
        <p:sp>
          <p:nvSpPr>
            <p:cNvPr id="33805" name="Text Box 10"/>
            <p:cNvSpPr txBox="1">
              <a:spLocks noChangeArrowheads="1"/>
            </p:cNvSpPr>
            <p:nvPr/>
          </p:nvSpPr>
          <p:spPr bwMode="auto">
            <a:xfrm>
              <a:off x="6141" y="2317"/>
              <a:ext cx="2160" cy="3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eaLnBrk="1" hangingPunct="1">
                <a:spcBef>
                  <a:spcPct val="0"/>
                </a:spcBef>
                <a:buClrTx/>
                <a:buSzTx/>
                <a:buFontTx/>
                <a:buNone/>
              </a:pPr>
              <a:r>
                <a:rPr lang="es-ES" sz="1400"/>
                <a:t>metodología tradicional</a:t>
              </a:r>
            </a:p>
          </p:txBody>
        </p:sp>
        <p:sp>
          <p:nvSpPr>
            <p:cNvPr id="33806" name="Text Box 11"/>
            <p:cNvSpPr txBox="1">
              <a:spLocks noChangeArrowheads="1"/>
            </p:cNvSpPr>
            <p:nvPr/>
          </p:nvSpPr>
          <p:spPr bwMode="auto">
            <a:xfrm>
              <a:off x="7341" y="4657"/>
              <a:ext cx="1560" cy="5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eaLnBrk="1" hangingPunct="1">
                <a:spcBef>
                  <a:spcPct val="0"/>
                </a:spcBef>
                <a:buClrTx/>
                <a:buSzTx/>
                <a:buFontTx/>
                <a:buNone/>
              </a:pPr>
              <a:r>
                <a:rPr lang="es-ES" sz="1400"/>
                <a:t>suposición</a:t>
              </a:r>
            </a:p>
            <a:p>
              <a:pPr eaLnBrk="1" hangingPunct="1">
                <a:spcBef>
                  <a:spcPct val="0"/>
                </a:spcBef>
                <a:buClrTx/>
                <a:buSzTx/>
                <a:buFontTx/>
                <a:buNone/>
              </a:pPr>
              <a:r>
                <a:rPr lang="es-ES" sz="1400"/>
                <a:t>metodología ágil</a:t>
              </a:r>
            </a:p>
          </p:txBody>
        </p:sp>
        <p:sp>
          <p:nvSpPr>
            <p:cNvPr id="33807" name="Line 12"/>
            <p:cNvSpPr>
              <a:spLocks noChangeShapeType="1"/>
            </p:cNvSpPr>
            <p:nvPr/>
          </p:nvSpPr>
          <p:spPr bwMode="auto">
            <a:xfrm rot="-5400000">
              <a:off x="6141" y="2557"/>
              <a:ext cx="0" cy="528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ES"/>
            </a:p>
          </p:txBody>
        </p:sp>
      </p:grpSp>
    </p:spTree>
    <p:extLst>
      <p:ext uri="{BB962C8B-B14F-4D97-AF65-F5344CB8AC3E}">
        <p14:creationId xmlns:p14="http://schemas.microsoft.com/office/powerpoint/2010/main" val="37182014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798"/>
                                        </p:tgtEl>
                                        <p:attrNameLst>
                                          <p:attrName>style.visibility</p:attrName>
                                        </p:attrNameLst>
                                      </p:cBhvr>
                                      <p:to>
                                        <p:strVal val="visible"/>
                                      </p:to>
                                    </p:set>
                                    <p:animEffect transition="in" filter="fade">
                                      <p:cBhvr>
                                        <p:cTn id="7" dur="500"/>
                                        <p:tgtEl>
                                          <p:spTgt spid="337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99"/>
                                        </p:tgtEl>
                                        <p:attrNameLst>
                                          <p:attrName>style.visibility</p:attrName>
                                        </p:attrNameLst>
                                      </p:cBhvr>
                                      <p:to>
                                        <p:strVal val="visible"/>
                                      </p:to>
                                    </p:set>
                                    <p:animEffect transition="in" filter="fade">
                                      <p:cBhvr>
                                        <p:cTn id="12" dur="500"/>
                                        <p:tgtEl>
                                          <p:spTgt spid="33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8A92837-E3A1-41C6-9151-CB70AE2DE3C3}" type="datetime1">
              <a:rPr lang="es-ES"/>
              <a:pPr/>
              <a:t>31/01/2016</a:t>
            </a:fld>
            <a:endParaRPr lang="es-ES" dirty="0"/>
          </a:p>
        </p:txBody>
      </p:sp>
      <p:sp>
        <p:nvSpPr>
          <p:cNvPr id="34819"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34822" name="Rectangle 36"/>
          <p:cNvSpPr>
            <a:spLocks noGrp="1" noChangeArrowheads="1"/>
          </p:cNvSpPr>
          <p:nvPr>
            <p:ph type="title" idx="4294967295"/>
          </p:nvPr>
        </p:nvSpPr>
        <p:spPr>
          <a:xfrm>
            <a:off x="0" y="365125"/>
            <a:ext cx="7886700" cy="1325563"/>
          </a:xfrm>
        </p:spPr>
        <p:txBody>
          <a:bodyPr/>
          <a:lstStyle/>
          <a:p>
            <a:pPr eaLnBrk="1" hangingPunct="1"/>
            <a:r>
              <a:rPr lang="es-ES" smtClean="0"/>
              <a:t>Comparación (I)</a:t>
            </a:r>
          </a:p>
        </p:txBody>
      </p:sp>
      <p:graphicFrame>
        <p:nvGraphicFramePr>
          <p:cNvPr id="163870" name="Group 30"/>
          <p:cNvGraphicFramePr>
            <a:graphicFrameLocks noGrp="1"/>
          </p:cNvGraphicFramePr>
          <p:nvPr>
            <p:ph idx="4294967295"/>
          </p:nvPr>
        </p:nvGraphicFramePr>
        <p:xfrm>
          <a:off x="0" y="1600200"/>
          <a:ext cx="7924800" cy="4389437"/>
        </p:xfrm>
        <a:graphic>
          <a:graphicData uri="http://schemas.openxmlformats.org/drawingml/2006/table">
            <a:tbl>
              <a:tblPr/>
              <a:tblGrid>
                <a:gridCol w="3970338"/>
                <a:gridCol w="3954462"/>
              </a:tblGrid>
              <a:tr h="365787">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ctr"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rgbClr val="CC6600"/>
                          </a:solidFill>
                          <a:effectLst/>
                          <a:latin typeface="Arial" panose="020B0604020202020204" pitchFamily="34" charset="0"/>
                        </a:rPr>
                        <a:t>Metodología Ágil</a:t>
                      </a:r>
                    </a:p>
                  </a:txBody>
                  <a:tcPr marT="45723" marB="45723"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ctr"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rgbClr val="CC6600"/>
                          </a:solidFill>
                          <a:effectLst/>
                          <a:latin typeface="Arial" panose="020B0604020202020204" pitchFamily="34" charset="0"/>
                        </a:rPr>
                        <a:t>Metodología Tradicional</a:t>
                      </a:r>
                    </a:p>
                  </a:txBody>
                  <a:tcPr marT="45723" marB="45723"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640126">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chemeClr val="tx1"/>
                          </a:solidFill>
                          <a:effectLst/>
                          <a:latin typeface="Arial" panose="020B0604020202020204" pitchFamily="34" charset="0"/>
                        </a:rPr>
                        <a:t>Pocos Artefactos. El modelado es prescindible, modelos desechables.</a:t>
                      </a:r>
                    </a:p>
                  </a:txBody>
                  <a:tcPr marT="45723" marB="45723"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chemeClr val="tx1"/>
                          </a:solidFill>
                          <a:effectLst/>
                          <a:latin typeface="Arial" panose="020B0604020202020204" pitchFamily="34" charset="0"/>
                        </a:rPr>
                        <a:t>Más Artefactos. El modelado es esencial, mantenimiento de modelos</a:t>
                      </a:r>
                    </a:p>
                  </a:txBody>
                  <a:tcPr marT="45723" marB="45723"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640126">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chemeClr val="tx1"/>
                          </a:solidFill>
                          <a:effectLst/>
                          <a:latin typeface="Arial" panose="020B0604020202020204" pitchFamily="34" charset="0"/>
                        </a:rPr>
                        <a:t>Pocos Roles, más genéricos y flexibles</a:t>
                      </a:r>
                    </a:p>
                  </a:txBody>
                  <a:tcPr marT="45723" marB="45723"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chemeClr val="tx1"/>
                          </a:solidFill>
                          <a:effectLst/>
                          <a:latin typeface="Arial" panose="020B0604020202020204" pitchFamily="34" charset="0"/>
                        </a:rPr>
                        <a:t>Más Roles, más específicos </a:t>
                      </a:r>
                    </a:p>
                  </a:txBody>
                  <a:tcPr marT="45723" marB="45723"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640126">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chemeClr val="tx1"/>
                          </a:solidFill>
                          <a:effectLst/>
                          <a:latin typeface="Arial" panose="020B0604020202020204" pitchFamily="34" charset="0"/>
                        </a:rPr>
                        <a:t>No existe un contrato tradicional, debe ser  bastante flexible</a:t>
                      </a:r>
                    </a:p>
                  </a:txBody>
                  <a:tcPr marT="45723" marB="45723"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chemeClr val="tx1"/>
                          </a:solidFill>
                          <a:effectLst/>
                          <a:latin typeface="Arial" panose="020B0604020202020204" pitchFamily="34" charset="0"/>
                        </a:rPr>
                        <a:t>Existe un contrato prefijado</a:t>
                      </a:r>
                    </a:p>
                  </a:txBody>
                  <a:tcPr marT="45723" marB="45723"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640126">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chemeClr val="tx1"/>
                          </a:solidFill>
                          <a:effectLst/>
                          <a:latin typeface="Arial" panose="020B0604020202020204" pitchFamily="34" charset="0"/>
                        </a:rPr>
                        <a:t>Cliente es parte del equipo de desarrollo (además in-situ)</a:t>
                      </a:r>
                    </a:p>
                  </a:txBody>
                  <a:tcPr marT="45723" marB="45723"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chemeClr val="tx1"/>
                          </a:solidFill>
                          <a:effectLst/>
                          <a:latin typeface="Arial" panose="020B0604020202020204" pitchFamily="34" charset="0"/>
                        </a:rPr>
                        <a:t>El cliente interactúa con el equipo de desarrollo mediante reuniones</a:t>
                      </a:r>
                    </a:p>
                  </a:txBody>
                  <a:tcPr marT="45723" marB="45723"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1463146">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chemeClr val="tx1"/>
                          </a:solidFill>
                          <a:effectLst/>
                          <a:latin typeface="Arial" panose="020B0604020202020204" pitchFamily="34" charset="0"/>
                        </a:rPr>
                        <a:t>Orientada a proyectos pequeños. Corta duración (o entregas frecuentes), equipos pequeños (&lt; 10 integrantes) y trabajando en el mismo sitio</a:t>
                      </a:r>
                    </a:p>
                  </a:txBody>
                  <a:tcPr marT="45723" marB="45723"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noFill/>
                  </a:tcPr>
                </a:tc>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1800" b="0" i="0" u="none" strike="noStrike" cap="none" normalizeH="0" baseline="0" smtClean="0">
                          <a:ln>
                            <a:noFill/>
                          </a:ln>
                          <a:solidFill>
                            <a:schemeClr val="tx1"/>
                          </a:solidFill>
                          <a:effectLst/>
                          <a:latin typeface="Arial" panose="020B0604020202020204" pitchFamily="34" charset="0"/>
                        </a:rPr>
                        <a:t>Aplicables a proyectos de cualquier tamaño, pero suelen ser especialmente efectivas/usadas en proyectos grandes y con equipos posiblemente dispersos</a:t>
                      </a:r>
                    </a:p>
                  </a:txBody>
                  <a:tcPr marT="45723" marB="45723"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noFill/>
                  </a:tcPr>
                </a:tc>
              </a:tr>
            </a:tbl>
          </a:graphicData>
        </a:graphic>
      </p:graphicFrame>
      <p:sp>
        <p:nvSpPr>
          <p:cNvPr id="34821" name="5 Marcador de número de diapositiva"/>
          <p:cNvSpPr txBox="1">
            <a:spLocks noGrp="1"/>
          </p:cNvSpPr>
          <p:nvPr/>
        </p:nvSpPr>
        <p:spPr bwMode="auto">
          <a:xfrm>
            <a:off x="7506268" y="6248400"/>
            <a:ext cx="118053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F6D4F33A-F9FC-4422-91A5-D9E039FC591D}" type="slidenum">
              <a:rPr lang="es-ES" sz="1200">
                <a:latin typeface="Arial Black" panose="020B0A04020102020204" pitchFamily="34" charset="0"/>
              </a:rPr>
              <a:pPr algn="r" eaLnBrk="1" hangingPunct="1">
                <a:spcBef>
                  <a:spcPct val="0"/>
                </a:spcBef>
                <a:buClrTx/>
                <a:buSzTx/>
                <a:buFontTx/>
                <a:buNone/>
              </a:pPr>
              <a:t>24</a:t>
            </a:fld>
            <a:endParaRPr lang="es-ES" sz="1200">
              <a:latin typeface="Arial Black" panose="020B0A04020102020204" pitchFamily="34" charset="0"/>
            </a:endParaRPr>
          </a:p>
        </p:txBody>
      </p:sp>
    </p:spTree>
    <p:extLst>
      <p:ext uri="{BB962C8B-B14F-4D97-AF65-F5344CB8AC3E}">
        <p14:creationId xmlns:p14="http://schemas.microsoft.com/office/powerpoint/2010/main" val="17527929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F90120F-C97B-4637-A6F3-7F4038F4D8B2}" type="datetime1">
              <a:rPr lang="es-ES"/>
              <a:pPr/>
              <a:t>31/01/2016</a:t>
            </a:fld>
            <a:endParaRPr lang="es-ES"/>
          </a:p>
        </p:txBody>
      </p:sp>
      <p:sp>
        <p:nvSpPr>
          <p:cNvPr id="35843"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35846" name="Rectangle 54"/>
          <p:cNvSpPr>
            <a:spLocks noGrp="1" noChangeArrowheads="1"/>
          </p:cNvSpPr>
          <p:nvPr>
            <p:ph type="title" idx="4294967295"/>
          </p:nvPr>
        </p:nvSpPr>
        <p:spPr>
          <a:xfrm>
            <a:off x="0" y="365125"/>
            <a:ext cx="7886700" cy="1325563"/>
          </a:xfrm>
        </p:spPr>
        <p:txBody>
          <a:bodyPr/>
          <a:lstStyle/>
          <a:p>
            <a:pPr eaLnBrk="1" hangingPunct="1"/>
            <a:r>
              <a:rPr lang="es-ES" smtClean="0"/>
              <a:t>Comparación (II)</a:t>
            </a:r>
          </a:p>
        </p:txBody>
      </p:sp>
      <p:graphicFrame>
        <p:nvGraphicFramePr>
          <p:cNvPr id="164897" name="Group 33"/>
          <p:cNvGraphicFramePr>
            <a:graphicFrameLocks noGrp="1"/>
          </p:cNvGraphicFramePr>
          <p:nvPr>
            <p:ph idx="4294967295"/>
          </p:nvPr>
        </p:nvGraphicFramePr>
        <p:xfrm>
          <a:off x="0" y="1600200"/>
          <a:ext cx="7924800" cy="4419600"/>
        </p:xfrm>
        <a:graphic>
          <a:graphicData uri="http://schemas.openxmlformats.org/drawingml/2006/table">
            <a:tbl>
              <a:tblPr/>
              <a:tblGrid>
                <a:gridCol w="3970338"/>
                <a:gridCol w="3954462"/>
              </a:tblGrid>
              <a:tr h="304800">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ctr"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2000" b="0" i="0" u="none" strike="noStrike" cap="none" normalizeH="0" baseline="0" smtClean="0">
                          <a:ln>
                            <a:noFill/>
                          </a:ln>
                          <a:solidFill>
                            <a:srgbClr val="CC6600"/>
                          </a:solidFill>
                          <a:effectLst/>
                          <a:latin typeface="Arial" panose="020B0604020202020204" pitchFamily="34" charset="0"/>
                        </a:rPr>
                        <a:t>Metodología Ágil</a:t>
                      </a:r>
                    </a:p>
                  </a:txBody>
                  <a:tcPr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ctr"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2000" b="0" i="0" u="none" strike="noStrike" cap="none" normalizeH="0" baseline="0" smtClean="0">
                          <a:ln>
                            <a:noFill/>
                          </a:ln>
                          <a:solidFill>
                            <a:srgbClr val="CC6600"/>
                          </a:solidFill>
                          <a:effectLst/>
                          <a:latin typeface="Arial" panose="020B0604020202020204" pitchFamily="34" charset="0"/>
                        </a:rPr>
                        <a:t>Metodología Tradicional</a:t>
                      </a:r>
                    </a:p>
                  </a:txBody>
                  <a:tcPr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28575"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677863">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2000" b="0" i="0" u="none" strike="noStrike" cap="none" normalizeH="0" baseline="0" smtClean="0">
                          <a:ln>
                            <a:noFill/>
                          </a:ln>
                          <a:solidFill>
                            <a:schemeClr val="tx1"/>
                          </a:solidFill>
                          <a:effectLst/>
                          <a:latin typeface="Arial" panose="020B0604020202020204" pitchFamily="34" charset="0"/>
                        </a:rPr>
                        <a:t>La arquitectura se va definiendo y mejorando a lo largo del proyecto</a:t>
                      </a:r>
                    </a:p>
                  </a:txBody>
                  <a:tcPr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2000" b="0" i="0" u="none" strike="noStrike" cap="none" normalizeH="0" baseline="0" smtClean="0">
                          <a:ln>
                            <a:noFill/>
                          </a:ln>
                          <a:solidFill>
                            <a:schemeClr val="tx1"/>
                          </a:solidFill>
                          <a:effectLst/>
                          <a:latin typeface="Arial" panose="020B0604020202020204" pitchFamily="34" charset="0"/>
                        </a:rPr>
                        <a:t>Se promueve que la arquitectura se defina tempranamente en el proyecto </a:t>
                      </a:r>
                    </a:p>
                  </a:txBody>
                  <a:tcPr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388938">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2000" b="0" i="0" u="none" strike="noStrike" cap="none" normalizeH="0" baseline="0" smtClean="0">
                          <a:ln>
                            <a:noFill/>
                          </a:ln>
                          <a:solidFill>
                            <a:schemeClr val="tx1"/>
                          </a:solidFill>
                          <a:effectLst/>
                          <a:latin typeface="Arial" panose="020B0604020202020204" pitchFamily="34" charset="0"/>
                        </a:rPr>
                        <a:t>Énfasis en los aspectos humanos: el individuo y el trabajo en equipo </a:t>
                      </a:r>
                    </a:p>
                  </a:txBody>
                  <a:tcPr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2000" b="0" i="0" u="none" strike="noStrike" cap="none" normalizeH="0" baseline="0" smtClean="0">
                          <a:ln>
                            <a:noFill/>
                          </a:ln>
                          <a:solidFill>
                            <a:schemeClr val="tx1"/>
                          </a:solidFill>
                          <a:effectLst/>
                          <a:latin typeface="Arial" panose="020B0604020202020204" pitchFamily="34" charset="0"/>
                        </a:rPr>
                        <a:t>Énfasis en la definición del proceso: roles, actividades y artefactos</a:t>
                      </a:r>
                    </a:p>
                  </a:txBody>
                  <a:tcPr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676275">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2000" b="0" i="0" u="none" strike="noStrike" cap="none" normalizeH="0" baseline="0" smtClean="0">
                          <a:ln>
                            <a:noFill/>
                          </a:ln>
                          <a:solidFill>
                            <a:schemeClr val="tx1"/>
                          </a:solidFill>
                          <a:effectLst/>
                          <a:latin typeface="Arial" panose="020B0604020202020204" pitchFamily="34" charset="0"/>
                        </a:rPr>
                        <a:t>Se esperan cambios durante el proyecto</a:t>
                      </a:r>
                    </a:p>
                  </a:txBody>
                  <a:tcPr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2000" b="0" i="0" u="none" strike="noStrike" cap="none" normalizeH="0" baseline="0" smtClean="0">
                          <a:ln>
                            <a:noFill/>
                          </a:ln>
                          <a:solidFill>
                            <a:schemeClr val="tx1"/>
                          </a:solidFill>
                          <a:effectLst/>
                          <a:latin typeface="Arial" panose="020B0604020202020204" pitchFamily="34" charset="0"/>
                        </a:rPr>
                        <a:t>Se espera que no ocurran cambios de gran impacto durante el proyecto</a:t>
                      </a:r>
                    </a:p>
                  </a:txBody>
                  <a:tcPr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12700" cap="flat" cmpd="sng" algn="ctr">
                      <a:solidFill>
                        <a:schemeClr val="tx1"/>
                      </a:solidFill>
                      <a:prstDash val="solid"/>
                      <a:miter lim="800000"/>
                      <a:headEnd type="none" w="sm" len="sm"/>
                      <a:tailEnd type="none" w="sm" len="sm"/>
                    </a:lnB>
                    <a:lnTlToBr>
                      <a:noFill/>
                    </a:lnTlToBr>
                    <a:lnBlToTr>
                      <a:noFill/>
                    </a:lnBlToTr>
                    <a:noFill/>
                  </a:tcPr>
                </a:tc>
              </a:tr>
              <a:tr h="677863">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2000" b="0" i="0" u="none" strike="noStrike" cap="none" normalizeH="0" baseline="0" smtClean="0">
                          <a:ln>
                            <a:noFill/>
                          </a:ln>
                          <a:solidFill>
                            <a:schemeClr val="tx1"/>
                          </a:solidFill>
                          <a:effectLst/>
                          <a:latin typeface="Arial" panose="020B0604020202020204" pitchFamily="34" charset="0"/>
                        </a:rPr>
                        <a:t>Proceso menos controlado, con menos principios</a:t>
                      </a:r>
                    </a:p>
                  </a:txBody>
                  <a:tcPr horzOverflow="overflow">
                    <a:lnL w="28575" cap="flat" cmpd="sng" algn="ctr">
                      <a:solidFill>
                        <a:schemeClr val="tx1"/>
                      </a:solidFill>
                      <a:prstDash val="solid"/>
                      <a:miter lim="800000"/>
                      <a:headEnd type="none" w="sm" len="sm"/>
                      <a:tailEnd type="none" w="sm" len="sm"/>
                    </a:lnL>
                    <a:lnR w="12700"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noFill/>
                  </a:tcPr>
                </a:tc>
                <a:tc>
                  <a:txBody>
                    <a:bodyPr/>
                    <a:lstStyle>
                      <a:lvl1pPr defTabSz="407988">
                        <a:spcBef>
                          <a:spcPct val="20000"/>
                        </a:spcBef>
                        <a:buClr>
                          <a:schemeClr val="hlink"/>
                        </a:buClr>
                        <a:buSzPct val="80000"/>
                        <a:buFont typeface="Wingdings" panose="05000000000000000000" pitchFamily="2" charset="2"/>
                        <a:defRPr sz="2800">
                          <a:solidFill>
                            <a:schemeClr val="tx1"/>
                          </a:solidFill>
                          <a:latin typeface="Arial" panose="020B0604020202020204" pitchFamily="34" charset="0"/>
                        </a:defRPr>
                      </a:lvl1pPr>
                      <a:lvl2pPr marL="742950" indent="-285750" defTabSz="407988">
                        <a:spcBef>
                          <a:spcPct val="20000"/>
                        </a:spcBef>
                        <a:buClr>
                          <a:schemeClr val="accent1"/>
                        </a:buClr>
                        <a:buSzPct val="70000"/>
                        <a:buFont typeface="Wingdings" panose="05000000000000000000" pitchFamily="2" charset="2"/>
                        <a:defRPr sz="2400">
                          <a:solidFill>
                            <a:schemeClr val="tx1"/>
                          </a:solidFill>
                          <a:latin typeface="Arial" panose="020B0604020202020204" pitchFamily="34" charset="0"/>
                        </a:defRPr>
                      </a:lvl2pPr>
                      <a:lvl3pPr marL="1143000" indent="-228600" defTabSz="407988">
                        <a:spcBef>
                          <a:spcPct val="20000"/>
                        </a:spcBef>
                        <a:buClr>
                          <a:schemeClr val="bg2"/>
                        </a:buClr>
                        <a:buSzPct val="65000"/>
                        <a:buFont typeface="Wingdings" panose="05000000000000000000" pitchFamily="2" charset="2"/>
                        <a:defRPr sz="2000">
                          <a:solidFill>
                            <a:schemeClr val="tx1"/>
                          </a:solidFill>
                          <a:latin typeface="Arial" panose="020B0604020202020204" pitchFamily="34" charset="0"/>
                        </a:defRPr>
                      </a:lvl3pPr>
                      <a:lvl4pPr marL="1600200" indent="-228600" defTabSz="407988">
                        <a:spcBef>
                          <a:spcPct val="20000"/>
                        </a:spcBef>
                        <a:buClr>
                          <a:schemeClr val="hlink"/>
                        </a:buClr>
                        <a:buSzPct val="60000"/>
                        <a:buFont typeface="Wingdings" panose="05000000000000000000" pitchFamily="2" charset="2"/>
                        <a:defRPr>
                          <a:solidFill>
                            <a:schemeClr val="tx1"/>
                          </a:solidFill>
                          <a:latin typeface="Arial" panose="020B0604020202020204" pitchFamily="34" charset="0"/>
                        </a:defRPr>
                      </a:lvl4pPr>
                      <a:lvl5pPr marL="2057400" indent="-228600" defTabSz="407988">
                        <a:spcBef>
                          <a:spcPct val="20000"/>
                        </a:spcBef>
                        <a:buClr>
                          <a:schemeClr val="bg2"/>
                        </a:buClr>
                        <a:buSzPct val="40000"/>
                        <a:buFont typeface="Wingdings" panose="05000000000000000000" pitchFamily="2" charset="2"/>
                        <a:defRPr>
                          <a:solidFill>
                            <a:schemeClr val="tx1"/>
                          </a:solidFill>
                          <a:latin typeface="Arial" panose="020B0604020202020204" pitchFamily="34" charset="0"/>
                        </a:defRPr>
                      </a:lvl5pPr>
                      <a:lvl6pPr marL="25146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6pPr>
                      <a:lvl7pPr marL="29718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7pPr>
                      <a:lvl8pPr marL="34290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8pPr>
                      <a:lvl9pPr marL="3886200" indent="-228600" defTabSz="407988" fontAlgn="base">
                        <a:spcBef>
                          <a:spcPct val="20000"/>
                        </a:spcBef>
                        <a:spcAft>
                          <a:spcPct val="0"/>
                        </a:spcAft>
                        <a:buClr>
                          <a:schemeClr val="bg2"/>
                        </a:buClr>
                        <a:buSzPct val="40000"/>
                        <a:buFont typeface="Wingdings" panose="05000000000000000000" pitchFamily="2" charset="2"/>
                        <a:defRPr>
                          <a:solidFill>
                            <a:schemeClr val="tx1"/>
                          </a:solidFill>
                          <a:latin typeface="Arial" panose="020B0604020202020204" pitchFamily="34" charset="0"/>
                        </a:defRPr>
                      </a:lvl9pPr>
                    </a:lstStyle>
                    <a:p>
                      <a:pPr marL="0" marR="0" lvl="0" indent="0" algn="l" defTabSz="407988" rtl="0" eaLnBrk="1" fontAlgn="base" latinLnBrk="0" hangingPunct="1">
                        <a:lnSpc>
                          <a:spcPct val="100000"/>
                        </a:lnSpc>
                        <a:spcBef>
                          <a:spcPct val="20000"/>
                        </a:spcBef>
                        <a:spcAft>
                          <a:spcPct val="0"/>
                        </a:spcAft>
                        <a:buClr>
                          <a:schemeClr val="hlink"/>
                        </a:buClr>
                        <a:buSzPct val="80000"/>
                        <a:buFont typeface="Wingdings" panose="05000000000000000000" pitchFamily="2" charset="2"/>
                        <a:buNone/>
                        <a:tabLst/>
                      </a:pPr>
                      <a:r>
                        <a:rPr kumimoji="0" lang="es-ES" sz="2000" b="0" i="0" u="none" strike="noStrike" cap="none" normalizeH="0" baseline="0" smtClean="0">
                          <a:ln>
                            <a:noFill/>
                          </a:ln>
                          <a:solidFill>
                            <a:schemeClr val="tx1"/>
                          </a:solidFill>
                          <a:effectLst/>
                          <a:latin typeface="Arial" panose="020B0604020202020204" pitchFamily="34" charset="0"/>
                        </a:rPr>
                        <a:t>Proceso mucho más controlado, con numerosas políticas y normas</a:t>
                      </a:r>
                    </a:p>
                  </a:txBody>
                  <a:tcPr horzOverflow="overflow">
                    <a:lnL w="12700" cap="flat" cmpd="sng" algn="ctr">
                      <a:solidFill>
                        <a:schemeClr val="tx1"/>
                      </a:solidFill>
                      <a:prstDash val="solid"/>
                      <a:miter lim="800000"/>
                      <a:headEnd type="none" w="sm" len="sm"/>
                      <a:tailEnd type="none" w="sm" len="sm"/>
                    </a:lnL>
                    <a:lnR w="28575" cap="flat" cmpd="sng" algn="ctr">
                      <a:solidFill>
                        <a:schemeClr val="tx1"/>
                      </a:solidFill>
                      <a:prstDash val="solid"/>
                      <a:miter lim="800000"/>
                      <a:headEnd type="none" w="sm" len="sm"/>
                      <a:tailEnd type="none" w="sm" len="sm"/>
                    </a:lnR>
                    <a:lnT w="12700" cap="flat" cmpd="sng" algn="ctr">
                      <a:solidFill>
                        <a:schemeClr val="tx1"/>
                      </a:solidFill>
                      <a:prstDash val="solid"/>
                      <a:miter lim="800000"/>
                      <a:headEnd type="none" w="sm" len="sm"/>
                      <a:tailEnd type="none" w="sm" len="sm"/>
                    </a:lnT>
                    <a:lnB w="28575" cap="flat" cmpd="sng" algn="ctr">
                      <a:solidFill>
                        <a:schemeClr val="tx1"/>
                      </a:solidFill>
                      <a:prstDash val="solid"/>
                      <a:miter lim="800000"/>
                      <a:headEnd type="none" w="sm" len="sm"/>
                      <a:tailEnd type="none" w="sm" len="sm"/>
                    </a:lnB>
                    <a:lnTlToBr>
                      <a:noFill/>
                    </a:lnTlToBr>
                    <a:lnBlToTr>
                      <a:noFill/>
                    </a:lnBlToTr>
                    <a:noFill/>
                  </a:tcPr>
                </a:tc>
              </a:tr>
            </a:tbl>
          </a:graphicData>
        </a:graphic>
      </p:graphicFrame>
      <p:sp>
        <p:nvSpPr>
          <p:cNvPr id="35845" name="5 Marcador de número de diapositiva"/>
          <p:cNvSpPr txBox="1">
            <a:spLocks noGrp="1"/>
          </p:cNvSpPr>
          <p:nvPr/>
        </p:nvSpPr>
        <p:spPr bwMode="auto">
          <a:xfrm>
            <a:off x="7886700" y="6248400"/>
            <a:ext cx="800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27CEC670-5974-4101-B179-D6FA88B4D3F7}" type="slidenum">
              <a:rPr lang="es-ES" sz="1200">
                <a:latin typeface="Arial Black" panose="020B0A04020102020204" pitchFamily="34" charset="0"/>
              </a:rPr>
              <a:pPr algn="r" eaLnBrk="1" hangingPunct="1">
                <a:spcBef>
                  <a:spcPct val="0"/>
                </a:spcBef>
                <a:buClrTx/>
                <a:buSzTx/>
                <a:buFontTx/>
                <a:buNone/>
              </a:pPr>
              <a:t>25</a:t>
            </a:fld>
            <a:endParaRPr lang="es-ES" sz="1200">
              <a:latin typeface="Arial Black" panose="020B0A04020102020204" pitchFamily="34" charset="0"/>
            </a:endParaRPr>
          </a:p>
        </p:txBody>
      </p:sp>
    </p:spTree>
    <p:extLst>
      <p:ext uri="{BB962C8B-B14F-4D97-AF65-F5344CB8AC3E}">
        <p14:creationId xmlns:p14="http://schemas.microsoft.com/office/powerpoint/2010/main" val="4094674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Rectangle 2"/>
          <p:cNvSpPr>
            <a:spLocks noGrp="1" noChangeArrowheads="1"/>
          </p:cNvSpPr>
          <p:nvPr>
            <p:ph type="title"/>
          </p:nvPr>
        </p:nvSpPr>
        <p:spPr/>
        <p:txBody>
          <a:bodyPr/>
          <a:lstStyle/>
          <a:p>
            <a:pPr eaLnBrk="1" hangingPunct="1"/>
            <a:r>
              <a:rPr lang="es-ES" sz="3800" dirty="0" smtClean="0"/>
              <a:t>Lo que las </a:t>
            </a:r>
            <a:r>
              <a:rPr lang="es-ES" sz="3800" dirty="0" err="1" smtClean="0"/>
              <a:t>MAs</a:t>
            </a:r>
            <a:r>
              <a:rPr lang="es-ES" sz="3800" dirty="0" smtClean="0"/>
              <a:t> tienen en común…</a:t>
            </a:r>
          </a:p>
        </p:txBody>
      </p:sp>
      <p:sp>
        <p:nvSpPr>
          <p:cNvPr id="36870" name="Rectangle 3"/>
          <p:cNvSpPr>
            <a:spLocks noGrp="1" noChangeArrowheads="1"/>
          </p:cNvSpPr>
          <p:nvPr>
            <p:ph idx="1"/>
          </p:nvPr>
        </p:nvSpPr>
        <p:spPr>
          <a:xfrm>
            <a:off x="609600" y="2077872"/>
            <a:ext cx="6651010" cy="3654188"/>
          </a:xfrm>
        </p:spPr>
        <p:txBody>
          <a:bodyPr>
            <a:noAutofit/>
          </a:bodyPr>
          <a:lstStyle/>
          <a:p>
            <a:pPr algn="just" eaLnBrk="1" hangingPunct="1">
              <a:buClr>
                <a:srgbClr val="000099"/>
              </a:buClr>
            </a:pPr>
            <a:r>
              <a:rPr lang="es-ES" sz="2500" b="1" dirty="0" smtClean="0"/>
              <a:t>Modelo de desarrollo incremental.</a:t>
            </a:r>
            <a:r>
              <a:rPr lang="es-ES" sz="2500" dirty="0" smtClean="0"/>
              <a:t> Pequeñas entregas con ciclos rápidos.</a:t>
            </a:r>
          </a:p>
          <a:p>
            <a:pPr algn="just" eaLnBrk="1" hangingPunct="1">
              <a:buClr>
                <a:srgbClr val="000099"/>
              </a:buClr>
            </a:pPr>
            <a:r>
              <a:rPr lang="es-ES" sz="2500" b="1" dirty="0" smtClean="0"/>
              <a:t>Cooperativo.</a:t>
            </a:r>
            <a:r>
              <a:rPr lang="es-ES" sz="2500" dirty="0" smtClean="0"/>
              <a:t> Usuarios y desarrolladores trabajan juntos en estrecha comunicación.</a:t>
            </a:r>
          </a:p>
          <a:p>
            <a:pPr algn="just" eaLnBrk="1" hangingPunct="1">
              <a:buClr>
                <a:srgbClr val="000099"/>
              </a:buClr>
            </a:pPr>
            <a:r>
              <a:rPr lang="es-ES" sz="2500" b="1" dirty="0" smtClean="0"/>
              <a:t>Directo.</a:t>
            </a:r>
            <a:r>
              <a:rPr lang="es-ES" sz="2500" dirty="0" smtClean="0"/>
              <a:t> El método es simple y fácil de aprender.</a:t>
            </a:r>
          </a:p>
          <a:p>
            <a:pPr algn="just" eaLnBrk="1" hangingPunct="1">
              <a:buClr>
                <a:srgbClr val="000099"/>
              </a:buClr>
            </a:pPr>
            <a:r>
              <a:rPr lang="es-ES" sz="2500" b="1" dirty="0" smtClean="0"/>
              <a:t>Adaptativo.</a:t>
            </a:r>
            <a:r>
              <a:rPr lang="es-ES" sz="2500" dirty="0" smtClean="0"/>
              <a:t> Capaz de incorporar los cambios.</a:t>
            </a:r>
          </a:p>
        </p:txBody>
      </p:sp>
      <p:sp>
        <p:nvSpPr>
          <p:cNvPr id="36866" name="Marcador de fecha 3"/>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29B67FF-91F9-4FCA-A07C-9325BCE748CB}" type="datetime1">
              <a:rPr lang="es-ES"/>
              <a:pPr/>
              <a:t>31/01/2016</a:t>
            </a:fld>
            <a:endParaRPr lang="es-ES" dirty="0"/>
          </a:p>
        </p:txBody>
      </p:sp>
      <p:sp>
        <p:nvSpPr>
          <p:cNvPr id="36867" name="Marcador de pie de página 4"/>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36868" name="Marcador de número de diapositiva 5"/>
          <p:cNvSpPr>
            <a:spLocks noGrp="1"/>
          </p:cNvSpPr>
          <p:nvPr>
            <p:ph type="sldNum" sz="quarter" idx="12"/>
          </p:nvPr>
        </p:nvSpPr>
        <p:spPr>
          <a:xfrm>
            <a:off x="8236075" y="6223925"/>
            <a:ext cx="51263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21EC74B-76A3-421D-8552-77B0107BC8DD}" type="slidenum">
              <a:rPr lang="es-ES">
                <a:latin typeface="Arial Black" panose="020B0A04020102020204" pitchFamily="34" charset="0"/>
              </a:rPr>
              <a:pPr/>
              <a:t>26</a:t>
            </a:fld>
            <a:endParaRPr lang="es-ES" dirty="0">
              <a:latin typeface="Arial Black" panose="020B0A04020102020204" pitchFamily="34" charset="0"/>
            </a:endParaRPr>
          </a:p>
        </p:txBody>
      </p:sp>
    </p:spTree>
    <p:extLst>
      <p:ext uri="{BB962C8B-B14F-4D97-AF65-F5344CB8AC3E}">
        <p14:creationId xmlns:p14="http://schemas.microsoft.com/office/powerpoint/2010/main" val="34248962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fade">
                                      <p:cBhvr>
                                        <p:cTn id="7" dur="500"/>
                                        <p:tgtEl>
                                          <p:spTgt spid="368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870">
                                            <p:txEl>
                                              <p:pRg st="0" end="0"/>
                                            </p:txEl>
                                          </p:spTgt>
                                        </p:tgtEl>
                                        <p:attrNameLst>
                                          <p:attrName>style.visibility</p:attrName>
                                        </p:attrNameLst>
                                      </p:cBhvr>
                                      <p:to>
                                        <p:strVal val="visible"/>
                                      </p:to>
                                    </p:set>
                                    <p:animEffect transition="in" filter="fade">
                                      <p:cBhvr>
                                        <p:cTn id="12" dur="500"/>
                                        <p:tgtEl>
                                          <p:spTgt spid="3687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870">
                                            <p:txEl>
                                              <p:pRg st="1" end="1"/>
                                            </p:txEl>
                                          </p:spTgt>
                                        </p:tgtEl>
                                        <p:attrNameLst>
                                          <p:attrName>style.visibility</p:attrName>
                                        </p:attrNameLst>
                                      </p:cBhvr>
                                      <p:to>
                                        <p:strVal val="visible"/>
                                      </p:to>
                                    </p:set>
                                    <p:animEffect transition="in" filter="fade">
                                      <p:cBhvr>
                                        <p:cTn id="17" dur="500"/>
                                        <p:tgtEl>
                                          <p:spTgt spid="3687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870">
                                            <p:txEl>
                                              <p:pRg st="2" end="2"/>
                                            </p:txEl>
                                          </p:spTgt>
                                        </p:tgtEl>
                                        <p:attrNameLst>
                                          <p:attrName>style.visibility</p:attrName>
                                        </p:attrNameLst>
                                      </p:cBhvr>
                                      <p:to>
                                        <p:strVal val="visible"/>
                                      </p:to>
                                    </p:set>
                                    <p:animEffect transition="in" filter="fade">
                                      <p:cBhvr>
                                        <p:cTn id="22" dur="500"/>
                                        <p:tgtEl>
                                          <p:spTgt spid="3687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6870">
                                            <p:txEl>
                                              <p:pRg st="3" end="3"/>
                                            </p:txEl>
                                          </p:spTgt>
                                        </p:tgtEl>
                                        <p:attrNameLst>
                                          <p:attrName>style.visibility</p:attrName>
                                        </p:attrNameLst>
                                      </p:cBhvr>
                                      <p:to>
                                        <p:strVal val="visible"/>
                                      </p:to>
                                    </p:set>
                                    <p:animEffect transition="in" filter="fade">
                                      <p:cBhvr>
                                        <p:cTn id="27" dur="500"/>
                                        <p:tgtEl>
                                          <p:spTgt spid="368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P spid="36870"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27B1DB7-0C1B-441C-A999-7138904EEC48}" type="datetime1">
              <a:rPr lang="es-ES"/>
              <a:pPr/>
              <a:t>31/01/2016</a:t>
            </a:fld>
            <a:endParaRPr lang="es-ES" dirty="0"/>
          </a:p>
        </p:txBody>
      </p:sp>
      <p:sp>
        <p:nvSpPr>
          <p:cNvPr id="37891"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37894" name="Rectangle 2"/>
          <p:cNvSpPr>
            <a:spLocks noGrp="1" noChangeArrowheads="1"/>
          </p:cNvSpPr>
          <p:nvPr>
            <p:ph type="title" idx="4294967295"/>
          </p:nvPr>
        </p:nvSpPr>
        <p:spPr>
          <a:xfrm>
            <a:off x="0" y="365125"/>
            <a:ext cx="7886700" cy="1325563"/>
          </a:xfrm>
        </p:spPr>
        <p:txBody>
          <a:bodyPr/>
          <a:lstStyle/>
          <a:p>
            <a:pPr eaLnBrk="1" hangingPunct="1"/>
            <a:r>
              <a:rPr lang="es-ES" dirty="0" smtClean="0"/>
              <a:t>¿Debemos ir a lo ágil?</a:t>
            </a:r>
          </a:p>
        </p:txBody>
      </p:sp>
      <p:sp>
        <p:nvSpPr>
          <p:cNvPr id="37895" name="Rectangle 3"/>
          <p:cNvSpPr>
            <a:spLocks noGrp="1" noChangeArrowheads="1"/>
          </p:cNvSpPr>
          <p:nvPr>
            <p:ph type="body" idx="4294967295"/>
          </p:nvPr>
        </p:nvSpPr>
        <p:spPr>
          <a:xfrm>
            <a:off x="0" y="1238772"/>
            <a:ext cx="7151427" cy="4351338"/>
          </a:xfrm>
        </p:spPr>
        <p:txBody>
          <a:bodyPr>
            <a:normAutofit fontScale="92500" lnSpcReduction="10000"/>
          </a:bodyPr>
          <a:lstStyle/>
          <a:p>
            <a:pPr algn="just" eaLnBrk="1" hangingPunct="1">
              <a:lnSpc>
                <a:spcPct val="90000"/>
              </a:lnSpc>
              <a:buClr>
                <a:srgbClr val="000099"/>
              </a:buClr>
            </a:pPr>
            <a:r>
              <a:rPr lang="es-ES_tradnl" sz="2800" dirty="0" smtClean="0"/>
              <a:t>El uso de un método ágil no es para todos.</a:t>
            </a:r>
          </a:p>
          <a:p>
            <a:pPr algn="just" eaLnBrk="1" hangingPunct="1">
              <a:lnSpc>
                <a:spcPct val="90000"/>
              </a:lnSpc>
              <a:buClr>
                <a:srgbClr val="000099"/>
              </a:buClr>
            </a:pPr>
            <a:r>
              <a:rPr lang="es-ES_tradnl" sz="2800" dirty="0" smtClean="0"/>
              <a:t>Los acercamientos adaptables son buenos cuando sus requisitos son inciertos o volátiles.  </a:t>
            </a:r>
            <a:endParaRPr lang="es-ES" sz="2800" dirty="0" smtClean="0"/>
          </a:p>
          <a:p>
            <a:pPr algn="just" eaLnBrk="1" hangingPunct="1">
              <a:lnSpc>
                <a:spcPct val="90000"/>
              </a:lnSpc>
              <a:buClr>
                <a:srgbClr val="000099"/>
              </a:buClr>
            </a:pPr>
            <a:r>
              <a:rPr lang="es-ES_tradnl" sz="2800" dirty="0" smtClean="0"/>
              <a:t>Una de la ventajas de los métodos ágiles es de hecho su peso ligero, lo que los hace más probables de ser seguidos cuando no se conoce ningún proceso en absoluto. </a:t>
            </a:r>
          </a:p>
          <a:p>
            <a:pPr algn="just" eaLnBrk="1" hangingPunct="1">
              <a:lnSpc>
                <a:spcPct val="90000"/>
              </a:lnSpc>
              <a:buClr>
                <a:srgbClr val="000099"/>
              </a:buClr>
            </a:pPr>
            <a:r>
              <a:rPr lang="es-ES_tradnl" sz="2800" dirty="0" smtClean="0"/>
              <a:t>Una de las limitaciones más grandes de estas nuevas metodologías es cómo manejar equipos más grandes.</a:t>
            </a:r>
          </a:p>
        </p:txBody>
      </p:sp>
      <p:sp>
        <p:nvSpPr>
          <p:cNvPr id="37893"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1CF15E4E-EC73-4430-A183-A2FF4413CD72}" type="slidenum">
              <a:rPr lang="es-ES" sz="1200">
                <a:latin typeface="Arial Black" panose="020B0A04020102020204" pitchFamily="34" charset="0"/>
              </a:rPr>
              <a:pPr algn="r" eaLnBrk="1" hangingPunct="1">
                <a:spcBef>
                  <a:spcPct val="0"/>
                </a:spcBef>
                <a:buClrTx/>
                <a:buSzTx/>
                <a:buFontTx/>
                <a:buNone/>
              </a:pPr>
              <a:t>27</a:t>
            </a:fld>
            <a:endParaRPr lang="es-ES" sz="1200">
              <a:latin typeface="Arial Black" panose="020B0A04020102020204" pitchFamily="34" charset="0"/>
            </a:endParaRPr>
          </a:p>
        </p:txBody>
      </p:sp>
    </p:spTree>
    <p:extLst>
      <p:ext uri="{BB962C8B-B14F-4D97-AF65-F5344CB8AC3E}">
        <p14:creationId xmlns:p14="http://schemas.microsoft.com/office/powerpoint/2010/main" val="40305619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94"/>
                                        </p:tgtEl>
                                        <p:attrNameLst>
                                          <p:attrName>style.visibility</p:attrName>
                                        </p:attrNameLst>
                                      </p:cBhvr>
                                      <p:to>
                                        <p:strVal val="visible"/>
                                      </p:to>
                                    </p:set>
                                    <p:animEffect transition="in" filter="fade">
                                      <p:cBhvr>
                                        <p:cTn id="7" dur="500"/>
                                        <p:tgtEl>
                                          <p:spTgt spid="378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895">
                                            <p:txEl>
                                              <p:pRg st="0" end="0"/>
                                            </p:txEl>
                                          </p:spTgt>
                                        </p:tgtEl>
                                        <p:attrNameLst>
                                          <p:attrName>style.visibility</p:attrName>
                                        </p:attrNameLst>
                                      </p:cBhvr>
                                      <p:to>
                                        <p:strVal val="visible"/>
                                      </p:to>
                                    </p:set>
                                    <p:animEffect transition="in" filter="fade">
                                      <p:cBhvr>
                                        <p:cTn id="12" dur="500"/>
                                        <p:tgtEl>
                                          <p:spTgt spid="378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895">
                                            <p:txEl>
                                              <p:pRg st="1" end="1"/>
                                            </p:txEl>
                                          </p:spTgt>
                                        </p:tgtEl>
                                        <p:attrNameLst>
                                          <p:attrName>style.visibility</p:attrName>
                                        </p:attrNameLst>
                                      </p:cBhvr>
                                      <p:to>
                                        <p:strVal val="visible"/>
                                      </p:to>
                                    </p:set>
                                    <p:animEffect transition="in" filter="fade">
                                      <p:cBhvr>
                                        <p:cTn id="17" dur="500"/>
                                        <p:tgtEl>
                                          <p:spTgt spid="3789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895">
                                            <p:txEl>
                                              <p:pRg st="2" end="2"/>
                                            </p:txEl>
                                          </p:spTgt>
                                        </p:tgtEl>
                                        <p:attrNameLst>
                                          <p:attrName>style.visibility</p:attrName>
                                        </p:attrNameLst>
                                      </p:cBhvr>
                                      <p:to>
                                        <p:strVal val="visible"/>
                                      </p:to>
                                    </p:set>
                                    <p:animEffect transition="in" filter="fade">
                                      <p:cBhvr>
                                        <p:cTn id="22" dur="500"/>
                                        <p:tgtEl>
                                          <p:spTgt spid="3789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7895">
                                            <p:txEl>
                                              <p:pRg st="3" end="3"/>
                                            </p:txEl>
                                          </p:spTgt>
                                        </p:tgtEl>
                                        <p:attrNameLst>
                                          <p:attrName>style.visibility</p:attrName>
                                        </p:attrNameLst>
                                      </p:cBhvr>
                                      <p:to>
                                        <p:strVal val="visible"/>
                                      </p:to>
                                    </p:set>
                                    <p:animEffect transition="in" filter="fade">
                                      <p:cBhvr>
                                        <p:cTn id="27" dur="500"/>
                                        <p:tgtEl>
                                          <p:spTgt spid="378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p:bldP spid="3789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AC96DE2-9905-4A85-8530-4F08AB914434}" type="datetime1">
              <a:rPr lang="es-ES"/>
              <a:pPr/>
              <a:t>31/01/2016</a:t>
            </a:fld>
            <a:endParaRPr lang="es-ES" dirty="0"/>
          </a:p>
        </p:txBody>
      </p:sp>
      <p:sp>
        <p:nvSpPr>
          <p:cNvPr id="38915"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38918" name="Rectangle 2"/>
          <p:cNvSpPr>
            <a:spLocks noGrp="1" noChangeArrowheads="1"/>
          </p:cNvSpPr>
          <p:nvPr>
            <p:ph type="title" idx="4294967295"/>
          </p:nvPr>
        </p:nvSpPr>
        <p:spPr>
          <a:xfrm>
            <a:off x="609599" y="428625"/>
            <a:ext cx="3375547" cy="717787"/>
          </a:xfrm>
        </p:spPr>
        <p:txBody>
          <a:bodyPr/>
          <a:lstStyle/>
          <a:p>
            <a:pPr eaLnBrk="1" hangingPunct="1"/>
            <a:r>
              <a:rPr lang="es-ES" dirty="0" smtClean="0"/>
              <a:t>Conclusiones</a:t>
            </a:r>
          </a:p>
        </p:txBody>
      </p:sp>
      <p:sp>
        <p:nvSpPr>
          <p:cNvPr id="38919" name="Rectangle 3"/>
          <p:cNvSpPr>
            <a:spLocks noGrp="1" noChangeArrowheads="1"/>
          </p:cNvSpPr>
          <p:nvPr>
            <p:ph type="body" idx="4294967295"/>
          </p:nvPr>
        </p:nvSpPr>
        <p:spPr>
          <a:xfrm>
            <a:off x="0" y="1825625"/>
            <a:ext cx="7069540" cy="3060274"/>
          </a:xfrm>
        </p:spPr>
        <p:txBody>
          <a:bodyPr>
            <a:noAutofit/>
          </a:bodyPr>
          <a:lstStyle/>
          <a:p>
            <a:pPr algn="just" eaLnBrk="1" hangingPunct="1">
              <a:buClr>
                <a:srgbClr val="000099"/>
              </a:buClr>
            </a:pPr>
            <a:r>
              <a:rPr lang="es-ES" sz="2500" dirty="0" smtClean="0"/>
              <a:t>No existe una metodología universal para hacer frente con éxito a cualquier proyecto de desarrollo de software.</a:t>
            </a:r>
          </a:p>
          <a:p>
            <a:pPr algn="just" eaLnBrk="1" hangingPunct="1">
              <a:buClr>
                <a:srgbClr val="000099"/>
              </a:buClr>
            </a:pPr>
            <a:r>
              <a:rPr lang="es-ES" sz="2500" dirty="0" smtClean="0"/>
              <a:t>Las metodologías ágiles ofrecen una solución casi a medida para una gran cantidad de proyectos pequeños y con requisitos muy cambiantes.</a:t>
            </a:r>
          </a:p>
        </p:txBody>
      </p:sp>
      <p:sp>
        <p:nvSpPr>
          <p:cNvPr id="38917"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FE4996A6-5258-4784-8069-FE59F2A68ED2}" type="slidenum">
              <a:rPr lang="es-ES" sz="1200">
                <a:latin typeface="Arial Black" panose="020B0A04020102020204" pitchFamily="34" charset="0"/>
              </a:rPr>
              <a:pPr algn="r" eaLnBrk="1" hangingPunct="1">
                <a:spcBef>
                  <a:spcPct val="0"/>
                </a:spcBef>
                <a:buClrTx/>
                <a:buSzTx/>
                <a:buFontTx/>
                <a:buNone/>
              </a:pPr>
              <a:t>28</a:t>
            </a:fld>
            <a:endParaRPr lang="es-ES" sz="1200">
              <a:latin typeface="Arial Black" panose="020B0A04020102020204" pitchFamily="34" charset="0"/>
            </a:endParaRPr>
          </a:p>
        </p:txBody>
      </p:sp>
    </p:spTree>
    <p:extLst>
      <p:ext uri="{BB962C8B-B14F-4D97-AF65-F5344CB8AC3E}">
        <p14:creationId xmlns:p14="http://schemas.microsoft.com/office/powerpoint/2010/main" val="9354784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918"/>
                                        </p:tgtEl>
                                        <p:attrNameLst>
                                          <p:attrName>style.visibility</p:attrName>
                                        </p:attrNameLst>
                                      </p:cBhvr>
                                      <p:to>
                                        <p:strVal val="visible"/>
                                      </p:to>
                                    </p:set>
                                    <p:animEffect transition="in" filter="fade">
                                      <p:cBhvr>
                                        <p:cTn id="7" dur="500"/>
                                        <p:tgtEl>
                                          <p:spTgt spid="389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919">
                                            <p:txEl>
                                              <p:pRg st="0" end="0"/>
                                            </p:txEl>
                                          </p:spTgt>
                                        </p:tgtEl>
                                        <p:attrNameLst>
                                          <p:attrName>style.visibility</p:attrName>
                                        </p:attrNameLst>
                                      </p:cBhvr>
                                      <p:to>
                                        <p:strVal val="visible"/>
                                      </p:to>
                                    </p:set>
                                    <p:animEffect transition="in" filter="fade">
                                      <p:cBhvr>
                                        <p:cTn id="12" dur="500"/>
                                        <p:tgtEl>
                                          <p:spTgt spid="389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8919">
                                            <p:txEl>
                                              <p:pRg st="1" end="1"/>
                                            </p:txEl>
                                          </p:spTgt>
                                        </p:tgtEl>
                                        <p:attrNameLst>
                                          <p:attrName>style.visibility</p:attrName>
                                        </p:attrNameLst>
                                      </p:cBhvr>
                                      <p:to>
                                        <p:strVal val="visible"/>
                                      </p:to>
                                    </p:set>
                                    <p:animEffect transition="in" filter="fade">
                                      <p:cBhvr>
                                        <p:cTn id="17" dur="500"/>
                                        <p:tgtEl>
                                          <p:spTgt spid="389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p:bldP spid="38919"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C2DCAC3-9679-419B-9CF8-FE098FA2F437}" type="datetime1">
              <a:rPr lang="es-ES"/>
              <a:pPr/>
              <a:t>31/01/2016</a:t>
            </a:fld>
            <a:endParaRPr lang="es-ES" dirty="0"/>
          </a:p>
        </p:txBody>
      </p:sp>
      <p:sp>
        <p:nvSpPr>
          <p:cNvPr id="39939"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39943" name="Rectangle 3"/>
          <p:cNvSpPr>
            <a:spLocks noGrp="1" noChangeArrowheads="1"/>
          </p:cNvSpPr>
          <p:nvPr>
            <p:ph type="body" idx="4294967295"/>
          </p:nvPr>
        </p:nvSpPr>
        <p:spPr>
          <a:xfrm>
            <a:off x="0" y="1429840"/>
            <a:ext cx="7369791" cy="3578888"/>
          </a:xfrm>
        </p:spPr>
        <p:txBody>
          <a:bodyPr>
            <a:noAutofit/>
          </a:bodyPr>
          <a:lstStyle/>
          <a:p>
            <a:pPr algn="just" eaLnBrk="1" hangingPunct="1">
              <a:buClr>
                <a:srgbClr val="000099"/>
              </a:buClr>
            </a:pPr>
            <a:r>
              <a:rPr lang="es-ES" sz="2600" dirty="0" smtClean="0"/>
              <a:t>Las metodologías tradicionales para el desarrollo del software imponen un proceso disciplinado con el objetivo de hacer el trabajo más predecible, eficiente y planificado. </a:t>
            </a:r>
          </a:p>
          <a:p>
            <a:pPr algn="just" eaLnBrk="1" hangingPunct="1">
              <a:buClr>
                <a:srgbClr val="000099"/>
              </a:buClr>
            </a:pPr>
            <a:r>
              <a:rPr lang="es-ES" sz="2600" dirty="0" smtClean="0"/>
              <a:t>No queda otra opción que adoptar una u otra corriente en dependencia de las condiciones del proyecto. </a:t>
            </a:r>
          </a:p>
        </p:txBody>
      </p:sp>
      <p:sp>
        <p:nvSpPr>
          <p:cNvPr id="39941" name="5 Marcador de número de diapositiva"/>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95D48C35-141C-4CE3-AAF5-A1F5E6E7005A}" type="slidenum">
              <a:rPr lang="es-ES" sz="1200">
                <a:latin typeface="Arial Black" panose="020B0A04020102020204" pitchFamily="34" charset="0"/>
              </a:rPr>
              <a:pPr algn="r" eaLnBrk="1" hangingPunct="1">
                <a:spcBef>
                  <a:spcPct val="0"/>
                </a:spcBef>
                <a:buClrTx/>
                <a:buSzTx/>
                <a:buFontTx/>
                <a:buNone/>
              </a:pPr>
              <a:t>29</a:t>
            </a:fld>
            <a:endParaRPr lang="es-ES" sz="1200">
              <a:latin typeface="Arial Black" panose="020B0A04020102020204" pitchFamily="34" charset="0"/>
            </a:endParaRPr>
          </a:p>
        </p:txBody>
      </p:sp>
      <p:sp>
        <p:nvSpPr>
          <p:cNvPr id="7" name="Rectangle 2"/>
          <p:cNvSpPr txBox="1">
            <a:spLocks noChangeArrowheads="1"/>
          </p:cNvSpPr>
          <p:nvPr/>
        </p:nvSpPr>
        <p:spPr>
          <a:xfrm>
            <a:off x="609599" y="428625"/>
            <a:ext cx="3375547" cy="71778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dirty="0" smtClean="0"/>
              <a:t>Conclusiones</a:t>
            </a:r>
          </a:p>
        </p:txBody>
      </p:sp>
    </p:spTree>
    <p:extLst>
      <p:ext uri="{BB962C8B-B14F-4D97-AF65-F5344CB8AC3E}">
        <p14:creationId xmlns:p14="http://schemas.microsoft.com/office/powerpoint/2010/main" val="29587893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943">
                                            <p:txEl>
                                              <p:pRg st="0" end="0"/>
                                            </p:txEl>
                                          </p:spTgt>
                                        </p:tgtEl>
                                        <p:attrNameLst>
                                          <p:attrName>style.visibility</p:attrName>
                                        </p:attrNameLst>
                                      </p:cBhvr>
                                      <p:to>
                                        <p:strVal val="visible"/>
                                      </p:to>
                                    </p:set>
                                    <p:animEffect transition="in" filter="fade">
                                      <p:cBhvr>
                                        <p:cTn id="12" dur="500"/>
                                        <p:tgtEl>
                                          <p:spTgt spid="3994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943">
                                            <p:txEl>
                                              <p:pRg st="1" end="1"/>
                                            </p:txEl>
                                          </p:spTgt>
                                        </p:tgtEl>
                                        <p:attrNameLst>
                                          <p:attrName>style.visibility</p:attrName>
                                        </p:attrNameLst>
                                      </p:cBhvr>
                                      <p:to>
                                        <p:strVal val="visible"/>
                                      </p:to>
                                    </p:set>
                                    <p:animEffect transition="in" filter="fade">
                                      <p:cBhvr>
                                        <p:cTn id="17" dur="500"/>
                                        <p:tgtEl>
                                          <p:spTgt spid="399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3" grpId="0" build="p"/>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Sistema Evaluativo</a:t>
            </a:r>
            <a:endParaRPr lang="es-ES" dirty="0"/>
          </a:p>
        </p:txBody>
      </p:sp>
      <p:sp>
        <p:nvSpPr>
          <p:cNvPr id="3" name="Marcador de contenido 2"/>
          <p:cNvSpPr>
            <a:spLocks noGrp="1"/>
          </p:cNvSpPr>
          <p:nvPr>
            <p:ph idx="1"/>
          </p:nvPr>
        </p:nvSpPr>
        <p:spPr/>
        <p:txBody>
          <a:bodyPr>
            <a:normAutofit/>
          </a:bodyPr>
          <a:lstStyle/>
          <a:p>
            <a:r>
              <a:rPr lang="es-ES" sz="3000" dirty="0" smtClean="0"/>
              <a:t>1 </a:t>
            </a:r>
            <a:r>
              <a:rPr lang="es-ES" sz="3000" dirty="0" smtClean="0"/>
              <a:t>Trabajo de Control Parcial</a:t>
            </a:r>
            <a:r>
              <a:rPr lang="es-ES" sz="3000" dirty="0" smtClean="0"/>
              <a:t> </a:t>
            </a:r>
            <a:endParaRPr lang="es-ES" sz="3000" dirty="0" smtClean="0"/>
          </a:p>
          <a:p>
            <a:r>
              <a:rPr lang="es-ES" sz="3000" dirty="0" smtClean="0"/>
              <a:t>Seminarios</a:t>
            </a:r>
            <a:endParaRPr lang="es-ES" sz="3000" dirty="0" smtClean="0"/>
          </a:p>
          <a:p>
            <a:r>
              <a:rPr lang="es-ES" sz="3000" dirty="0" smtClean="0"/>
              <a:t>Preguntas Escritas y Orales</a:t>
            </a:r>
          </a:p>
          <a:p>
            <a:r>
              <a:rPr lang="es-ES" sz="3000" dirty="0" smtClean="0"/>
              <a:t>Asistencia</a:t>
            </a:r>
            <a:r>
              <a:rPr lang="es-ES" sz="3000" dirty="0" smtClean="0"/>
              <a:t>.</a:t>
            </a:r>
          </a:p>
          <a:p>
            <a:r>
              <a:rPr lang="es-ES" sz="3000" dirty="0" smtClean="0"/>
              <a:t>Proyecto de Curso.</a:t>
            </a:r>
            <a:endParaRPr lang="es-ES" sz="3000" dirty="0" smtClean="0"/>
          </a:p>
        </p:txBody>
      </p:sp>
    </p:spTree>
    <p:extLst>
      <p:ext uri="{BB962C8B-B14F-4D97-AF65-F5344CB8AC3E}">
        <p14:creationId xmlns:p14="http://schemas.microsoft.com/office/powerpoint/2010/main" val="40946118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17203F4-A882-4400-B561-0BBD31C6FF3C}" type="datetime1">
              <a:rPr lang="es-ES"/>
              <a:pPr/>
              <a:t>31/01/2016</a:t>
            </a:fld>
            <a:endParaRPr lang="es-ES" dirty="0"/>
          </a:p>
        </p:txBody>
      </p:sp>
      <p:sp>
        <p:nvSpPr>
          <p:cNvPr id="40963"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40966" name="Rectangle 2"/>
          <p:cNvSpPr>
            <a:spLocks noGrp="1" noChangeArrowheads="1"/>
          </p:cNvSpPr>
          <p:nvPr>
            <p:ph type="title" idx="4294967295"/>
          </p:nvPr>
        </p:nvSpPr>
        <p:spPr>
          <a:xfrm>
            <a:off x="0" y="365125"/>
            <a:ext cx="7886700" cy="1325563"/>
          </a:xfrm>
        </p:spPr>
        <p:txBody>
          <a:bodyPr/>
          <a:lstStyle/>
          <a:p>
            <a:pPr eaLnBrk="1" hangingPunct="1"/>
            <a:r>
              <a:rPr lang="es-ES" smtClean="0"/>
              <a:t>Enlaces</a:t>
            </a:r>
          </a:p>
        </p:txBody>
      </p:sp>
      <p:sp>
        <p:nvSpPr>
          <p:cNvPr id="40967" name="Rectangle 3"/>
          <p:cNvSpPr>
            <a:spLocks noGrp="1" noChangeArrowheads="1"/>
          </p:cNvSpPr>
          <p:nvPr>
            <p:ph type="body" sz="half" idx="4294967295"/>
          </p:nvPr>
        </p:nvSpPr>
        <p:spPr>
          <a:xfrm>
            <a:off x="0" y="1412875"/>
            <a:ext cx="3886200" cy="4419600"/>
          </a:xfrm>
        </p:spPr>
        <p:txBody>
          <a:bodyPr>
            <a:normAutofit lnSpcReduction="10000"/>
          </a:bodyPr>
          <a:lstStyle/>
          <a:p>
            <a:pPr eaLnBrk="1" hangingPunct="1">
              <a:lnSpc>
                <a:spcPct val="90000"/>
              </a:lnSpc>
              <a:buClr>
                <a:srgbClr val="000099"/>
              </a:buClr>
            </a:pPr>
            <a:endParaRPr lang="es-ES" sz="2800" dirty="0" smtClean="0"/>
          </a:p>
          <a:p>
            <a:pPr eaLnBrk="1" hangingPunct="1">
              <a:lnSpc>
                <a:spcPct val="90000"/>
              </a:lnSpc>
              <a:buClr>
                <a:srgbClr val="000099"/>
              </a:buClr>
            </a:pPr>
            <a:endParaRPr lang="es-ES" sz="2800" dirty="0" smtClean="0"/>
          </a:p>
          <a:p>
            <a:pPr eaLnBrk="1" hangingPunct="1">
              <a:lnSpc>
                <a:spcPct val="90000"/>
              </a:lnSpc>
              <a:buClr>
                <a:srgbClr val="000099"/>
              </a:buClr>
            </a:pPr>
            <a:endParaRPr lang="es-ES" sz="2800" dirty="0" smtClean="0"/>
          </a:p>
          <a:p>
            <a:pPr eaLnBrk="1" hangingPunct="1">
              <a:lnSpc>
                <a:spcPct val="90000"/>
              </a:lnSpc>
              <a:buClr>
                <a:srgbClr val="000099"/>
              </a:buClr>
            </a:pPr>
            <a:r>
              <a:rPr lang="es-ES" sz="2400" dirty="0" smtClean="0"/>
              <a:t>Contiene un sitio web y una lista de discusión.</a:t>
            </a:r>
          </a:p>
          <a:p>
            <a:pPr eaLnBrk="1" hangingPunct="1">
              <a:lnSpc>
                <a:spcPct val="90000"/>
              </a:lnSpc>
              <a:buClr>
                <a:srgbClr val="000099"/>
              </a:buClr>
            </a:pPr>
            <a:r>
              <a:rPr lang="es-ES" sz="2400" dirty="0" smtClean="0"/>
              <a:t>Pretende ser un punto de encuentro y discusión.</a:t>
            </a:r>
          </a:p>
          <a:p>
            <a:pPr eaLnBrk="1" hangingPunct="1">
              <a:lnSpc>
                <a:spcPct val="90000"/>
              </a:lnSpc>
              <a:buClr>
                <a:srgbClr val="000099"/>
              </a:buClr>
            </a:pPr>
            <a:r>
              <a:rPr lang="es-ES" sz="2400" dirty="0" smtClean="0"/>
              <a:t>Contiene análisis de artículos, noticias, enlaces y una enciclopedia.</a:t>
            </a:r>
          </a:p>
        </p:txBody>
      </p:sp>
      <p:pic>
        <p:nvPicPr>
          <p:cNvPr id="40968" name="Picture 4"/>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3943350" y="2611437"/>
            <a:ext cx="3455987" cy="3221038"/>
          </a:xfrm>
          <a:noFill/>
        </p:spPr>
      </p:pic>
      <p:sp>
        <p:nvSpPr>
          <p:cNvPr id="40965" name="6 Marcador de número de diapositiva"/>
          <p:cNvSpPr txBox="1">
            <a:spLocks noGrp="1"/>
          </p:cNvSpPr>
          <p:nvPr/>
        </p:nvSpPr>
        <p:spPr bwMode="auto">
          <a:xfrm>
            <a:off x="7886700" y="6248400"/>
            <a:ext cx="800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algn="r" eaLnBrk="1" hangingPunct="1">
              <a:spcBef>
                <a:spcPct val="0"/>
              </a:spcBef>
              <a:buClrTx/>
              <a:buSzTx/>
              <a:buFontTx/>
              <a:buNone/>
            </a:pPr>
            <a:fld id="{32B454CC-79B5-40D1-9275-B325A7E2C97D}" type="slidenum">
              <a:rPr lang="es-ES" sz="1200">
                <a:latin typeface="Arial Black" panose="020B0A04020102020204" pitchFamily="34" charset="0"/>
              </a:rPr>
              <a:pPr algn="r" eaLnBrk="1" hangingPunct="1">
                <a:spcBef>
                  <a:spcPct val="0"/>
                </a:spcBef>
                <a:buClrTx/>
                <a:buSzTx/>
                <a:buFontTx/>
                <a:buNone/>
              </a:pPr>
              <a:t>30</a:t>
            </a:fld>
            <a:endParaRPr lang="es-ES" sz="1200">
              <a:latin typeface="Arial Black" panose="020B0A04020102020204" pitchFamily="34" charset="0"/>
            </a:endParaRPr>
          </a:p>
        </p:txBody>
      </p:sp>
      <p:sp>
        <p:nvSpPr>
          <p:cNvPr id="40969" name="Text Box 6"/>
          <p:cNvSpPr txBox="1">
            <a:spLocks noChangeArrowheads="1"/>
          </p:cNvSpPr>
          <p:nvPr/>
        </p:nvSpPr>
        <p:spPr bwMode="auto">
          <a:xfrm>
            <a:off x="0" y="1358570"/>
            <a:ext cx="7206018" cy="16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Arial" panose="020B0604020202020204" pitchFamily="34" charset="0"/>
              </a:defRPr>
            </a:lvl1pPr>
            <a:lvl2pPr marL="742950" indent="-285750">
              <a:spcBef>
                <a:spcPct val="20000"/>
              </a:spcBef>
              <a:buClr>
                <a:schemeClr val="accent1"/>
              </a:buClr>
              <a:buSzPct val="70000"/>
              <a:buFont typeface="Wingdings" panose="05000000000000000000" pitchFamily="2" charset="2"/>
              <a:buChar char="l"/>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l"/>
              <a:defRPr sz="2400">
                <a:solidFill>
                  <a:schemeClr val="tx1"/>
                </a:solidFill>
                <a:latin typeface="Arial" panose="020B0604020202020204" pitchFamily="34" charset="0"/>
              </a:defRPr>
            </a:lvl3pPr>
            <a:lvl4pPr marL="1600200" indent="-228600">
              <a:spcBef>
                <a:spcPct val="20000"/>
              </a:spcBef>
              <a:buClr>
                <a:schemeClr val="hlink"/>
              </a:buClr>
              <a:buSzPct val="60000"/>
              <a:buFont typeface="Wingdings" panose="05000000000000000000" pitchFamily="2" charset="2"/>
              <a:buChar char="l"/>
              <a:defRPr sz="2000">
                <a:solidFill>
                  <a:schemeClr val="tx1"/>
                </a:solidFill>
                <a:latin typeface="Arial" panose="020B0604020202020204" pitchFamily="34" charset="0"/>
              </a:defRPr>
            </a:lvl4pPr>
            <a:lvl5pPr marL="2057400" indent="-228600">
              <a:spcBef>
                <a:spcPct val="20000"/>
              </a:spcBef>
              <a:buClr>
                <a:schemeClr val="bg2"/>
              </a:buClr>
              <a:buSzPct val="40000"/>
              <a:buFont typeface="Wingdings" panose="05000000000000000000" pitchFamily="2" charset="2"/>
              <a:buChar char="l"/>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SzPct val="40000"/>
              <a:buFont typeface="Wingdings" panose="05000000000000000000" pitchFamily="2" charset="2"/>
              <a:buChar char="l"/>
              <a:defRPr sz="2000">
                <a:solidFill>
                  <a:schemeClr val="tx1"/>
                </a:solidFill>
                <a:latin typeface="Arial" panose="020B0604020202020204" pitchFamily="34" charset="0"/>
              </a:defRPr>
            </a:lvl9pPr>
          </a:lstStyle>
          <a:p>
            <a:pPr eaLnBrk="1" hangingPunct="1">
              <a:lnSpc>
                <a:spcPct val="90000"/>
              </a:lnSpc>
              <a:buClr>
                <a:srgbClr val="000099"/>
              </a:buClr>
            </a:pPr>
            <a:r>
              <a:rPr lang="es-ES" sz="1800" dirty="0">
                <a:solidFill>
                  <a:srgbClr val="000099"/>
                </a:solidFill>
              </a:rPr>
              <a:t> </a:t>
            </a:r>
            <a:r>
              <a:rPr lang="es-ES" sz="2800" dirty="0">
                <a:solidFill>
                  <a:srgbClr val="000099"/>
                </a:solidFill>
                <a:hlinkClick r:id="rId3"/>
              </a:rPr>
              <a:t>www.agile-spain.com</a:t>
            </a:r>
            <a:r>
              <a:rPr lang="es-ES" sz="2800" dirty="0"/>
              <a:t> tiene como objetivo dar a conocer las metodologías ágiles en el mundo de habla hispana.</a:t>
            </a:r>
          </a:p>
          <a:p>
            <a:pPr eaLnBrk="1" hangingPunct="1">
              <a:spcBef>
                <a:spcPct val="0"/>
              </a:spcBef>
              <a:buClrTx/>
              <a:buSzTx/>
              <a:buFontTx/>
              <a:buNone/>
            </a:pPr>
            <a:endParaRPr lang="es-ES" sz="2800" dirty="0"/>
          </a:p>
        </p:txBody>
      </p:sp>
    </p:spTree>
    <p:extLst>
      <p:ext uri="{BB962C8B-B14F-4D97-AF65-F5344CB8AC3E}">
        <p14:creationId xmlns:p14="http://schemas.microsoft.com/office/powerpoint/2010/main" val="21986752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2"/>
          <p:cNvSpPr>
            <a:spLocks noGrp="1" noChangeArrowheads="1"/>
          </p:cNvSpPr>
          <p:nvPr>
            <p:ph type="title"/>
          </p:nvPr>
        </p:nvSpPr>
        <p:spPr>
          <a:xfrm>
            <a:off x="323850" y="333375"/>
            <a:ext cx="8543925" cy="895350"/>
          </a:xfrm>
        </p:spPr>
        <p:txBody>
          <a:bodyPr/>
          <a:lstStyle/>
          <a:p>
            <a:pPr eaLnBrk="1" hangingPunct="1"/>
            <a:r>
              <a:rPr lang="es-ES" dirty="0" smtClean="0"/>
              <a:t>Objetivos: </a:t>
            </a:r>
          </a:p>
        </p:txBody>
      </p:sp>
      <p:sp>
        <p:nvSpPr>
          <p:cNvPr id="6150" name="Rectangle 3"/>
          <p:cNvSpPr>
            <a:spLocks noGrp="1" noChangeArrowheads="1"/>
          </p:cNvSpPr>
          <p:nvPr>
            <p:ph idx="1"/>
          </p:nvPr>
        </p:nvSpPr>
        <p:spPr>
          <a:xfrm>
            <a:off x="323851" y="1665026"/>
            <a:ext cx="6633464" cy="2538483"/>
          </a:xfrm>
        </p:spPr>
        <p:txBody>
          <a:bodyPr>
            <a:normAutofit lnSpcReduction="10000"/>
          </a:bodyPr>
          <a:lstStyle/>
          <a:p>
            <a:pPr marL="609600" indent="-609600" algn="just" eaLnBrk="1" hangingPunct="1">
              <a:buClr>
                <a:srgbClr val="000099"/>
              </a:buClr>
              <a:buSzTx/>
              <a:buFont typeface="Wingdings" panose="05000000000000000000" pitchFamily="2" charset="2"/>
              <a:buAutoNum type="arabicPeriod"/>
            </a:pPr>
            <a:r>
              <a:rPr lang="es-AR" sz="2800" dirty="0" smtClean="0"/>
              <a:t>Proporcionar una reflexión introductoria sobre los métodos ágiles de desarrollo de software.</a:t>
            </a:r>
          </a:p>
          <a:p>
            <a:pPr marL="609600" indent="-609600" algn="just" eaLnBrk="1" hangingPunct="1">
              <a:buClr>
                <a:srgbClr val="000099"/>
              </a:buClr>
              <a:buSzTx/>
              <a:buFont typeface="Wingdings" panose="05000000000000000000" pitchFamily="2" charset="2"/>
              <a:buAutoNum type="arabicPeriod"/>
            </a:pPr>
            <a:r>
              <a:rPr lang="es-PE" sz="2800" dirty="0" smtClean="0"/>
              <a:t>Identificar las características principales de las Metodologías Ágiles (</a:t>
            </a:r>
            <a:r>
              <a:rPr lang="es-PE" sz="2800" dirty="0" err="1" smtClean="0"/>
              <a:t>MAs</a:t>
            </a:r>
            <a:r>
              <a:rPr lang="es-PE" sz="2800" dirty="0" smtClean="0"/>
              <a:t>).</a:t>
            </a:r>
            <a:endParaRPr lang="es-ES_tradnl" sz="2800" dirty="0" smtClean="0"/>
          </a:p>
          <a:p>
            <a:pPr marL="609600" indent="-609600" eaLnBrk="1" hangingPunct="1"/>
            <a:endParaRPr lang="es-ES" sz="2400" dirty="0" smtClean="0"/>
          </a:p>
        </p:txBody>
      </p:sp>
      <p:sp>
        <p:nvSpPr>
          <p:cNvPr id="6146" name="Marcador de fecha 3"/>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F05E8CB-2B28-4D14-AF2F-A1D84EAB4359}" type="datetime1">
              <a:rPr lang="es-ES"/>
              <a:pPr/>
              <a:t>31/01/2016</a:t>
            </a:fld>
            <a:endParaRPr lang="es-ES" dirty="0"/>
          </a:p>
        </p:txBody>
      </p:sp>
      <p:sp>
        <p:nvSpPr>
          <p:cNvPr id="6147" name="Marcador de pie de página 4"/>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6148" name="Marcador de número de diapositiva 5"/>
          <p:cNvSpPr>
            <a:spLocks noGrp="1"/>
          </p:cNvSpPr>
          <p:nvPr>
            <p:ph type="sldNum" sz="quarter" idx="12"/>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5B7FA2C-6EAF-487A-9EA9-5C8DC8C7A8CE}" type="slidenum">
              <a:rPr lang="es-ES">
                <a:latin typeface="Arial Black" panose="020B0A04020102020204" pitchFamily="34" charset="0"/>
              </a:rPr>
              <a:pPr/>
              <a:t>4</a:t>
            </a:fld>
            <a:endParaRPr lang="es-ES">
              <a:latin typeface="Arial Black" panose="020B0A04020102020204" pitchFamily="34" charset="0"/>
            </a:endParaRPr>
          </a:p>
        </p:txBody>
      </p:sp>
    </p:spTree>
    <p:extLst>
      <p:ext uri="{BB962C8B-B14F-4D97-AF65-F5344CB8AC3E}">
        <p14:creationId xmlns:p14="http://schemas.microsoft.com/office/powerpoint/2010/main" val="22142879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fade">
                                      <p:cBhvr>
                                        <p:cTn id="7" dur="500"/>
                                        <p:tgtEl>
                                          <p:spTgt spid="61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50">
                                            <p:txEl>
                                              <p:pRg st="0" end="0"/>
                                            </p:txEl>
                                          </p:spTgt>
                                        </p:tgtEl>
                                        <p:attrNameLst>
                                          <p:attrName>style.visibility</p:attrName>
                                        </p:attrNameLst>
                                      </p:cBhvr>
                                      <p:to>
                                        <p:strVal val="visible"/>
                                      </p:to>
                                    </p:set>
                                    <p:animEffect transition="in" filter="fade">
                                      <p:cBhvr>
                                        <p:cTn id="12" dur="500"/>
                                        <p:tgtEl>
                                          <p:spTgt spid="615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50">
                                            <p:txEl>
                                              <p:pRg st="1" end="1"/>
                                            </p:txEl>
                                          </p:spTgt>
                                        </p:tgtEl>
                                        <p:attrNameLst>
                                          <p:attrName>style.visibility</p:attrName>
                                        </p:attrNameLst>
                                      </p:cBhvr>
                                      <p:to>
                                        <p:strVal val="visible"/>
                                      </p:to>
                                    </p:set>
                                    <p:animEffect transition="in" filter="fade">
                                      <p:cBhvr>
                                        <p:cTn id="17" dur="500"/>
                                        <p:tgtEl>
                                          <p:spTgt spid="615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P spid="615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a:xfrm>
            <a:off x="889430" y="347023"/>
            <a:ext cx="5199960" cy="895350"/>
          </a:xfrm>
        </p:spPr>
        <p:txBody>
          <a:bodyPr>
            <a:normAutofit fontScale="90000"/>
          </a:bodyPr>
          <a:lstStyle/>
          <a:p>
            <a:pPr eaLnBrk="1" hangingPunct="1"/>
            <a:r>
              <a:rPr lang="es-ES" dirty="0" smtClean="0"/>
              <a:t>¿Qué es una Metodología?</a:t>
            </a:r>
          </a:p>
        </p:txBody>
      </p:sp>
      <p:sp>
        <p:nvSpPr>
          <p:cNvPr id="8198" name="Rectangle 3"/>
          <p:cNvSpPr>
            <a:spLocks noGrp="1" noChangeArrowheads="1"/>
          </p:cNvSpPr>
          <p:nvPr>
            <p:ph idx="1"/>
          </p:nvPr>
        </p:nvSpPr>
        <p:spPr>
          <a:xfrm>
            <a:off x="611189" y="1916113"/>
            <a:ext cx="6346126" cy="4392612"/>
          </a:xfrm>
        </p:spPr>
        <p:txBody>
          <a:bodyPr/>
          <a:lstStyle/>
          <a:p>
            <a:pPr algn="just" eaLnBrk="1" hangingPunct="1">
              <a:buFont typeface="Wingdings" panose="05000000000000000000" pitchFamily="2" charset="2"/>
              <a:buNone/>
            </a:pPr>
            <a:r>
              <a:rPr lang="es-AR" dirty="0" smtClean="0"/>
              <a:t>     </a:t>
            </a:r>
            <a:r>
              <a:rPr lang="es-AR" sz="2400" dirty="0" smtClean="0"/>
              <a:t>Una metodología de desarrollo es el conjunto de métodos que especifican quién debe hacer qué cosa, cuándo debe hacerse, estableciendo un conjunto de roles (el quién), actividades (la cosa) y un ciclo de vida que establece las diferentes fases. </a:t>
            </a:r>
            <a:endParaRPr lang="es-ES" sz="2400" dirty="0" smtClean="0"/>
          </a:p>
        </p:txBody>
      </p:sp>
      <p:sp>
        <p:nvSpPr>
          <p:cNvPr id="8194" name="Marcador de fecha 3"/>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2B3898B-ABDE-4887-8D77-24333E130DC9}" type="datetime1">
              <a:rPr lang="es-ES"/>
              <a:pPr/>
              <a:t>31/01/2016</a:t>
            </a:fld>
            <a:endParaRPr lang="es-ES" dirty="0"/>
          </a:p>
        </p:txBody>
      </p:sp>
      <p:sp>
        <p:nvSpPr>
          <p:cNvPr id="8195" name="Marcador de pie de página 4"/>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8196" name="Marcador de número de diapositiva 5"/>
          <p:cNvSpPr>
            <a:spLocks noGrp="1"/>
          </p:cNvSpPr>
          <p:nvPr>
            <p:ph type="sldNum" sz="quarter" idx="12"/>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244A6B3-9CE0-4785-8A8D-C0A4E244D549}" type="slidenum">
              <a:rPr lang="es-ES">
                <a:latin typeface="Arial Black" panose="020B0A04020102020204" pitchFamily="34" charset="0"/>
              </a:rPr>
              <a:pPr/>
              <a:t>5</a:t>
            </a:fld>
            <a:endParaRPr lang="es-ES">
              <a:latin typeface="Arial Black" panose="020B0A04020102020204" pitchFamily="34" charset="0"/>
            </a:endParaRPr>
          </a:p>
        </p:txBody>
      </p:sp>
    </p:spTree>
    <p:extLst>
      <p:ext uri="{BB962C8B-B14F-4D97-AF65-F5344CB8AC3E}">
        <p14:creationId xmlns:p14="http://schemas.microsoft.com/office/powerpoint/2010/main" val="17707062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fade">
                                      <p:cBhvr>
                                        <p:cTn id="7" dur="500"/>
                                        <p:tgtEl>
                                          <p:spTgt spid="81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8">
                                            <p:txEl>
                                              <p:pRg st="0" end="0"/>
                                            </p:txEl>
                                          </p:spTgt>
                                        </p:tgtEl>
                                        <p:attrNameLst>
                                          <p:attrName>style.visibility</p:attrName>
                                        </p:attrNameLst>
                                      </p:cBhvr>
                                      <p:to>
                                        <p:strVal val="visible"/>
                                      </p:to>
                                    </p:set>
                                    <p:animEffect transition="in" filter="fade">
                                      <p:cBhvr>
                                        <p:cTn id="12" dur="500"/>
                                        <p:tgtEl>
                                          <p:spTgt spid="81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P spid="819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2"/>
          <p:cNvSpPr>
            <a:spLocks noGrp="1" noChangeArrowheads="1"/>
          </p:cNvSpPr>
          <p:nvPr>
            <p:ph type="title"/>
          </p:nvPr>
        </p:nvSpPr>
        <p:spPr>
          <a:xfrm>
            <a:off x="250825" y="333375"/>
            <a:ext cx="8543925" cy="895350"/>
          </a:xfrm>
        </p:spPr>
        <p:txBody>
          <a:bodyPr/>
          <a:lstStyle/>
          <a:p>
            <a:pPr eaLnBrk="1" hangingPunct="1"/>
            <a:r>
              <a:rPr lang="es-ES" dirty="0" smtClean="0"/>
              <a:t>¿Qué es Metodología?</a:t>
            </a:r>
          </a:p>
        </p:txBody>
      </p:sp>
      <p:sp>
        <p:nvSpPr>
          <p:cNvPr id="9222" name="Rectangle 3"/>
          <p:cNvSpPr>
            <a:spLocks noGrp="1" noChangeArrowheads="1"/>
          </p:cNvSpPr>
          <p:nvPr>
            <p:ph idx="1"/>
          </p:nvPr>
        </p:nvSpPr>
        <p:spPr>
          <a:xfrm>
            <a:off x="611189" y="1773238"/>
            <a:ext cx="6567534" cy="4392612"/>
          </a:xfrm>
        </p:spPr>
        <p:txBody>
          <a:bodyPr>
            <a:normAutofit/>
          </a:bodyPr>
          <a:lstStyle/>
          <a:p>
            <a:pPr algn="just" eaLnBrk="1" hangingPunct="1">
              <a:buClr>
                <a:srgbClr val="000099"/>
              </a:buClr>
            </a:pPr>
            <a:r>
              <a:rPr lang="es-ES" sz="2400" dirty="0" smtClean="0">
                <a:solidFill>
                  <a:srgbClr val="000000"/>
                </a:solidFill>
              </a:rPr>
              <a:t>Las metodologías imponen un proceso disciplinado sobre el desarrollo de software con el fin de hacerlo más predecible y eficiente. </a:t>
            </a:r>
          </a:p>
          <a:p>
            <a:pPr algn="just" eaLnBrk="1" hangingPunct="1">
              <a:buClr>
                <a:srgbClr val="000099"/>
              </a:buClr>
            </a:pPr>
            <a:r>
              <a:rPr lang="es-ES" sz="2400" dirty="0" smtClean="0">
                <a:solidFill>
                  <a:srgbClr val="000000"/>
                </a:solidFill>
              </a:rPr>
              <a:t>Lo hacen desarrollando un proceso detallado con un fuerte énfasis en planificar inspirado por otras disciplinas de la ingeniería.</a:t>
            </a:r>
          </a:p>
        </p:txBody>
      </p:sp>
      <p:sp>
        <p:nvSpPr>
          <p:cNvPr id="9218" name="Marcador de fecha 3"/>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4BFE044-BA62-406A-85E9-76CD6042424B}" type="datetime1">
              <a:rPr lang="es-ES"/>
              <a:pPr/>
              <a:t>31/01/2016</a:t>
            </a:fld>
            <a:endParaRPr lang="es-ES" dirty="0"/>
          </a:p>
        </p:txBody>
      </p:sp>
      <p:sp>
        <p:nvSpPr>
          <p:cNvPr id="9219" name="Marcador de pie de página 4"/>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9220" name="Marcador de número de diapositiva 5"/>
          <p:cNvSpPr>
            <a:spLocks noGrp="1"/>
          </p:cNvSpPr>
          <p:nvPr>
            <p:ph type="sldNum" sz="quarter" idx="12"/>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24D8E14-1A49-43BC-AA0D-94FC8B72F179}" type="slidenum">
              <a:rPr lang="es-ES">
                <a:latin typeface="Arial Black" panose="020B0A04020102020204" pitchFamily="34" charset="0"/>
              </a:rPr>
              <a:pPr/>
              <a:t>6</a:t>
            </a:fld>
            <a:endParaRPr lang="es-ES">
              <a:latin typeface="Arial Black" panose="020B0A04020102020204" pitchFamily="34" charset="0"/>
            </a:endParaRPr>
          </a:p>
        </p:txBody>
      </p:sp>
    </p:spTree>
    <p:extLst>
      <p:ext uri="{BB962C8B-B14F-4D97-AF65-F5344CB8AC3E}">
        <p14:creationId xmlns:p14="http://schemas.microsoft.com/office/powerpoint/2010/main" val="12496143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fade">
                                      <p:cBhvr>
                                        <p:cTn id="7" dur="500"/>
                                        <p:tgtEl>
                                          <p:spTgt spid="92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22">
                                            <p:txEl>
                                              <p:pRg st="0" end="0"/>
                                            </p:txEl>
                                          </p:spTgt>
                                        </p:tgtEl>
                                        <p:attrNameLst>
                                          <p:attrName>style.visibility</p:attrName>
                                        </p:attrNameLst>
                                      </p:cBhvr>
                                      <p:to>
                                        <p:strVal val="visible"/>
                                      </p:to>
                                    </p:set>
                                    <p:animEffect transition="in" filter="fade">
                                      <p:cBhvr>
                                        <p:cTn id="12" dur="500"/>
                                        <p:tgtEl>
                                          <p:spTgt spid="92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222">
                                            <p:txEl>
                                              <p:pRg st="1" end="1"/>
                                            </p:txEl>
                                          </p:spTgt>
                                        </p:tgtEl>
                                        <p:attrNameLst>
                                          <p:attrName>style.visibility</p:attrName>
                                        </p:attrNameLst>
                                      </p:cBhvr>
                                      <p:to>
                                        <p:strVal val="visible"/>
                                      </p:to>
                                    </p:set>
                                    <p:animEffect transition="in" filter="fade">
                                      <p:cBhvr>
                                        <p:cTn id="17" dur="500"/>
                                        <p:tgtEl>
                                          <p:spTgt spid="92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P spid="922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p:cNvSpPr>
            <a:spLocks noGrp="1" noChangeArrowheads="1"/>
          </p:cNvSpPr>
          <p:nvPr>
            <p:ph type="title"/>
          </p:nvPr>
        </p:nvSpPr>
        <p:spPr>
          <a:xfrm>
            <a:off x="250825" y="333375"/>
            <a:ext cx="8616950" cy="895350"/>
          </a:xfrm>
        </p:spPr>
        <p:txBody>
          <a:bodyPr/>
          <a:lstStyle/>
          <a:p>
            <a:pPr eaLnBrk="1" hangingPunct="1"/>
            <a:r>
              <a:rPr lang="es-ES" dirty="0" smtClean="0"/>
              <a:t>Metodologías Ágiles</a:t>
            </a:r>
          </a:p>
        </p:txBody>
      </p:sp>
      <p:sp>
        <p:nvSpPr>
          <p:cNvPr id="11270" name="Rectangle 3"/>
          <p:cNvSpPr>
            <a:spLocks noGrp="1" noChangeArrowheads="1"/>
          </p:cNvSpPr>
          <p:nvPr>
            <p:ph idx="1"/>
          </p:nvPr>
        </p:nvSpPr>
        <p:spPr>
          <a:xfrm>
            <a:off x="250826" y="1228725"/>
            <a:ext cx="6873306" cy="2992438"/>
          </a:xfrm>
        </p:spPr>
        <p:txBody>
          <a:bodyPr>
            <a:normAutofit fontScale="92500"/>
          </a:bodyPr>
          <a:lstStyle/>
          <a:p>
            <a:pPr algn="just" eaLnBrk="1" hangingPunct="1">
              <a:buFont typeface="Wingdings" panose="05000000000000000000" pitchFamily="2" charset="2"/>
              <a:buNone/>
            </a:pPr>
            <a:r>
              <a:rPr lang="es-ES" sz="2400" dirty="0" smtClean="0"/>
              <a:t>    Se entiende como </a:t>
            </a:r>
            <a:r>
              <a:rPr lang="es-ES" sz="2400" b="1" dirty="0" smtClean="0"/>
              <a:t>desarrollo ágil de software</a:t>
            </a:r>
            <a:r>
              <a:rPr lang="es-ES" sz="2400" dirty="0" smtClean="0"/>
              <a:t> a un paradigma de desarrollo de software basado en procesos ágiles. Los procesos ágiles de desarrollo de software, conocidos anteriormente como </a:t>
            </a:r>
            <a:r>
              <a:rPr lang="es-ES" sz="2400" i="1" dirty="0" smtClean="0"/>
              <a:t>metodologías livianas</a:t>
            </a:r>
            <a:r>
              <a:rPr lang="es-ES" sz="2400" dirty="0" smtClean="0"/>
              <a:t>, intentan evitar los tortuosos y burocráticos caminos de las metodologías tradicionales enfocándose en la gente y los resultados.</a:t>
            </a:r>
          </a:p>
        </p:txBody>
      </p:sp>
      <p:sp>
        <p:nvSpPr>
          <p:cNvPr id="11266" name="Marcador de fecha 3"/>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8876A0B-901D-43D7-9D2F-A001275EEC9E}" type="datetime1">
              <a:rPr lang="es-ES"/>
              <a:pPr/>
              <a:t>31/01/2016</a:t>
            </a:fld>
            <a:endParaRPr lang="es-ES" dirty="0"/>
          </a:p>
        </p:txBody>
      </p:sp>
      <p:sp>
        <p:nvSpPr>
          <p:cNvPr id="11267" name="Marcador de pie de página 4"/>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11268" name="Marcador de número de diapositiva 5"/>
          <p:cNvSpPr>
            <a:spLocks noGrp="1"/>
          </p:cNvSpPr>
          <p:nvPr>
            <p:ph type="sldNum" sz="quarter" idx="12"/>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F4BA07D-1D11-446B-A1C7-B6EB13C333D6}" type="slidenum">
              <a:rPr lang="es-ES">
                <a:latin typeface="Arial Black" panose="020B0A04020102020204" pitchFamily="34" charset="0"/>
              </a:rPr>
              <a:pPr/>
              <a:t>7</a:t>
            </a:fld>
            <a:endParaRPr lang="es-ES">
              <a:latin typeface="Arial Black" panose="020B0A04020102020204" pitchFamily="34" charset="0"/>
            </a:endParaRPr>
          </a:p>
        </p:txBody>
      </p:sp>
      <p:sp>
        <p:nvSpPr>
          <p:cNvPr id="11271" name="Text Box 4"/>
          <p:cNvSpPr txBox="1">
            <a:spLocks noChangeArrowheads="1"/>
          </p:cNvSpPr>
          <p:nvPr/>
        </p:nvSpPr>
        <p:spPr bwMode="auto">
          <a:xfrm>
            <a:off x="464024" y="4221163"/>
            <a:ext cx="7110484" cy="1375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lnSpc>
                <a:spcPct val="90000"/>
              </a:lnSpc>
              <a:spcBef>
                <a:spcPts val="800"/>
              </a:spcBef>
              <a:buClr>
                <a:srgbClr val="996666"/>
              </a:buClr>
              <a:buSzPct val="80000"/>
              <a:buFont typeface="Wingdings" panose="05000000000000000000" pitchFamily="2" charset="2"/>
              <a:buNone/>
            </a:pPr>
            <a:r>
              <a:rPr lang="es-ES" sz="2200" dirty="0">
                <a:solidFill>
                  <a:srgbClr val="000000"/>
                </a:solidFill>
                <a:latin typeface="+mj-lt"/>
              </a:rPr>
              <a:t>La diferencia inmediata es que son menos orientados al documento, exigiendo una cantidad más pequeña de documentación para una tarea dada. </a:t>
            </a:r>
          </a:p>
          <a:p>
            <a:pPr algn="ctr"/>
            <a:endParaRPr lang="es-ES" sz="2400" dirty="0">
              <a:solidFill>
                <a:srgbClr val="000000"/>
              </a:solidFill>
            </a:endParaRPr>
          </a:p>
        </p:txBody>
      </p:sp>
    </p:spTree>
    <p:extLst>
      <p:ext uri="{BB962C8B-B14F-4D97-AF65-F5344CB8AC3E}">
        <p14:creationId xmlns:p14="http://schemas.microsoft.com/office/powerpoint/2010/main" val="29219791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fade">
                                      <p:cBhvr>
                                        <p:cTn id="7" dur="500"/>
                                        <p:tgtEl>
                                          <p:spTgt spid="112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270">
                                            <p:txEl>
                                              <p:pRg st="0" end="0"/>
                                            </p:txEl>
                                          </p:spTgt>
                                        </p:tgtEl>
                                        <p:attrNameLst>
                                          <p:attrName>style.visibility</p:attrName>
                                        </p:attrNameLst>
                                      </p:cBhvr>
                                      <p:to>
                                        <p:strVal val="visible"/>
                                      </p:to>
                                    </p:set>
                                    <p:animEffect transition="in" filter="fade">
                                      <p:cBhvr>
                                        <p:cTn id="12" dur="500"/>
                                        <p:tgtEl>
                                          <p:spTgt spid="1127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271"/>
                                        </p:tgtEl>
                                        <p:attrNameLst>
                                          <p:attrName>style.visibility</p:attrName>
                                        </p:attrNameLst>
                                      </p:cBhvr>
                                      <p:to>
                                        <p:strVal val="visible"/>
                                      </p:to>
                                    </p:set>
                                    <p:animEffect transition="in" filter="fade">
                                      <p:cBhvr>
                                        <p:cTn id="17" dur="5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11270" grpId="0" build="p"/>
      <p:bldP spid="1127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2"/>
          <p:cNvSpPr>
            <a:spLocks noGrp="1" noChangeArrowheads="1"/>
          </p:cNvSpPr>
          <p:nvPr>
            <p:ph type="title"/>
          </p:nvPr>
        </p:nvSpPr>
        <p:spPr>
          <a:xfrm>
            <a:off x="527050" y="260350"/>
            <a:ext cx="8616950" cy="895350"/>
          </a:xfrm>
        </p:spPr>
        <p:txBody>
          <a:bodyPr/>
          <a:lstStyle/>
          <a:p>
            <a:pPr eaLnBrk="1" hangingPunct="1"/>
            <a:r>
              <a:rPr lang="es-ES" dirty="0" smtClean="0"/>
              <a:t>Origen de las </a:t>
            </a:r>
            <a:r>
              <a:rPr lang="es-ES" dirty="0" err="1" smtClean="0"/>
              <a:t>MAs</a:t>
            </a:r>
            <a:endParaRPr lang="es-ES" dirty="0" smtClean="0"/>
          </a:p>
        </p:txBody>
      </p:sp>
      <p:sp>
        <p:nvSpPr>
          <p:cNvPr id="12294" name="Rectangle 3"/>
          <p:cNvSpPr>
            <a:spLocks noGrp="1" noChangeArrowheads="1"/>
          </p:cNvSpPr>
          <p:nvPr>
            <p:ph idx="1"/>
          </p:nvPr>
        </p:nvSpPr>
        <p:spPr>
          <a:xfrm>
            <a:off x="241964" y="1333169"/>
            <a:ext cx="6977702" cy="4530725"/>
          </a:xfrm>
        </p:spPr>
        <p:txBody>
          <a:bodyPr>
            <a:normAutofit fontScale="92500"/>
          </a:bodyPr>
          <a:lstStyle/>
          <a:p>
            <a:pPr algn="just" eaLnBrk="1" hangingPunct="1">
              <a:lnSpc>
                <a:spcPct val="90000"/>
              </a:lnSpc>
              <a:spcBef>
                <a:spcPts val="700"/>
              </a:spcBef>
              <a:buClr>
                <a:srgbClr val="000099"/>
              </a:buClr>
              <a:buSzPct val="115000"/>
              <a:buFont typeface="Wingdings" panose="05000000000000000000" pitchFamily="2" charset="2"/>
              <a:buChar char="§"/>
            </a:pPr>
            <a:r>
              <a:rPr lang="es-ES" sz="2400" dirty="0" smtClean="0"/>
              <a:t>En 2001 en Utah-EEUU en la reunión de los 17 expertos de la industria del software, nace el término "ágil" aplicado al desarrollo de software. </a:t>
            </a:r>
          </a:p>
          <a:p>
            <a:pPr algn="just" eaLnBrk="1" hangingPunct="1">
              <a:lnSpc>
                <a:spcPct val="90000"/>
              </a:lnSpc>
              <a:spcBef>
                <a:spcPts val="700"/>
              </a:spcBef>
              <a:buClr>
                <a:srgbClr val="000099"/>
              </a:buClr>
              <a:buSzPct val="115000"/>
              <a:buFont typeface="Wingdings" panose="05000000000000000000" pitchFamily="2" charset="2"/>
              <a:buChar char="§"/>
            </a:pPr>
            <a:r>
              <a:rPr lang="es-ES" sz="2400" dirty="0" smtClean="0"/>
              <a:t>Se crea la organización </a:t>
            </a:r>
            <a:r>
              <a:rPr lang="es-ES" sz="2400" i="1" dirty="0" err="1" smtClean="0"/>
              <a:t>The</a:t>
            </a:r>
            <a:r>
              <a:rPr lang="es-ES" sz="2400" i="1" dirty="0" smtClean="0"/>
              <a:t> Agile Alliance </a:t>
            </a:r>
            <a:r>
              <a:rPr lang="es-ES" sz="2400" dirty="0" smtClean="0"/>
              <a:t>dedicada a promover los conceptos relacionados con el desarrollo ágil de software y ayudar a las organizaciones para que adopten dichos conceptos.</a:t>
            </a:r>
          </a:p>
          <a:p>
            <a:pPr algn="just" eaLnBrk="1" hangingPunct="1">
              <a:lnSpc>
                <a:spcPct val="90000"/>
              </a:lnSpc>
              <a:spcBef>
                <a:spcPts val="700"/>
              </a:spcBef>
              <a:buClr>
                <a:srgbClr val="000099"/>
              </a:buClr>
              <a:buSzPct val="115000"/>
              <a:buFont typeface="Wingdings" panose="05000000000000000000" pitchFamily="2" charset="2"/>
              <a:buChar char="§"/>
            </a:pPr>
            <a:r>
              <a:rPr lang="es-ES" sz="2400" dirty="0" smtClean="0"/>
              <a:t>El punto de partida fue el Manifiesto Ágil, un documento que resume la filosofía “ágil”, es decir, establece los valores y principios que permitirían a los equipos desarrollar software rápidamente y respondiendo a los cambios que puedan surgir a lo largo del proyecto.</a:t>
            </a:r>
          </a:p>
          <a:p>
            <a:pPr algn="just" eaLnBrk="1" hangingPunct="1">
              <a:buClr>
                <a:srgbClr val="000099"/>
              </a:buClr>
              <a:buSzPct val="115000"/>
              <a:buFont typeface="Wingdings" panose="05000000000000000000" pitchFamily="2" charset="2"/>
              <a:buChar char="§"/>
            </a:pPr>
            <a:endParaRPr lang="es-ES" sz="2400" dirty="0" smtClean="0"/>
          </a:p>
        </p:txBody>
      </p:sp>
      <p:sp>
        <p:nvSpPr>
          <p:cNvPr id="12290" name="Marcador de fecha 3"/>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5AF1704-B1E1-4F45-B7C1-211D4C02FBF9}" type="datetime1">
              <a:rPr lang="es-ES"/>
              <a:pPr/>
              <a:t>31/01/2016</a:t>
            </a:fld>
            <a:endParaRPr lang="es-ES" dirty="0"/>
          </a:p>
        </p:txBody>
      </p:sp>
      <p:sp>
        <p:nvSpPr>
          <p:cNvPr id="12291" name="Marcador de pie de página 4"/>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12292" name="Marcador de número de diapositiva 5"/>
          <p:cNvSpPr>
            <a:spLocks noGrp="1"/>
          </p:cNvSpPr>
          <p:nvPr>
            <p:ph type="sldNum" sz="quarter" idx="12"/>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7910022-1B13-4BE0-95A0-534811AF63AD}" type="slidenum">
              <a:rPr lang="es-ES">
                <a:latin typeface="Arial Black" panose="020B0A04020102020204" pitchFamily="34" charset="0"/>
              </a:rPr>
              <a:pPr/>
              <a:t>8</a:t>
            </a:fld>
            <a:endParaRPr lang="es-ES">
              <a:latin typeface="Arial Black" panose="020B0A04020102020204" pitchFamily="34" charset="0"/>
            </a:endParaRPr>
          </a:p>
        </p:txBody>
      </p:sp>
    </p:spTree>
    <p:extLst>
      <p:ext uri="{BB962C8B-B14F-4D97-AF65-F5344CB8AC3E}">
        <p14:creationId xmlns:p14="http://schemas.microsoft.com/office/powerpoint/2010/main" val="15164484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fade">
                                      <p:cBhvr>
                                        <p:cTn id="7" dur="500"/>
                                        <p:tgtEl>
                                          <p:spTgt spid="1229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294">
                                            <p:txEl>
                                              <p:pRg st="0" end="0"/>
                                            </p:txEl>
                                          </p:spTgt>
                                        </p:tgtEl>
                                        <p:attrNameLst>
                                          <p:attrName>style.visibility</p:attrName>
                                        </p:attrNameLst>
                                      </p:cBhvr>
                                      <p:to>
                                        <p:strVal val="visible"/>
                                      </p:to>
                                    </p:set>
                                    <p:animEffect transition="in" filter="fade">
                                      <p:cBhvr>
                                        <p:cTn id="12" dur="500"/>
                                        <p:tgtEl>
                                          <p:spTgt spid="1229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294">
                                            <p:txEl>
                                              <p:pRg st="1" end="1"/>
                                            </p:txEl>
                                          </p:spTgt>
                                        </p:tgtEl>
                                        <p:attrNameLst>
                                          <p:attrName>style.visibility</p:attrName>
                                        </p:attrNameLst>
                                      </p:cBhvr>
                                      <p:to>
                                        <p:strVal val="visible"/>
                                      </p:to>
                                    </p:set>
                                    <p:animEffect transition="in" filter="fade">
                                      <p:cBhvr>
                                        <p:cTn id="17" dur="500"/>
                                        <p:tgtEl>
                                          <p:spTgt spid="1229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294">
                                            <p:txEl>
                                              <p:pRg st="2" end="2"/>
                                            </p:txEl>
                                          </p:spTgt>
                                        </p:tgtEl>
                                        <p:attrNameLst>
                                          <p:attrName>style.visibility</p:attrName>
                                        </p:attrNameLst>
                                      </p:cBhvr>
                                      <p:to>
                                        <p:strVal val="visible"/>
                                      </p:to>
                                    </p:set>
                                    <p:animEffect transition="in" filter="fade">
                                      <p:cBhvr>
                                        <p:cTn id="22" dur="500"/>
                                        <p:tgtEl>
                                          <p:spTgt spid="1229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P spid="1229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Marcador de fecha 1"/>
          <p:cNvSpPr>
            <a:spLocks noGrp="1"/>
          </p:cNvSpPr>
          <p:nvPr>
            <p:ph type="dt" sz="half" idx="10"/>
          </p:nvPr>
        </p:nvSpPr>
        <p:spPr>
          <a:xfrm>
            <a:off x="5232572" y="6041363"/>
            <a:ext cx="856818" cy="365125"/>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12BB892-6ECF-4A43-A660-8C1B9E971F09}" type="datetime1">
              <a:rPr lang="es-ES"/>
              <a:pPr/>
              <a:t>31/01/2016</a:t>
            </a:fld>
            <a:endParaRPr lang="es-ES" dirty="0"/>
          </a:p>
        </p:txBody>
      </p:sp>
      <p:sp>
        <p:nvSpPr>
          <p:cNvPr id="14339" name="Marcador de pie de página 2"/>
          <p:cNvSpPr>
            <a:spLocks noGrp="1"/>
          </p:cNvSpPr>
          <p:nvPr>
            <p:ph type="ftr"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s-ES"/>
              <a:t>Ingenería de Software III</a:t>
            </a:r>
          </a:p>
        </p:txBody>
      </p:sp>
      <p:sp>
        <p:nvSpPr>
          <p:cNvPr id="14341" name="Text Box 3"/>
          <p:cNvSpPr txBox="1">
            <a:spLocks noChangeArrowheads="1"/>
          </p:cNvSpPr>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lgn="r" eaLnBrk="1" hangingPunct="1">
              <a:spcBef>
                <a:spcPct val="0"/>
              </a:spcBef>
              <a:buClr>
                <a:srgbClr val="000000"/>
              </a:buClr>
              <a:buSzPct val="100000"/>
              <a:buFont typeface="Times New Roman" panose="02020603050405020304" pitchFamily="18" charset="0"/>
              <a:buNone/>
            </a:pPr>
            <a:fld id="{33A9A4DD-36D9-4290-A21B-E5BA2F6B5972}" type="slidenum">
              <a:rPr lang="es-ES" sz="1200">
                <a:solidFill>
                  <a:srgbClr val="000000"/>
                </a:solidFill>
                <a:latin typeface="Arial Black" panose="020B0A04020102020204" pitchFamily="34" charset="0"/>
                <a:ea typeface="Lucida Sans Unicode" panose="020B0602030504020204" pitchFamily="34" charset="0"/>
                <a:cs typeface="Lucida Sans Unicode" panose="020B0602030504020204" pitchFamily="34" charset="0"/>
              </a:rPr>
              <a:pPr algn="r" eaLnBrk="1" hangingPunct="1">
                <a:spcBef>
                  <a:spcPct val="0"/>
                </a:spcBef>
                <a:buClr>
                  <a:srgbClr val="000000"/>
                </a:buClr>
                <a:buSzPct val="100000"/>
                <a:buFont typeface="Times New Roman" panose="02020603050405020304" pitchFamily="18" charset="0"/>
                <a:buNone/>
              </a:pPr>
              <a:t>9</a:t>
            </a:fld>
            <a:endParaRPr lang="es-ES" sz="1200">
              <a:solidFill>
                <a:srgbClr val="000000"/>
              </a:solidFill>
              <a:latin typeface="Arial Black" panose="020B0A04020102020204" pitchFamily="34" charset="0"/>
              <a:ea typeface="Lucida Sans Unicode" panose="020B0602030504020204" pitchFamily="34" charset="0"/>
              <a:cs typeface="Lucida Sans Unicode" panose="020B0602030504020204" pitchFamily="34" charset="0"/>
            </a:endParaRPr>
          </a:p>
        </p:txBody>
      </p:sp>
      <p:sp>
        <p:nvSpPr>
          <p:cNvPr id="14342" name="Text Box 4"/>
          <p:cNvSpPr txBox="1">
            <a:spLocks noChangeArrowheads="1"/>
          </p:cNvSpPr>
          <p:nvPr/>
        </p:nvSpPr>
        <p:spPr bwMode="auto">
          <a:xfrm>
            <a:off x="323850" y="333375"/>
            <a:ext cx="8015288"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eaLnBrk="1" hangingPunct="1">
              <a:spcBef>
                <a:spcPct val="0"/>
              </a:spcBef>
              <a:buClr>
                <a:srgbClr val="000000"/>
              </a:buClr>
              <a:buSzPct val="100000"/>
              <a:buFont typeface="Times New Roman" panose="02020603050405020304" pitchFamily="18" charset="0"/>
              <a:buNone/>
            </a:pPr>
            <a:r>
              <a:rPr lang="es-ES" sz="4400">
                <a:solidFill>
                  <a:schemeClr val="bg1"/>
                </a:solidFill>
                <a:ea typeface="Lucida Sans Unicode" panose="020B0602030504020204" pitchFamily="34" charset="0"/>
                <a:cs typeface="Lucida Sans Unicode" panose="020B0602030504020204" pitchFamily="34" charset="0"/>
              </a:rPr>
              <a:t>Valores del Manifiesto Ágil</a:t>
            </a:r>
          </a:p>
        </p:txBody>
      </p:sp>
      <p:sp>
        <p:nvSpPr>
          <p:cNvPr id="14343" name="Text Box 5"/>
          <p:cNvSpPr txBox="1">
            <a:spLocks noChangeArrowheads="1"/>
          </p:cNvSpPr>
          <p:nvPr/>
        </p:nvSpPr>
        <p:spPr bwMode="auto">
          <a:xfrm>
            <a:off x="609600" y="1600200"/>
            <a:ext cx="3886200" cy="560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1313" indent="-341313" defTabSz="449263">
              <a:spcBef>
                <a:spcPct val="20000"/>
              </a:spcBef>
              <a:buClr>
                <a:schemeClr val="hlink"/>
              </a:buClr>
              <a:buSzPct val="8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panose="020B0604020202020204" pitchFamily="34" charset="0"/>
              </a:defRPr>
            </a:lvl9pPr>
          </a:lstStyle>
          <a:p>
            <a:pPr algn="r" eaLnBrk="1" hangingPunct="1">
              <a:spcBef>
                <a:spcPts val="600"/>
              </a:spcBef>
              <a:buClr>
                <a:srgbClr val="000099"/>
              </a:buClr>
              <a:buSzTx/>
              <a:buFont typeface="Times New Roman" panose="02020603050405020304" pitchFamily="18" charset="0"/>
              <a:buNone/>
            </a:pPr>
            <a:endParaRPr lang="es-ES" sz="2400" dirty="0">
              <a:solidFill>
                <a:srgbClr val="000000"/>
              </a:solidFill>
              <a:ea typeface="Lucida Sans Unicode" panose="020B0602030504020204" pitchFamily="34" charset="0"/>
              <a:cs typeface="Lucida Sans Unicode" panose="020B0602030504020204" pitchFamily="34" charset="0"/>
            </a:endParaRPr>
          </a:p>
          <a:p>
            <a:pPr algn="r" eaLnBrk="1" hangingPunct="1">
              <a:spcBef>
                <a:spcPts val="600"/>
              </a:spcBef>
              <a:buClr>
                <a:srgbClr val="000099"/>
              </a:buClr>
              <a:buSzTx/>
              <a:buFont typeface="Times New Roman" panose="02020603050405020304" pitchFamily="18" charset="0"/>
              <a:buNone/>
            </a:pPr>
            <a:endParaRPr lang="es-ES" sz="2400" dirty="0">
              <a:solidFill>
                <a:srgbClr val="000000"/>
              </a:solidFill>
              <a:ea typeface="Lucida Sans Unicode" panose="020B0602030504020204" pitchFamily="34" charset="0"/>
              <a:cs typeface="Lucida Sans Unicode" panose="020B0602030504020204" pitchFamily="34" charset="0"/>
            </a:endParaRPr>
          </a:p>
          <a:p>
            <a:pPr algn="r" eaLnBrk="1" hangingPunct="1">
              <a:spcBef>
                <a:spcPts val="600"/>
              </a:spcBef>
              <a:buClr>
                <a:srgbClr val="000099"/>
              </a:buClr>
              <a:buSzTx/>
              <a:buFont typeface="Times New Roman" panose="02020603050405020304" pitchFamily="18" charset="0"/>
              <a:buNone/>
            </a:pPr>
            <a:endParaRPr lang="es-ES" sz="2400" dirty="0">
              <a:solidFill>
                <a:srgbClr val="000000"/>
              </a:solidFill>
              <a:ea typeface="Lucida Sans Unicode" panose="020B0602030504020204" pitchFamily="34" charset="0"/>
              <a:cs typeface="Lucida Sans Unicode" panose="020B0602030504020204" pitchFamily="34" charset="0"/>
            </a:endParaRPr>
          </a:p>
          <a:p>
            <a:pPr algn="r" eaLnBrk="1" hangingPunct="1">
              <a:spcBef>
                <a:spcPts val="600"/>
              </a:spcBef>
              <a:buClr>
                <a:srgbClr val="000099"/>
              </a:buClr>
              <a:buSzTx/>
              <a:buFont typeface="Times New Roman" panose="02020603050405020304" pitchFamily="18" charset="0"/>
              <a:buNone/>
            </a:pPr>
            <a:endParaRPr lang="es-ES" sz="2400" dirty="0">
              <a:solidFill>
                <a:srgbClr val="000000"/>
              </a:solidFill>
              <a:ea typeface="Lucida Sans Unicode" panose="020B0602030504020204" pitchFamily="34" charset="0"/>
              <a:cs typeface="Lucida Sans Unicode" panose="020B0602030504020204" pitchFamily="34" charset="0"/>
            </a:endParaRPr>
          </a:p>
          <a:p>
            <a:pPr eaLnBrk="1" hangingPunct="1">
              <a:spcBef>
                <a:spcPts val="600"/>
              </a:spcBef>
              <a:buClr>
                <a:srgbClr val="000099"/>
              </a:buClr>
              <a:buSzTx/>
              <a:buFont typeface="Wingdings" panose="05000000000000000000" pitchFamily="2" charset="2"/>
              <a:buChar char="§"/>
            </a:pPr>
            <a:r>
              <a:rPr lang="es-ES" sz="2400" dirty="0">
                <a:solidFill>
                  <a:srgbClr val="000000"/>
                </a:solidFill>
                <a:ea typeface="Lucida Sans Unicode" panose="020B0602030504020204" pitchFamily="34" charset="0"/>
                <a:cs typeface="Lucida Sans Unicode" panose="020B0602030504020204" pitchFamily="34" charset="0"/>
              </a:rPr>
              <a:t>La gente es el principal factor de éxito de un proyecto de software.</a:t>
            </a:r>
          </a:p>
          <a:p>
            <a:pPr eaLnBrk="1" hangingPunct="1">
              <a:spcBef>
                <a:spcPts val="600"/>
              </a:spcBef>
              <a:buClr>
                <a:srgbClr val="000099"/>
              </a:buClr>
              <a:buSzTx/>
              <a:buFont typeface="Wingdings" panose="05000000000000000000" pitchFamily="2" charset="2"/>
              <a:buChar char="§"/>
            </a:pPr>
            <a:r>
              <a:rPr lang="es-ES" sz="2400" dirty="0">
                <a:solidFill>
                  <a:srgbClr val="000000"/>
                </a:solidFill>
                <a:ea typeface="Lucida Sans Unicode" panose="020B0602030504020204" pitchFamily="34" charset="0"/>
                <a:cs typeface="Lucida Sans Unicode" panose="020B0602030504020204" pitchFamily="34" charset="0"/>
              </a:rPr>
              <a:t>Es más importante construir un buen equipo que construir el entorno.</a:t>
            </a:r>
          </a:p>
          <a:p>
            <a:pPr eaLnBrk="1" hangingPunct="1">
              <a:spcBef>
                <a:spcPts val="600"/>
              </a:spcBef>
              <a:buClr>
                <a:srgbClr val="000099"/>
              </a:buClr>
              <a:buSzTx/>
              <a:buFont typeface="Wingdings" panose="05000000000000000000" pitchFamily="2" charset="2"/>
              <a:buChar char="§"/>
            </a:pPr>
            <a:endParaRPr lang="es-ES" sz="2400" dirty="0">
              <a:solidFill>
                <a:srgbClr val="000000"/>
              </a:solidFill>
              <a:ea typeface="Lucida Sans Unicode" panose="020B0602030504020204" pitchFamily="34" charset="0"/>
              <a:cs typeface="Lucida Sans Unicode" panose="020B0602030504020204" pitchFamily="34" charset="0"/>
            </a:endParaRPr>
          </a:p>
          <a:p>
            <a:pPr eaLnBrk="1" hangingPunct="1">
              <a:spcBef>
                <a:spcPts val="700"/>
              </a:spcBef>
              <a:buClr>
                <a:srgbClr val="000099"/>
              </a:buClr>
              <a:buSzTx/>
              <a:buFont typeface="Wingdings" panose="05000000000000000000" pitchFamily="2" charset="2"/>
              <a:buNone/>
            </a:pPr>
            <a:endParaRPr lang="es-ES" sz="2800" dirty="0">
              <a:solidFill>
                <a:srgbClr val="000000"/>
              </a:solidFill>
              <a:ea typeface="Lucida Sans Unicode" panose="020B0602030504020204" pitchFamily="34" charset="0"/>
              <a:cs typeface="Lucida Sans Unicode" panose="020B0602030504020204" pitchFamily="34" charset="0"/>
            </a:endParaRPr>
          </a:p>
          <a:p>
            <a:pPr eaLnBrk="1" hangingPunct="1">
              <a:spcBef>
                <a:spcPts val="700"/>
              </a:spcBef>
              <a:buClr>
                <a:srgbClr val="000099"/>
              </a:buClr>
              <a:buSzTx/>
              <a:buFont typeface="Wingdings" panose="05000000000000000000" pitchFamily="2" charset="2"/>
              <a:buNone/>
            </a:pPr>
            <a:endParaRPr lang="es-ES" sz="2800" dirty="0">
              <a:solidFill>
                <a:srgbClr val="000000"/>
              </a:solidFill>
              <a:ea typeface="Lucida Sans Unicode" panose="020B0602030504020204" pitchFamily="34" charset="0"/>
              <a:cs typeface="Lucida Sans Unicode" panose="020B0602030504020204" pitchFamily="34" charset="0"/>
            </a:endParaRPr>
          </a:p>
        </p:txBody>
      </p:sp>
      <p:grpSp>
        <p:nvGrpSpPr>
          <p:cNvPr id="14344" name="Group 6"/>
          <p:cNvGrpSpPr>
            <a:grpSpLocks/>
          </p:cNvGrpSpPr>
          <p:nvPr/>
        </p:nvGrpSpPr>
        <p:grpSpPr bwMode="auto">
          <a:xfrm>
            <a:off x="5003800" y="3429000"/>
            <a:ext cx="3024188" cy="2373313"/>
            <a:chOff x="3152" y="2160"/>
            <a:chExt cx="1905" cy="1495"/>
          </a:xfrm>
        </p:grpSpPr>
        <p:pic>
          <p:nvPicPr>
            <p:cNvPr id="1434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2" y="2160"/>
              <a:ext cx="1906" cy="149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7" name="Text Box 8"/>
            <p:cNvSpPr txBox="1">
              <a:spLocks noChangeArrowheads="1"/>
            </p:cNvSpPr>
            <p:nvPr/>
          </p:nvSpPr>
          <p:spPr bwMode="auto">
            <a:xfrm>
              <a:off x="3152" y="2160"/>
              <a:ext cx="1906" cy="1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s-ES"/>
            </a:p>
          </p:txBody>
        </p:sp>
      </p:grpSp>
      <p:sp>
        <p:nvSpPr>
          <p:cNvPr id="14345" name="Text Box 9"/>
          <p:cNvSpPr txBox="1">
            <a:spLocks noChangeArrowheads="1"/>
          </p:cNvSpPr>
          <p:nvPr/>
        </p:nvSpPr>
        <p:spPr bwMode="auto">
          <a:xfrm>
            <a:off x="150124" y="345612"/>
            <a:ext cx="6905769" cy="13871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defTabSz="449263">
              <a:spcBef>
                <a:spcPct val="20000"/>
              </a:spcBef>
              <a:buClr>
                <a:schemeClr val="hlink"/>
              </a:buClr>
              <a:buSzPct val="8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lr>
                <a:schemeClr val="accent1"/>
              </a:buClr>
              <a:buSzPct val="7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lr>
                <a:schemeClr val="bg2"/>
              </a:buClr>
              <a:buSzPct val="65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lr>
                <a:schemeClr val="hlink"/>
              </a:buClr>
              <a:buSzPct val="6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lr>
                <a:schemeClr val="bg2"/>
              </a:buClr>
              <a:buSzPct val="40000"/>
              <a:buFont typeface="Wingdings" panose="05000000000000000000" pitchFamily="2" charset="2"/>
              <a:buChar char="l"/>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lgn="r" eaLnBrk="1" hangingPunct="1">
              <a:spcBef>
                <a:spcPts val="1750"/>
              </a:spcBef>
              <a:buClr>
                <a:srgbClr val="000000"/>
              </a:buClr>
              <a:buSzPct val="100000"/>
              <a:buFont typeface="Times New Roman" panose="02020603050405020304" pitchFamily="18" charset="0"/>
              <a:buNone/>
            </a:pPr>
            <a:r>
              <a:rPr lang="es-ES" sz="2800" dirty="0">
                <a:solidFill>
                  <a:srgbClr val="000000"/>
                </a:solidFill>
                <a:ea typeface="Lucida Sans Unicode" panose="020B0602030504020204" pitchFamily="34" charset="0"/>
                <a:cs typeface="Lucida Sans Unicode" panose="020B0602030504020204" pitchFamily="34" charset="0"/>
              </a:rPr>
              <a:t>Los individuos e interacciones del equipo de desarrollo son más importantes que los procesos y herramientas.</a:t>
            </a:r>
          </a:p>
        </p:txBody>
      </p:sp>
    </p:spTree>
    <p:extLst>
      <p:ext uri="{BB962C8B-B14F-4D97-AF65-F5344CB8AC3E}">
        <p14:creationId xmlns:p14="http://schemas.microsoft.com/office/powerpoint/2010/main" val="16502157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54</TotalTime>
  <Words>1900</Words>
  <Application>Microsoft Office PowerPoint</Application>
  <PresentationFormat>Presentación en pantalla (4:3)</PresentationFormat>
  <Paragraphs>256</Paragraphs>
  <Slides>30</Slides>
  <Notes>8</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30</vt:i4>
      </vt:variant>
    </vt:vector>
  </HeadingPairs>
  <TitlesOfParts>
    <vt:vector size="39" baseType="lpstr">
      <vt:lpstr>Arial</vt:lpstr>
      <vt:lpstr>Arial Black</vt:lpstr>
      <vt:lpstr>Calibri</vt:lpstr>
      <vt:lpstr>Lucida Sans Unicode</vt:lpstr>
      <vt:lpstr>Times New Roman</vt:lpstr>
      <vt:lpstr>Trebuchet MS</vt:lpstr>
      <vt:lpstr>Wingdings</vt:lpstr>
      <vt:lpstr>Wingdings 3</vt:lpstr>
      <vt:lpstr>Faceta</vt:lpstr>
      <vt:lpstr>Ingeniería del Software III</vt:lpstr>
      <vt:lpstr>Plan temático</vt:lpstr>
      <vt:lpstr>Sistema Evaluativo</vt:lpstr>
      <vt:lpstr>Objetivos: </vt:lpstr>
      <vt:lpstr>¿Qué es una Metodología?</vt:lpstr>
      <vt:lpstr>¿Qué es Metodología?</vt:lpstr>
      <vt:lpstr>Metodologías Ágiles</vt:lpstr>
      <vt:lpstr>Origen de las MAs</vt:lpstr>
      <vt:lpstr>Presentación de PowerPoint</vt:lpstr>
      <vt:lpstr>Presentación de PowerPoint</vt:lpstr>
      <vt:lpstr>Presentación de PowerPoint</vt:lpstr>
      <vt:lpstr>Presentación de PowerPoint</vt:lpstr>
      <vt:lpstr>Principios Manifiesto Ágil</vt:lpstr>
      <vt:lpstr>Principios Manifiesto Ágil</vt:lpstr>
      <vt:lpstr>Principios Manifiesto Ágil</vt:lpstr>
      <vt:lpstr>Principios Manifiesto Ágil</vt:lpstr>
      <vt:lpstr>Planificación Predictiva Vs Planificación Adaptativa</vt:lpstr>
      <vt:lpstr>Planificación Predictiva Vs Planificación Adaptativa</vt:lpstr>
      <vt:lpstr>Planificación Predictiva Vs Planificación Adaptativa</vt:lpstr>
      <vt:lpstr>Planificación Predictiva Vs Planificación Adaptativa</vt:lpstr>
      <vt:lpstr>Planificación Predictiva Vs Planificación Adaptativa</vt:lpstr>
      <vt:lpstr>Planificación Predictiva Vs Planificación Adaptativa</vt:lpstr>
      <vt:lpstr>Costo del cambio</vt:lpstr>
      <vt:lpstr>Comparación (I)</vt:lpstr>
      <vt:lpstr>Comparación (II)</vt:lpstr>
      <vt:lpstr>Lo que las MAs tienen en común…</vt:lpstr>
      <vt:lpstr>¿Debemos ir a lo ágil?</vt:lpstr>
      <vt:lpstr>Conclusiones</vt:lpstr>
      <vt:lpstr>Presentación de PowerPoint</vt:lpstr>
      <vt:lpstr>Enlaces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Ingeniería del Software III</dc:title>
  <dc:creator>Omar Rivero Muñiz</dc:creator>
  <cp:lastModifiedBy>Omar Rivero Muñiz</cp:lastModifiedBy>
  <cp:revision>6</cp:revision>
  <dcterms:created xsi:type="dcterms:W3CDTF">2015-02-05T10:00:37Z</dcterms:created>
  <dcterms:modified xsi:type="dcterms:W3CDTF">2016-01-31T11:10:19Z</dcterms:modified>
</cp:coreProperties>
</file>