
<file path=[Content_Types].xml><?xml version="1.0" encoding="utf-8"?>
<Types xmlns="http://schemas.openxmlformats.org/package/2006/content-types">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4" r:id="rId18"/>
    <p:sldId id="277" r:id="rId19"/>
    <p:sldId id="278" r:id="rId20"/>
    <p:sldId id="279" r:id="rId21"/>
    <p:sldId id="276" r:id="rId22"/>
    <p:sldId id="275" r:id="rId23"/>
    <p:sldId id="272"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75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8C7EF7-C768-4474-AB91-4158E30A5DFC}" type="datetimeFigureOut">
              <a:rPr lang="es-ES" smtClean="0"/>
              <a:t>10/02/2016</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97BED5-ED60-439B-96A0-AB9C3648D3E3}" type="slidenum">
              <a:rPr lang="es-ES" smtClean="0"/>
              <a:t>‹Nº›</a:t>
            </a:fld>
            <a:endParaRPr lang="es-ES"/>
          </a:p>
        </p:txBody>
      </p:sp>
    </p:spTree>
    <p:extLst>
      <p:ext uri="{BB962C8B-B14F-4D97-AF65-F5344CB8AC3E}">
        <p14:creationId xmlns:p14="http://schemas.microsoft.com/office/powerpoint/2010/main" val="1267179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9"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70"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Tree>
    <p:extLst>
      <p:ext uri="{BB962C8B-B14F-4D97-AF65-F5344CB8AC3E}">
        <p14:creationId xmlns:p14="http://schemas.microsoft.com/office/powerpoint/2010/main" val="2509711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body" idx="1"/>
          </p:nvPr>
        </p:nvSpPr>
        <p:spPr>
          <a:ln/>
        </p:spPr>
        <p:txBody>
          <a:bodyPr/>
          <a:lstStyle/>
          <a:p>
            <a:endParaRPr lang="en-US"/>
          </a:p>
        </p:txBody>
      </p:sp>
      <p:sp>
        <p:nvSpPr>
          <p:cNvPr id="32771"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842285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ln/>
        </p:spPr>
        <p:txBody>
          <a:bodyPr/>
          <a:lstStyle/>
          <a:p>
            <a:endParaRPr lang="en-US"/>
          </a:p>
        </p:txBody>
      </p:sp>
      <p:sp>
        <p:nvSpPr>
          <p:cNvPr id="63491"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521426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ln/>
        </p:spPr>
        <p:txBody>
          <a:bodyPr/>
          <a:lstStyle/>
          <a:p>
            <a:endParaRPr lang="en-US"/>
          </a:p>
        </p:txBody>
      </p:sp>
      <p:sp>
        <p:nvSpPr>
          <p:cNvPr id="6553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600129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ln/>
        </p:spPr>
        <p:txBody>
          <a:bodyPr/>
          <a:lstStyle/>
          <a:p>
            <a:endParaRPr lang="en-US"/>
          </a:p>
        </p:txBody>
      </p:sp>
      <p:sp>
        <p:nvSpPr>
          <p:cNvPr id="69635"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4545597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1"/>
          </p:nvPr>
        </p:nvSpPr>
        <p:spPr>
          <a:ln/>
        </p:spPr>
        <p:txBody>
          <a:bodyPr/>
          <a:lstStyle/>
          <a:p>
            <a:endParaRPr lang="en-US"/>
          </a:p>
        </p:txBody>
      </p:sp>
      <p:sp>
        <p:nvSpPr>
          <p:cNvPr id="7168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969418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body" idx="1"/>
          </p:nvPr>
        </p:nvSpPr>
        <p:spPr>
          <a:ln/>
        </p:spPr>
        <p:txBody>
          <a:bodyPr/>
          <a:lstStyle/>
          <a:p>
            <a:endParaRPr lang="en-US"/>
          </a:p>
        </p:txBody>
      </p:sp>
      <p:sp>
        <p:nvSpPr>
          <p:cNvPr id="8601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742309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body" idx="1"/>
          </p:nvPr>
        </p:nvSpPr>
        <p:spPr>
          <a:ln/>
        </p:spPr>
        <p:txBody>
          <a:bodyPr/>
          <a:lstStyle/>
          <a:p>
            <a:endParaRPr lang="en-US"/>
          </a:p>
        </p:txBody>
      </p:sp>
      <p:sp>
        <p:nvSpPr>
          <p:cNvPr id="8806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558304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body" idx="1"/>
          </p:nvPr>
        </p:nvSpPr>
        <p:spPr>
          <a:ln/>
        </p:spPr>
        <p:txBody>
          <a:bodyPr/>
          <a:lstStyle/>
          <a:p>
            <a:endParaRPr lang="en-US"/>
          </a:p>
        </p:txBody>
      </p:sp>
      <p:sp>
        <p:nvSpPr>
          <p:cNvPr id="9216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8458800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body" idx="1"/>
          </p:nvPr>
        </p:nvSpPr>
        <p:spPr>
          <a:ln/>
        </p:spPr>
        <p:txBody>
          <a:bodyPr/>
          <a:lstStyle/>
          <a:p>
            <a:endParaRPr lang="en-US"/>
          </a:p>
        </p:txBody>
      </p:sp>
      <p:sp>
        <p:nvSpPr>
          <p:cNvPr id="94211"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442656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ln/>
        </p:spPr>
        <p:txBody>
          <a:bodyPr/>
          <a:lstStyle/>
          <a:p>
            <a:endParaRPr lang="en-US"/>
          </a:p>
        </p:txBody>
      </p:sp>
      <p:sp>
        <p:nvSpPr>
          <p:cNvPr id="1126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408810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ln/>
        </p:spPr>
        <p:txBody>
          <a:bodyPr/>
          <a:lstStyle/>
          <a:p>
            <a:endParaRPr lang="en-US"/>
          </a:p>
        </p:txBody>
      </p:sp>
      <p:sp>
        <p:nvSpPr>
          <p:cNvPr id="13315"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787855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ln/>
        </p:spPr>
        <p:txBody>
          <a:bodyPr/>
          <a:lstStyle/>
          <a:p>
            <a:endParaRPr lang="en-US"/>
          </a:p>
        </p:txBody>
      </p:sp>
      <p:sp>
        <p:nvSpPr>
          <p:cNvPr id="1536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189497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ln/>
        </p:spPr>
        <p:txBody>
          <a:bodyPr/>
          <a:lstStyle/>
          <a:p>
            <a:endParaRPr lang="en-US"/>
          </a:p>
        </p:txBody>
      </p:sp>
      <p:sp>
        <p:nvSpPr>
          <p:cNvPr id="17411"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918840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ln/>
        </p:spPr>
        <p:txBody>
          <a:bodyPr/>
          <a:lstStyle/>
          <a:p>
            <a:endParaRPr lang="en-US"/>
          </a:p>
        </p:txBody>
      </p:sp>
      <p:sp>
        <p:nvSpPr>
          <p:cNvPr id="1945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118326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body" idx="1"/>
          </p:nvPr>
        </p:nvSpPr>
        <p:spPr>
          <a:ln/>
        </p:spPr>
        <p:txBody>
          <a:bodyPr/>
          <a:lstStyle/>
          <a:p>
            <a:endParaRPr lang="en-US"/>
          </a:p>
        </p:txBody>
      </p:sp>
      <p:sp>
        <p:nvSpPr>
          <p:cNvPr id="2150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782724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ln/>
        </p:spPr>
        <p:txBody>
          <a:bodyPr/>
          <a:lstStyle/>
          <a:p>
            <a:endParaRPr lang="en-US"/>
          </a:p>
        </p:txBody>
      </p:sp>
      <p:sp>
        <p:nvSpPr>
          <p:cNvPr id="23555"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650267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ln/>
        </p:spPr>
        <p:txBody>
          <a:bodyPr/>
          <a:lstStyle/>
          <a:p>
            <a:endParaRPr lang="en-US"/>
          </a:p>
        </p:txBody>
      </p:sp>
      <p:sp>
        <p:nvSpPr>
          <p:cNvPr id="3072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4542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07449A76-B8B8-48AF-B867-149BF30DE24D}" type="datetimeFigureOut">
              <a:rPr lang="es-ES" smtClean="0"/>
              <a:t>10/02/2016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3283217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07449A76-B8B8-48AF-B867-149BF30DE24D}" type="datetimeFigureOut">
              <a:rPr lang="es-ES" smtClean="0"/>
              <a:t>10/02/2016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706008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07449A76-B8B8-48AF-B867-149BF30DE24D}" type="datetimeFigureOut">
              <a:rPr lang="es-ES" smtClean="0"/>
              <a:t>10/02/2016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2946914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07449A76-B8B8-48AF-B867-149BF30DE24D}" type="datetimeFigureOut">
              <a:rPr lang="es-ES" smtClean="0"/>
              <a:t>10/02/2016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2625665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07449A76-B8B8-48AF-B867-149BF30DE24D}" type="datetimeFigureOut">
              <a:rPr lang="es-ES" smtClean="0"/>
              <a:t>10/02/2016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719522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fecha 4"/>
          <p:cNvSpPr>
            <a:spLocks noGrp="1"/>
          </p:cNvSpPr>
          <p:nvPr>
            <p:ph type="dt" sz="half" idx="10"/>
          </p:nvPr>
        </p:nvSpPr>
        <p:spPr/>
        <p:txBody>
          <a:bodyPr/>
          <a:lstStyle/>
          <a:p>
            <a:fld id="{07449A76-B8B8-48AF-B867-149BF30DE24D}" type="datetimeFigureOut">
              <a:rPr lang="es-ES" smtClean="0"/>
              <a:t>10/02/2016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250085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Marcador de fecha 6"/>
          <p:cNvSpPr>
            <a:spLocks noGrp="1"/>
          </p:cNvSpPr>
          <p:nvPr>
            <p:ph type="dt" sz="half" idx="10"/>
          </p:nvPr>
        </p:nvSpPr>
        <p:spPr/>
        <p:txBody>
          <a:bodyPr/>
          <a:lstStyle/>
          <a:p>
            <a:fld id="{07449A76-B8B8-48AF-B867-149BF30DE24D}" type="datetimeFigureOut">
              <a:rPr lang="es-ES" smtClean="0"/>
              <a:t>10/02/2016</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1434497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fecha 2"/>
          <p:cNvSpPr>
            <a:spLocks noGrp="1"/>
          </p:cNvSpPr>
          <p:nvPr>
            <p:ph type="dt" sz="half" idx="10"/>
          </p:nvPr>
        </p:nvSpPr>
        <p:spPr/>
        <p:txBody>
          <a:bodyPr/>
          <a:lstStyle/>
          <a:p>
            <a:fld id="{07449A76-B8B8-48AF-B867-149BF30DE24D}" type="datetimeFigureOut">
              <a:rPr lang="es-ES" smtClean="0"/>
              <a:t>10/02/2016</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347178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07449A76-B8B8-48AF-B867-149BF30DE24D}" type="datetimeFigureOut">
              <a:rPr lang="es-ES" smtClean="0"/>
              <a:t>10/02/2016</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2104274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07449A76-B8B8-48AF-B867-149BF30DE24D}" type="datetimeFigureOut">
              <a:rPr lang="es-ES" smtClean="0"/>
              <a:t>10/02/2016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37465870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07449A76-B8B8-48AF-B867-149BF30DE24D}" type="datetimeFigureOut">
              <a:rPr lang="es-ES" smtClean="0"/>
              <a:t>10/02/2016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529ADE5E-666A-48AE-BCCC-63346217FA52}" type="slidenum">
              <a:rPr lang="es-ES" smtClean="0"/>
              <a:t>‹Nº›</a:t>
            </a:fld>
            <a:endParaRPr lang="es-ES"/>
          </a:p>
        </p:txBody>
      </p:sp>
    </p:spTree>
    <p:extLst>
      <p:ext uri="{BB962C8B-B14F-4D97-AF65-F5344CB8AC3E}">
        <p14:creationId xmlns:p14="http://schemas.microsoft.com/office/powerpoint/2010/main" val="4662952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449A76-B8B8-48AF-B867-149BF30DE24D}" type="datetimeFigureOut">
              <a:rPr lang="es-ES" smtClean="0"/>
              <a:t>10/02/2016</a:t>
            </a:fld>
            <a:endParaRPr lang="es-E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9ADE5E-666A-48AE-BCCC-63346217FA52}" type="slidenum">
              <a:rPr lang="es-ES" smtClean="0"/>
              <a:t>‹Nº›</a:t>
            </a:fld>
            <a:endParaRPr lang="es-ES"/>
          </a:p>
        </p:txBody>
      </p:sp>
    </p:spTree>
    <p:extLst>
      <p:ext uri="{BB962C8B-B14F-4D97-AF65-F5344CB8AC3E}">
        <p14:creationId xmlns:p14="http://schemas.microsoft.com/office/powerpoint/2010/main" val="38952273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emf"/><Relationship Id="rId7" Type="http://schemas.openxmlformats.org/officeDocument/2006/relationships/image" Target="../media/image19.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emf"/><Relationship Id="rId9" Type="http://schemas.openxmlformats.org/officeDocument/2006/relationships/image" Target="../media/image21.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image" Target="../media/image27.emf"/><Relationship Id="rId7" Type="http://schemas.openxmlformats.org/officeDocument/2006/relationships/image" Target="../media/image29.emf"/><Relationship Id="rId2" Type="http://schemas.openxmlformats.org/officeDocument/2006/relationships/image" Target="../media/image26.emf"/><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5.emf"/><Relationship Id="rId4" Type="http://schemas.openxmlformats.org/officeDocument/2006/relationships/image" Target="../media/image17.emf"/><Relationship Id="rId9" Type="http://schemas.openxmlformats.org/officeDocument/2006/relationships/image" Target="../media/image21.e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1.emf"/><Relationship Id="rId4" Type="http://schemas.openxmlformats.org/officeDocument/2006/relationships/oleObject" Target="../embeddings/Documento_de_Microsoft_Word_97-20031.doc"/></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2.wmf"/><Relationship Id="rId4"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28.emf"/><Relationship Id="rId7"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34.emf"/><Relationship Id="rId4" Type="http://schemas.openxmlformats.org/officeDocument/2006/relationships/image" Target="../media/image33.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Pruebas y su papel en los ciclos de desarrollo</a:t>
            </a:r>
            <a:endParaRPr lang="es-ES" dirty="0"/>
          </a:p>
        </p:txBody>
      </p:sp>
      <p:sp>
        <p:nvSpPr>
          <p:cNvPr id="3" name="Subtítulo 2"/>
          <p:cNvSpPr>
            <a:spLocks noGrp="1"/>
          </p:cNvSpPr>
          <p:nvPr>
            <p:ph type="subTitle" idx="1"/>
          </p:nvPr>
        </p:nvSpPr>
        <p:spPr/>
        <p:txBody>
          <a:bodyPr/>
          <a:lstStyle/>
          <a:p>
            <a:r>
              <a:rPr lang="es-ES" dirty="0" smtClean="0"/>
              <a:t>Walfredo González Hernández</a:t>
            </a:r>
            <a:endParaRPr lang="es-ES" dirty="0"/>
          </a:p>
        </p:txBody>
      </p:sp>
    </p:spTree>
    <p:extLst>
      <p:ext uri="{BB962C8B-B14F-4D97-AF65-F5344CB8AC3E}">
        <p14:creationId xmlns:p14="http://schemas.microsoft.com/office/powerpoint/2010/main" val="1441977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614363" y="279262"/>
            <a:ext cx="11101387" cy="6192976"/>
          </a:xfrm>
          <a:prstGeom prst="rect">
            <a:avLst/>
          </a:prstGeom>
        </p:spPr>
      </p:pic>
    </p:spTree>
    <p:extLst>
      <p:ext uri="{BB962C8B-B14F-4D97-AF65-F5344CB8AC3E}">
        <p14:creationId xmlns:p14="http://schemas.microsoft.com/office/powerpoint/2010/main" val="1692329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924082" y="1114426"/>
            <a:ext cx="10734042" cy="5086350"/>
          </a:xfrm>
          <a:prstGeom prst="rect">
            <a:avLst/>
          </a:prstGeom>
        </p:spPr>
      </p:pic>
      <p:sp>
        <p:nvSpPr>
          <p:cNvPr id="3" name="CuadroTexto 2"/>
          <p:cNvSpPr txBox="1"/>
          <p:nvPr/>
        </p:nvSpPr>
        <p:spPr>
          <a:xfrm>
            <a:off x="2075910" y="214312"/>
            <a:ext cx="8527463" cy="707886"/>
          </a:xfrm>
          <a:prstGeom prst="rect">
            <a:avLst/>
          </a:prstGeom>
          <a:noFill/>
        </p:spPr>
        <p:txBody>
          <a:bodyPr wrap="none" rtlCol="0">
            <a:spAutoFit/>
          </a:bodyPr>
          <a:lstStyle/>
          <a:p>
            <a:r>
              <a:rPr lang="es-ES" sz="4000" dirty="0" smtClean="0"/>
              <a:t>Roles en el Levantamiento de Requisitos</a:t>
            </a:r>
            <a:endParaRPr lang="es-ES" sz="4000" dirty="0"/>
          </a:p>
        </p:txBody>
      </p:sp>
    </p:spTree>
    <p:extLst>
      <p:ext uri="{BB962C8B-B14F-4D97-AF65-F5344CB8AC3E}">
        <p14:creationId xmlns:p14="http://schemas.microsoft.com/office/powerpoint/2010/main" val="2519820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114425" y="1507077"/>
            <a:ext cx="10244138" cy="4879435"/>
          </a:xfrm>
          <a:prstGeom prst="rect">
            <a:avLst/>
          </a:prstGeom>
        </p:spPr>
      </p:pic>
      <p:sp>
        <p:nvSpPr>
          <p:cNvPr id="3" name="CuadroTexto 2"/>
          <p:cNvSpPr txBox="1"/>
          <p:nvPr/>
        </p:nvSpPr>
        <p:spPr>
          <a:xfrm>
            <a:off x="1552609" y="214312"/>
            <a:ext cx="9805954" cy="707886"/>
          </a:xfrm>
          <a:prstGeom prst="rect">
            <a:avLst/>
          </a:prstGeom>
          <a:noFill/>
        </p:spPr>
        <p:txBody>
          <a:bodyPr wrap="none" rtlCol="0">
            <a:spAutoFit/>
          </a:bodyPr>
          <a:lstStyle/>
          <a:p>
            <a:r>
              <a:rPr lang="es-ES" sz="4000" dirty="0" smtClean="0"/>
              <a:t>Actividades en el Levantamiento de Requisitos</a:t>
            </a:r>
            <a:endParaRPr lang="es-ES" sz="4000" dirty="0"/>
          </a:p>
        </p:txBody>
      </p:sp>
    </p:spTree>
    <p:extLst>
      <p:ext uri="{BB962C8B-B14F-4D97-AF65-F5344CB8AC3E}">
        <p14:creationId xmlns:p14="http://schemas.microsoft.com/office/powerpoint/2010/main" val="11256689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742952" y="631776"/>
            <a:ext cx="10715624" cy="5301859"/>
          </a:xfrm>
          <a:prstGeom prst="rect">
            <a:avLst/>
          </a:prstGeom>
        </p:spPr>
      </p:pic>
    </p:spTree>
    <p:extLst>
      <p:ext uri="{BB962C8B-B14F-4D97-AF65-F5344CB8AC3E}">
        <p14:creationId xmlns:p14="http://schemas.microsoft.com/office/powerpoint/2010/main" val="7409951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371600" y="585789"/>
            <a:ext cx="9729788" cy="4514850"/>
          </a:xfrm>
          <a:prstGeom prst="rect">
            <a:avLst/>
          </a:prstGeom>
        </p:spPr>
      </p:pic>
      <p:sp>
        <p:nvSpPr>
          <p:cNvPr id="3" name="Rectángulo 2"/>
          <p:cNvSpPr/>
          <p:nvPr/>
        </p:nvSpPr>
        <p:spPr>
          <a:xfrm>
            <a:off x="802481" y="4664183"/>
            <a:ext cx="10868025" cy="1754326"/>
          </a:xfrm>
          <a:prstGeom prst="rect">
            <a:avLst/>
          </a:prstGeom>
        </p:spPr>
        <p:txBody>
          <a:bodyPr wrap="square">
            <a:spAutoFit/>
          </a:bodyPr>
          <a:lstStyle/>
          <a:p>
            <a:endParaRPr lang="es-ES" sz="1200" b="0" i="0" u="none" strike="noStrike" baseline="0" dirty="0" smtClean="0">
              <a:solidFill>
                <a:srgbClr val="000000"/>
              </a:solidFill>
              <a:latin typeface="Arial Narrow" panose="020B0606020202030204" pitchFamily="34" charset="0"/>
            </a:endParaRPr>
          </a:p>
          <a:p>
            <a:pPr algn="ctr"/>
            <a:endParaRPr lang="es-ES" sz="2400" b="0" i="0" u="none" strike="noStrike" baseline="0" dirty="0" smtClean="0">
              <a:latin typeface="Arial Narrow" panose="020B0606020202030204" pitchFamily="34" charset="0"/>
            </a:endParaRPr>
          </a:p>
          <a:p>
            <a:pPr algn="ctr"/>
            <a:r>
              <a:rPr lang="es-ES" sz="2400" b="0" i="0" u="none" strike="noStrike" baseline="0" dirty="0" smtClean="0">
                <a:latin typeface="Arial Narrow" panose="020B0606020202030204" pitchFamily="34" charset="0"/>
              </a:rPr>
              <a:t>Especificación de requisitos del software (ERS)</a:t>
            </a:r>
          </a:p>
          <a:p>
            <a:pPr algn="ctr"/>
            <a:r>
              <a:rPr lang="es-ES" sz="2400" b="0" i="0" u="none" strike="noStrike" baseline="0" dirty="0" smtClean="0">
                <a:latin typeface="Arial Narrow" panose="020B0606020202030204" pitchFamily="34" charset="0"/>
              </a:rPr>
              <a:t>Definición de lo que los usuarios quieren y lo que se les va a proporcionar.</a:t>
            </a:r>
          </a:p>
          <a:p>
            <a:pPr algn="ctr"/>
            <a:r>
              <a:rPr lang="es-ES" sz="2400" b="0" i="0" u="none" strike="noStrike" baseline="0" dirty="0" smtClean="0">
                <a:latin typeface="Arial Narrow" panose="020B0606020202030204" pitchFamily="34" charset="0"/>
              </a:rPr>
              <a:t>Definición de restricciones.</a:t>
            </a:r>
          </a:p>
        </p:txBody>
      </p:sp>
    </p:spTree>
    <p:extLst>
      <p:ext uri="{BB962C8B-B14F-4D97-AF65-F5344CB8AC3E}">
        <p14:creationId xmlns:p14="http://schemas.microsoft.com/office/powerpoint/2010/main" val="37985429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62050" y="474554"/>
            <a:ext cx="10625138" cy="5693866"/>
          </a:xfrm>
          <a:prstGeom prst="rect">
            <a:avLst/>
          </a:prstGeom>
        </p:spPr>
        <p:txBody>
          <a:bodyPr wrap="square">
            <a:spAutoFit/>
          </a:bodyPr>
          <a:lstStyle/>
          <a:p>
            <a:endParaRPr lang="es-ES" sz="1200" b="0" i="0" u="none" strike="noStrike" baseline="0" dirty="0" smtClean="0">
              <a:solidFill>
                <a:srgbClr val="000000"/>
              </a:solidFill>
              <a:latin typeface="Arial Narrow" panose="020B0606020202030204" pitchFamily="34" charset="0"/>
            </a:endParaRPr>
          </a:p>
          <a:p>
            <a:r>
              <a:rPr lang="es-ES" sz="4000" b="0" i="0" u="none" strike="noStrike" baseline="0" dirty="0" smtClean="0">
                <a:latin typeface="Arial Narrow" panose="020B0606020202030204" pitchFamily="34" charset="0"/>
              </a:rPr>
              <a:t>Los requisitos deben ser:</a:t>
            </a:r>
          </a:p>
          <a:p>
            <a:r>
              <a:rPr lang="es-ES" sz="3600" b="0" i="0" u="none" strike="noStrike" baseline="0" dirty="0" smtClean="0">
                <a:latin typeface="Arial Narrow" panose="020B0606020202030204" pitchFamily="34" charset="0"/>
              </a:rPr>
              <a:t>Completos.</a:t>
            </a:r>
          </a:p>
          <a:p>
            <a:pPr lvl="1"/>
            <a:r>
              <a:rPr lang="es-ES" sz="2800" b="0" i="0" u="none" strike="noStrike" baseline="0" dirty="0" smtClean="0">
                <a:latin typeface="Arial Narrow" panose="020B0606020202030204" pitchFamily="34" charset="0"/>
              </a:rPr>
              <a:t>Todo lo que el software tiene que hacer está recogido en el conjunto de requisitos.</a:t>
            </a:r>
          </a:p>
          <a:p>
            <a:r>
              <a:rPr lang="es-ES" sz="3600" b="0" i="0" u="none" strike="noStrike" baseline="0" dirty="0" smtClean="0">
                <a:latin typeface="Arial Narrow" panose="020B0606020202030204" pitchFamily="34" charset="0"/>
              </a:rPr>
              <a:t>No ambiguos.</a:t>
            </a:r>
          </a:p>
          <a:p>
            <a:pPr lvl="1"/>
            <a:r>
              <a:rPr lang="es-ES" sz="2800" b="0" i="0" u="none" strike="noStrike" baseline="0" dirty="0" smtClean="0">
                <a:latin typeface="Arial Narrow" panose="020B0606020202030204" pitchFamily="34" charset="0"/>
              </a:rPr>
              <a:t>Cada requisito debe tener una sola interpretación.</a:t>
            </a:r>
          </a:p>
          <a:p>
            <a:r>
              <a:rPr lang="es-ES" sz="3600" b="0" i="0" u="none" strike="noStrike" baseline="0" dirty="0" smtClean="0">
                <a:latin typeface="Arial Narrow" panose="020B0606020202030204" pitchFamily="34" charset="0"/>
              </a:rPr>
              <a:t>Relevantes.</a:t>
            </a:r>
          </a:p>
          <a:p>
            <a:pPr lvl="1"/>
            <a:r>
              <a:rPr lang="es-ES" sz="2800" b="0" i="0" u="none" strike="noStrike" baseline="0" dirty="0" smtClean="0">
                <a:latin typeface="Arial Narrow" panose="020B0606020202030204" pitchFamily="34" charset="0"/>
              </a:rPr>
              <a:t>Importancia para el sistema software a implementar.</a:t>
            </a:r>
          </a:p>
          <a:p>
            <a:r>
              <a:rPr lang="es-ES" sz="3600" b="0" i="0" u="none" strike="noStrike" baseline="0" dirty="0" err="1" smtClean="0">
                <a:latin typeface="Arial Narrow" panose="020B0606020202030204" pitchFamily="34" charset="0"/>
              </a:rPr>
              <a:t>Traceables</a:t>
            </a:r>
            <a:r>
              <a:rPr lang="es-ES" sz="3600" b="0" i="0" u="none" strike="noStrike" baseline="0" dirty="0" smtClean="0">
                <a:latin typeface="Arial Narrow" panose="020B0606020202030204" pitchFamily="34" charset="0"/>
              </a:rPr>
              <a:t> </a:t>
            </a:r>
          </a:p>
          <a:p>
            <a:pPr lvl="1"/>
            <a:r>
              <a:rPr lang="es-ES" sz="2800" b="0" i="0" u="none" strike="noStrike" baseline="0" dirty="0" smtClean="0">
                <a:latin typeface="Arial Narrow" panose="020B0606020202030204" pitchFamily="34" charset="0"/>
              </a:rPr>
              <a:t>Cada acción de diseño debe corresponderse con algún requisito, y debe poder comprobarse.</a:t>
            </a:r>
          </a:p>
        </p:txBody>
      </p:sp>
    </p:spTree>
    <p:extLst>
      <p:ext uri="{BB962C8B-B14F-4D97-AF65-F5344CB8AC3E}">
        <p14:creationId xmlns:p14="http://schemas.microsoft.com/office/powerpoint/2010/main" val="19702520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090613" y="1660417"/>
            <a:ext cx="10625138" cy="4401205"/>
          </a:xfrm>
          <a:prstGeom prst="rect">
            <a:avLst/>
          </a:prstGeom>
        </p:spPr>
        <p:txBody>
          <a:bodyPr wrap="square">
            <a:spAutoFit/>
          </a:bodyPr>
          <a:lstStyle/>
          <a:p>
            <a:r>
              <a:rPr lang="es-ES" sz="2800" b="0" i="0" u="none" strike="noStrike" baseline="0" dirty="0" smtClean="0">
                <a:latin typeface="Arial Narrow" panose="020B0606020202030204" pitchFamily="34" charset="0"/>
              </a:rPr>
              <a:t>Correctos:</a:t>
            </a:r>
            <a:r>
              <a:rPr lang="es-ES" sz="2800" b="0" i="0" u="none" strike="noStrike" dirty="0" smtClean="0">
                <a:latin typeface="Arial Narrow" panose="020B0606020202030204" pitchFamily="34" charset="0"/>
              </a:rPr>
              <a:t> </a:t>
            </a:r>
            <a:r>
              <a:rPr lang="es-ES" sz="2800" b="0" i="0" u="none" strike="noStrike" baseline="0" dirty="0" smtClean="0">
                <a:latin typeface="Arial Narrow" panose="020B0606020202030204" pitchFamily="34" charset="0"/>
              </a:rPr>
              <a:t>Cada requisito establecido debe representar algo requerido por el usuario para el sistema que se construye.</a:t>
            </a:r>
          </a:p>
          <a:p>
            <a:r>
              <a:rPr lang="es-ES" sz="2800" b="0" i="0" u="none" strike="noStrike" baseline="0" dirty="0" smtClean="0">
                <a:latin typeface="Arial Narrow" panose="020B0606020202030204" pitchFamily="34" charset="0"/>
              </a:rPr>
              <a:t>Consistentes:</a:t>
            </a:r>
            <a:r>
              <a:rPr lang="es-ES" sz="2800" b="0" i="0" u="none" strike="noStrike" dirty="0" smtClean="0">
                <a:latin typeface="Arial Narrow" panose="020B0606020202030204" pitchFamily="34" charset="0"/>
              </a:rPr>
              <a:t> </a:t>
            </a:r>
            <a:r>
              <a:rPr lang="es-ES" sz="2800" b="0" i="0" u="none" strike="noStrike" baseline="0" dirty="0" smtClean="0">
                <a:latin typeface="Arial Narrow" panose="020B0606020202030204" pitchFamily="34" charset="0"/>
              </a:rPr>
              <a:t>Ningún requisito puede estar en conflicto con otro. </a:t>
            </a:r>
          </a:p>
          <a:p>
            <a:r>
              <a:rPr lang="es-ES" sz="2800" b="0" i="0" u="none" strike="noStrike" baseline="0" dirty="0" smtClean="0">
                <a:latin typeface="Arial Narrow" panose="020B0606020202030204" pitchFamily="34" charset="0"/>
              </a:rPr>
              <a:t>  Tipos de inconsistencias:</a:t>
            </a:r>
          </a:p>
          <a:p>
            <a:pPr lvl="1"/>
            <a:r>
              <a:rPr lang="es-ES" sz="2800" b="0" i="0" u="none" strike="noStrike" baseline="0" dirty="0" smtClean="0">
                <a:latin typeface="Arial Narrow" panose="020B0606020202030204" pitchFamily="34" charset="0"/>
              </a:rPr>
              <a:t>Términos conflictivos: Si dos términos se usan en contextos diferentes para la misma cosa.</a:t>
            </a:r>
          </a:p>
          <a:p>
            <a:pPr lvl="1"/>
            <a:r>
              <a:rPr lang="es-ES" sz="2800" b="0" i="0" u="none" strike="noStrike" baseline="0" dirty="0" smtClean="0">
                <a:latin typeface="Arial Narrow" panose="020B0606020202030204" pitchFamily="34" charset="0"/>
              </a:rPr>
              <a:t>Características en conflicto: Si en dos partes de la ERS se pide que el producto muestre comportamientos contradictorios.</a:t>
            </a:r>
          </a:p>
          <a:p>
            <a:pPr lvl="1"/>
            <a:r>
              <a:rPr lang="es-ES" sz="2800" b="0" i="0" u="none" strike="noStrike" baseline="0" dirty="0" smtClean="0">
                <a:latin typeface="Arial Narrow" panose="020B0606020202030204" pitchFamily="34" charset="0"/>
              </a:rPr>
              <a:t>Inconsistencia temporal: Si dos partes de la ERS piden que el producto obedezca restricciones de tiempo contradictorias.</a:t>
            </a:r>
          </a:p>
        </p:txBody>
      </p:sp>
      <p:sp>
        <p:nvSpPr>
          <p:cNvPr id="3" name="Rectángulo 2"/>
          <p:cNvSpPr/>
          <p:nvPr/>
        </p:nvSpPr>
        <p:spPr>
          <a:xfrm>
            <a:off x="3514530" y="644009"/>
            <a:ext cx="3948517" cy="584775"/>
          </a:xfrm>
          <a:prstGeom prst="rect">
            <a:avLst/>
          </a:prstGeom>
        </p:spPr>
        <p:txBody>
          <a:bodyPr wrap="none">
            <a:spAutoFit/>
          </a:bodyPr>
          <a:lstStyle/>
          <a:p>
            <a:r>
              <a:rPr lang="es-ES" sz="3200" b="0" i="0" u="none" strike="noStrike" baseline="0" dirty="0" smtClean="0">
                <a:latin typeface="Arial Narrow" panose="020B0606020202030204" pitchFamily="34" charset="0"/>
              </a:rPr>
              <a:t>Los requisitos deben ser:</a:t>
            </a:r>
          </a:p>
        </p:txBody>
      </p:sp>
    </p:spTree>
    <p:extLst>
      <p:ext uri="{BB962C8B-B14F-4D97-AF65-F5344CB8AC3E}">
        <p14:creationId xmlns:p14="http://schemas.microsoft.com/office/powerpoint/2010/main" val="19958764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22239"/>
            <a:ext cx="10515600" cy="1006476"/>
          </a:xfrm>
        </p:spPr>
        <p:txBody>
          <a:bodyPr/>
          <a:lstStyle/>
          <a:p>
            <a:pPr algn="ctr"/>
            <a:r>
              <a:rPr lang="es-ES" dirty="0" smtClean="0"/>
              <a:t>¿Para qué probar?</a:t>
            </a:r>
            <a:endParaRPr lang="es-ES" dirty="0"/>
          </a:p>
        </p:txBody>
      </p:sp>
      <p:sp>
        <p:nvSpPr>
          <p:cNvPr id="3" name="Marcador de contenido 2"/>
          <p:cNvSpPr>
            <a:spLocks noGrp="1"/>
          </p:cNvSpPr>
          <p:nvPr>
            <p:ph idx="1"/>
          </p:nvPr>
        </p:nvSpPr>
        <p:spPr>
          <a:xfrm>
            <a:off x="838200" y="1397000"/>
            <a:ext cx="11106150" cy="917575"/>
          </a:xfrm>
        </p:spPr>
        <p:txBody>
          <a:bodyPr/>
          <a:lstStyle/>
          <a:p>
            <a:pPr marL="0" indent="0" algn="ctr">
              <a:buNone/>
            </a:pPr>
            <a:r>
              <a:rPr lang="es-ES" dirty="0" smtClean="0"/>
              <a:t>El objetivo de una prueba es  encontrar errores, por lo cual la buena prueba es aquella que tiene grandes probabilidades de encontrar un error.</a:t>
            </a:r>
          </a:p>
          <a:p>
            <a:pPr marL="0" indent="0" algn="ctr">
              <a:buNone/>
            </a:pPr>
            <a:endParaRPr lang="es-ES" dirty="0"/>
          </a:p>
        </p:txBody>
      </p:sp>
      <p:sp>
        <p:nvSpPr>
          <p:cNvPr id="4" name="CuadroTexto 3"/>
          <p:cNvSpPr txBox="1"/>
          <p:nvPr/>
        </p:nvSpPr>
        <p:spPr>
          <a:xfrm>
            <a:off x="452437" y="3114675"/>
            <a:ext cx="3168688" cy="584775"/>
          </a:xfrm>
          <a:prstGeom prst="rect">
            <a:avLst/>
          </a:prstGeom>
          <a:noFill/>
        </p:spPr>
        <p:txBody>
          <a:bodyPr wrap="none" rtlCol="0">
            <a:spAutoFit/>
          </a:bodyPr>
          <a:lstStyle/>
          <a:p>
            <a:r>
              <a:rPr lang="es-ES" sz="3200" dirty="0" smtClean="0"/>
              <a:t>No es redundante</a:t>
            </a:r>
            <a:endParaRPr lang="es-ES" sz="3200" dirty="0"/>
          </a:p>
        </p:txBody>
      </p:sp>
      <p:sp>
        <p:nvSpPr>
          <p:cNvPr id="5" name="CuadroTexto 4"/>
          <p:cNvSpPr txBox="1"/>
          <p:nvPr/>
        </p:nvSpPr>
        <p:spPr>
          <a:xfrm>
            <a:off x="2526222" y="4881562"/>
            <a:ext cx="5350952" cy="584775"/>
          </a:xfrm>
          <a:prstGeom prst="rect">
            <a:avLst/>
          </a:prstGeom>
          <a:noFill/>
        </p:spPr>
        <p:txBody>
          <a:bodyPr wrap="none" rtlCol="0">
            <a:spAutoFit/>
          </a:bodyPr>
          <a:lstStyle/>
          <a:p>
            <a:r>
              <a:rPr lang="es-ES" sz="3200" dirty="0" smtClean="0"/>
              <a:t>Debe ser lo mejor en su campo</a:t>
            </a:r>
            <a:endParaRPr lang="es-ES" sz="3200" dirty="0"/>
          </a:p>
        </p:txBody>
      </p:sp>
      <p:sp>
        <p:nvSpPr>
          <p:cNvPr id="6" name="CuadroTexto 5"/>
          <p:cNvSpPr txBox="1"/>
          <p:nvPr/>
        </p:nvSpPr>
        <p:spPr>
          <a:xfrm>
            <a:off x="6619874" y="3204299"/>
            <a:ext cx="5054012" cy="584775"/>
          </a:xfrm>
          <a:prstGeom prst="rect">
            <a:avLst/>
          </a:prstGeom>
          <a:noFill/>
        </p:spPr>
        <p:txBody>
          <a:bodyPr wrap="none" rtlCol="0">
            <a:spAutoFit/>
          </a:bodyPr>
          <a:lstStyle/>
          <a:p>
            <a:r>
              <a:rPr lang="es-ES" sz="3200" dirty="0" smtClean="0"/>
              <a:t>Ni tan simple ni tan complejo</a:t>
            </a:r>
            <a:endParaRPr lang="es-ES" sz="3200" dirty="0"/>
          </a:p>
        </p:txBody>
      </p:sp>
      <p:cxnSp>
        <p:nvCxnSpPr>
          <p:cNvPr id="8" name="Conector recto de flecha 7"/>
          <p:cNvCxnSpPr>
            <a:stCxn id="3" idx="2"/>
          </p:cNvCxnSpPr>
          <p:nvPr/>
        </p:nvCxnSpPr>
        <p:spPr>
          <a:xfrm flipH="1">
            <a:off x="2036781" y="2314575"/>
            <a:ext cx="4354494" cy="800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ector recto de flecha 9"/>
          <p:cNvCxnSpPr>
            <a:stCxn id="3" idx="2"/>
            <a:endCxn id="6" idx="0"/>
          </p:cNvCxnSpPr>
          <p:nvPr/>
        </p:nvCxnSpPr>
        <p:spPr>
          <a:xfrm>
            <a:off x="6391275" y="2314575"/>
            <a:ext cx="2755605" cy="8897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de flecha 11"/>
          <p:cNvCxnSpPr>
            <a:stCxn id="3" idx="2"/>
            <a:endCxn id="5" idx="0"/>
          </p:cNvCxnSpPr>
          <p:nvPr/>
        </p:nvCxnSpPr>
        <p:spPr>
          <a:xfrm flipH="1">
            <a:off x="5201698" y="2314575"/>
            <a:ext cx="1189577" cy="25669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CuadroTexto 12"/>
          <p:cNvSpPr txBox="1"/>
          <p:nvPr/>
        </p:nvSpPr>
        <p:spPr>
          <a:xfrm>
            <a:off x="8601075" y="6330712"/>
            <a:ext cx="1670842" cy="369332"/>
          </a:xfrm>
          <a:prstGeom prst="rect">
            <a:avLst/>
          </a:prstGeom>
          <a:noFill/>
        </p:spPr>
        <p:txBody>
          <a:bodyPr wrap="none" rtlCol="0">
            <a:spAutoFit/>
          </a:bodyPr>
          <a:lstStyle/>
          <a:p>
            <a:r>
              <a:rPr lang="es-ES" dirty="0" smtClean="0"/>
              <a:t>Pressman, 2010</a:t>
            </a:r>
            <a:endParaRPr lang="es-ES" dirty="0"/>
          </a:p>
        </p:txBody>
      </p:sp>
    </p:spTree>
    <p:extLst>
      <p:ext uri="{BB962C8B-B14F-4D97-AF65-F5344CB8AC3E}">
        <p14:creationId xmlns:p14="http://schemas.microsoft.com/office/powerpoint/2010/main" val="24753021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noFill/>
          <a:ln/>
        </p:spPr>
        <p:txBody>
          <a:bodyPr vert="horz" lIns="92075" tIns="46038" rIns="92075" bIns="46038" rtlCol="0" anchor="ctr">
            <a:normAutofit/>
          </a:bodyPr>
          <a:lstStyle/>
          <a:p>
            <a:r>
              <a:rPr lang="en-GB"/>
              <a:t>What is a test?</a:t>
            </a:r>
          </a:p>
        </p:txBody>
      </p:sp>
      <p:sp>
        <p:nvSpPr>
          <p:cNvPr id="56323" name="Rectangle 3"/>
          <p:cNvSpPr>
            <a:spLocks noGrp="1" noChangeArrowheads="1"/>
          </p:cNvSpPr>
          <p:nvPr>
            <p:ph type="body" idx="1"/>
          </p:nvPr>
        </p:nvSpPr>
        <p:spPr>
          <a:xfrm>
            <a:off x="2209800" y="1524000"/>
            <a:ext cx="7772400" cy="4572000"/>
          </a:xfrm>
          <a:noFill/>
          <a:ln/>
        </p:spPr>
        <p:txBody>
          <a:bodyPr vert="horz" lIns="92075" tIns="46038" rIns="92075" bIns="46038" rtlCol="0">
            <a:normAutofit/>
          </a:bodyPr>
          <a:lstStyle/>
          <a:p>
            <a:pPr>
              <a:buFontTx/>
              <a:buNone/>
            </a:pPr>
            <a:r>
              <a:rPr lang="en-GB"/>
              <a:t>White box testing</a:t>
            </a:r>
          </a:p>
          <a:p>
            <a:r>
              <a:rPr lang="en-GB"/>
              <a:t>For specification </a:t>
            </a:r>
            <a:r>
              <a:rPr lang="en-GB" i="1"/>
              <a:t>S</a:t>
            </a:r>
            <a:r>
              <a:rPr lang="en-GB"/>
              <a:t> and program </a:t>
            </a:r>
            <a:r>
              <a:rPr lang="en-GB" i="1"/>
              <a:t>P</a:t>
            </a:r>
            <a:endParaRPr lang="en-GB"/>
          </a:p>
          <a:p>
            <a:r>
              <a:rPr lang="en-GB"/>
              <a:t>A </a:t>
            </a:r>
            <a:r>
              <a:rPr lang="en-GB" b="1"/>
              <a:t>test case</a:t>
            </a:r>
            <a:r>
              <a:rPr lang="en-GB"/>
              <a:t> is an input-output pair </a:t>
            </a:r>
            <a:r>
              <a:rPr lang="en-GB" i="1"/>
              <a:t>(i,S(i))</a:t>
            </a:r>
            <a:endParaRPr lang="en-GB"/>
          </a:p>
          <a:p>
            <a:r>
              <a:rPr lang="en-GB"/>
              <a:t>A </a:t>
            </a:r>
            <a:r>
              <a:rPr lang="en-GB" b="1"/>
              <a:t>test</a:t>
            </a:r>
            <a:r>
              <a:rPr lang="en-GB"/>
              <a:t> is a comparison: </a:t>
            </a:r>
            <a:r>
              <a:rPr lang="en-GB" i="1"/>
              <a:t>S(i)=P(i)</a:t>
            </a:r>
            <a:endParaRPr lang="en-GB"/>
          </a:p>
          <a:p>
            <a:r>
              <a:rPr lang="en-GB"/>
              <a:t>A </a:t>
            </a:r>
            <a:r>
              <a:rPr lang="en-GB" b="1"/>
              <a:t>test suite</a:t>
            </a:r>
            <a:r>
              <a:rPr lang="en-GB"/>
              <a:t> is a set of test cases which in some sense “cover” the possibilities</a:t>
            </a:r>
          </a:p>
          <a:p>
            <a:r>
              <a:rPr lang="en-GB"/>
              <a:t>The static measures above form basis of   “</a:t>
            </a:r>
            <a:r>
              <a:rPr lang="en-GB" b="1"/>
              <a:t>test strategies</a:t>
            </a:r>
            <a:r>
              <a:rPr lang="en-GB"/>
              <a:t>”.  </a:t>
            </a:r>
          </a:p>
        </p:txBody>
      </p:sp>
      <p:sp>
        <p:nvSpPr>
          <p:cNvPr id="2" name="Rectángulo 1"/>
          <p:cNvSpPr/>
          <p:nvPr/>
        </p:nvSpPr>
        <p:spPr>
          <a:xfrm>
            <a:off x="7776387" y="5911334"/>
            <a:ext cx="1704184" cy="369332"/>
          </a:xfrm>
          <a:prstGeom prst="rect">
            <a:avLst/>
          </a:prstGeom>
        </p:spPr>
        <p:txBody>
          <a:bodyPr wrap="none">
            <a:spAutoFit/>
          </a:bodyPr>
          <a:lstStyle/>
          <a:p>
            <a:pPr marL="342900" indent="-342900" defTabSz="762000"/>
            <a:r>
              <a:rPr lang="en-GB" dirty="0" err="1" smtClean="0"/>
              <a:t>Bicarregui</a:t>
            </a:r>
            <a:r>
              <a:rPr lang="en-GB" dirty="0" smtClean="0"/>
              <a:t>, 2009</a:t>
            </a:r>
            <a:endParaRPr lang="en-GB" dirty="0"/>
          </a:p>
        </p:txBody>
      </p:sp>
    </p:spTree>
    <p:extLst>
      <p:ext uri="{BB962C8B-B14F-4D97-AF65-F5344CB8AC3E}">
        <p14:creationId xmlns:p14="http://schemas.microsoft.com/office/powerpoint/2010/main" val="951856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noFill/>
          <a:ln/>
        </p:spPr>
        <p:txBody>
          <a:bodyPr vert="horz" lIns="92075" tIns="46038" rIns="92075" bIns="46038" rtlCol="0" anchor="ctr">
            <a:normAutofit/>
          </a:bodyPr>
          <a:lstStyle/>
          <a:p>
            <a:r>
              <a:rPr lang="en-GB"/>
              <a:t>Test Coverage</a:t>
            </a:r>
          </a:p>
        </p:txBody>
      </p:sp>
      <p:sp>
        <p:nvSpPr>
          <p:cNvPr id="57347" name="Rectangle 3"/>
          <p:cNvSpPr>
            <a:spLocks noGrp="1" noChangeArrowheads="1"/>
          </p:cNvSpPr>
          <p:nvPr>
            <p:ph type="body" idx="1"/>
          </p:nvPr>
        </p:nvSpPr>
        <p:spPr>
          <a:noFill/>
          <a:ln/>
        </p:spPr>
        <p:txBody>
          <a:bodyPr vert="horz" lIns="92075" tIns="46038" rIns="92075" bIns="46038" rtlCol="0">
            <a:normAutofit/>
          </a:bodyPr>
          <a:lstStyle/>
          <a:p>
            <a:r>
              <a:rPr lang="en-GB"/>
              <a:t>Coverage is usually given in terms of percentage of objects covered at least once</a:t>
            </a:r>
          </a:p>
          <a:p>
            <a:r>
              <a:rPr lang="en-GB"/>
              <a:t>Examples:</a:t>
            </a:r>
          </a:p>
          <a:p>
            <a:pPr lvl="1"/>
            <a:r>
              <a:rPr lang="en-GB"/>
              <a:t>Statement coverage - all nodes in CFG</a:t>
            </a:r>
          </a:p>
          <a:p>
            <a:pPr lvl="1"/>
            <a:r>
              <a:rPr lang="en-GB"/>
              <a:t>Branch coverage -  all edges in CFG</a:t>
            </a:r>
          </a:p>
          <a:p>
            <a:r>
              <a:rPr lang="en-GB"/>
              <a:t>Eg “40% statement coverage” means 40% of nodes in CFG are exercised by test suite</a:t>
            </a:r>
          </a:p>
        </p:txBody>
      </p:sp>
      <p:sp>
        <p:nvSpPr>
          <p:cNvPr id="4" name="Rectángulo 3"/>
          <p:cNvSpPr/>
          <p:nvPr/>
        </p:nvSpPr>
        <p:spPr>
          <a:xfrm>
            <a:off x="7776387" y="5911334"/>
            <a:ext cx="1704184" cy="369332"/>
          </a:xfrm>
          <a:prstGeom prst="rect">
            <a:avLst/>
          </a:prstGeom>
        </p:spPr>
        <p:txBody>
          <a:bodyPr wrap="none">
            <a:spAutoFit/>
          </a:bodyPr>
          <a:lstStyle/>
          <a:p>
            <a:pPr marL="342900" indent="-342900" defTabSz="762000"/>
            <a:r>
              <a:rPr lang="en-GB" dirty="0" err="1" smtClean="0"/>
              <a:t>Bicarregui</a:t>
            </a:r>
            <a:r>
              <a:rPr lang="en-GB" dirty="0" smtClean="0"/>
              <a:t>, 2009</a:t>
            </a:r>
            <a:endParaRPr lang="en-GB" dirty="0"/>
          </a:p>
        </p:txBody>
      </p:sp>
    </p:spTree>
    <p:extLst>
      <p:ext uri="{BB962C8B-B14F-4D97-AF65-F5344CB8AC3E}">
        <p14:creationId xmlns:p14="http://schemas.microsoft.com/office/powerpoint/2010/main" val="25367022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476374" y="704373"/>
            <a:ext cx="9839325" cy="769441"/>
          </a:xfrm>
          <a:prstGeom prst="rect">
            <a:avLst/>
          </a:prstGeom>
        </p:spPr>
        <p:txBody>
          <a:bodyPr wrap="square">
            <a:spAutoFit/>
          </a:bodyPr>
          <a:lstStyle/>
          <a:p>
            <a:r>
              <a:rPr lang="es-ES" sz="4400" dirty="0" smtClean="0"/>
              <a:t>Metodologías: Definición</a:t>
            </a:r>
          </a:p>
        </p:txBody>
      </p:sp>
      <p:sp>
        <p:nvSpPr>
          <p:cNvPr id="3" name="Rectángulo 2"/>
          <p:cNvSpPr/>
          <p:nvPr/>
        </p:nvSpPr>
        <p:spPr>
          <a:xfrm>
            <a:off x="1102517" y="2343061"/>
            <a:ext cx="10587038" cy="2062103"/>
          </a:xfrm>
          <a:prstGeom prst="rect">
            <a:avLst/>
          </a:prstGeom>
        </p:spPr>
        <p:txBody>
          <a:bodyPr wrap="square">
            <a:spAutoFit/>
          </a:bodyPr>
          <a:lstStyle/>
          <a:p>
            <a:pPr marL="514350" indent="-514350">
              <a:buFont typeface="+mj-lt"/>
              <a:buAutoNum type="arabicPeriod"/>
            </a:pPr>
            <a:r>
              <a:rPr lang="es-ES" sz="3200" dirty="0" smtClean="0"/>
              <a:t>El conjunto de métodos que se utilizan en una determinada actividad con el fin de formalizarla y optimizarla.</a:t>
            </a:r>
          </a:p>
          <a:p>
            <a:pPr marL="514350" indent="-514350">
              <a:buFont typeface="+mj-lt"/>
              <a:buAutoNum type="arabicPeriod"/>
            </a:pPr>
            <a:r>
              <a:rPr lang="es-ES" sz="3200" dirty="0" smtClean="0"/>
              <a:t>Determina </a:t>
            </a:r>
            <a:r>
              <a:rPr lang="es-ES" sz="3200" smtClean="0"/>
              <a:t>los pasos a </a:t>
            </a:r>
            <a:r>
              <a:rPr lang="es-ES" sz="3200" dirty="0" smtClean="0"/>
              <a:t>seguir y cómo realizarlos para finalizar una tarea.</a:t>
            </a:r>
            <a:endParaRPr lang="es-ES" sz="3200" dirty="0"/>
          </a:p>
        </p:txBody>
      </p:sp>
    </p:spTree>
    <p:extLst>
      <p:ext uri="{BB962C8B-B14F-4D97-AF65-F5344CB8AC3E}">
        <p14:creationId xmlns:p14="http://schemas.microsoft.com/office/powerpoint/2010/main" val="18333965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noFill/>
          <a:ln/>
        </p:spPr>
        <p:txBody>
          <a:bodyPr vert="horz" lIns="92075" tIns="46038" rIns="92075" bIns="46038" rtlCol="0" anchor="ctr">
            <a:normAutofit/>
          </a:bodyPr>
          <a:lstStyle/>
          <a:p>
            <a:r>
              <a:rPr lang="en-GB"/>
              <a:t>Example Test Strategies</a:t>
            </a:r>
          </a:p>
        </p:txBody>
      </p:sp>
      <p:sp>
        <p:nvSpPr>
          <p:cNvPr id="58371" name="Rectangle 3"/>
          <p:cNvSpPr>
            <a:spLocks noGrp="1" noChangeArrowheads="1"/>
          </p:cNvSpPr>
          <p:nvPr>
            <p:ph type="body" idx="1"/>
          </p:nvPr>
        </p:nvSpPr>
        <p:spPr>
          <a:xfrm>
            <a:off x="2209800" y="1524000"/>
            <a:ext cx="7772400" cy="4953000"/>
          </a:xfrm>
          <a:noFill/>
          <a:ln/>
        </p:spPr>
        <p:txBody>
          <a:bodyPr vert="horz" lIns="92075" tIns="46038" rIns="92075" bIns="46038" rtlCol="0">
            <a:normAutofit/>
          </a:bodyPr>
          <a:lstStyle/>
          <a:p>
            <a:r>
              <a:rPr lang="en-GB"/>
              <a:t>A testing strategy can be based on coverage of one or more of:</a:t>
            </a:r>
          </a:p>
          <a:p>
            <a:pPr lvl="1">
              <a:lnSpc>
                <a:spcPct val="80000"/>
              </a:lnSpc>
            </a:pPr>
            <a:r>
              <a:rPr lang="en-GB"/>
              <a:t>Statements </a:t>
            </a:r>
          </a:p>
          <a:p>
            <a:pPr lvl="1">
              <a:lnSpc>
                <a:spcPct val="80000"/>
              </a:lnSpc>
            </a:pPr>
            <a:r>
              <a:rPr lang="en-GB"/>
              <a:t>Branches</a:t>
            </a:r>
          </a:p>
          <a:p>
            <a:pPr lvl="1">
              <a:lnSpc>
                <a:spcPct val="80000"/>
              </a:lnSpc>
            </a:pPr>
            <a:r>
              <a:rPr lang="en-GB"/>
              <a:t>Linearly indep. paths (McCabe)</a:t>
            </a:r>
          </a:p>
          <a:p>
            <a:pPr lvl="1">
              <a:lnSpc>
                <a:spcPct val="80000"/>
              </a:lnSpc>
            </a:pPr>
            <a:r>
              <a:rPr lang="en-GB"/>
              <a:t>Simple paths (No edge more than once)</a:t>
            </a:r>
          </a:p>
          <a:p>
            <a:pPr lvl="1">
              <a:lnSpc>
                <a:spcPct val="80000"/>
              </a:lnSpc>
            </a:pPr>
            <a:r>
              <a:rPr lang="en-GB"/>
              <a:t>Visit each loop (Simple paths plus loops once)</a:t>
            </a:r>
          </a:p>
          <a:p>
            <a:pPr lvl="1">
              <a:lnSpc>
                <a:spcPct val="80000"/>
              </a:lnSpc>
            </a:pPr>
            <a:r>
              <a:rPr lang="en-GB"/>
              <a:t>All paths (Not feasible in general)</a:t>
            </a:r>
          </a:p>
          <a:p>
            <a:pPr>
              <a:buFontTx/>
              <a:buNone/>
            </a:pPr>
            <a:r>
              <a:rPr lang="en-GB"/>
              <a:t>Note: No strategy can guarantee adequate testing (eg. boundaries)</a:t>
            </a:r>
          </a:p>
        </p:txBody>
      </p:sp>
      <p:sp>
        <p:nvSpPr>
          <p:cNvPr id="4" name="Rectángulo 3"/>
          <p:cNvSpPr/>
          <p:nvPr/>
        </p:nvSpPr>
        <p:spPr>
          <a:xfrm>
            <a:off x="7776387" y="5911334"/>
            <a:ext cx="1704184" cy="369332"/>
          </a:xfrm>
          <a:prstGeom prst="rect">
            <a:avLst/>
          </a:prstGeom>
        </p:spPr>
        <p:txBody>
          <a:bodyPr wrap="none">
            <a:spAutoFit/>
          </a:bodyPr>
          <a:lstStyle/>
          <a:p>
            <a:pPr marL="342900" indent="-342900" defTabSz="762000"/>
            <a:r>
              <a:rPr lang="en-GB" dirty="0" err="1" smtClean="0"/>
              <a:t>Bicarregui</a:t>
            </a:r>
            <a:r>
              <a:rPr lang="en-GB" dirty="0" smtClean="0"/>
              <a:t>, 2009</a:t>
            </a:r>
            <a:endParaRPr lang="en-GB" dirty="0"/>
          </a:p>
        </p:txBody>
      </p:sp>
    </p:spTree>
    <p:extLst>
      <p:ext uri="{BB962C8B-B14F-4D97-AF65-F5344CB8AC3E}">
        <p14:creationId xmlns:p14="http://schemas.microsoft.com/office/powerpoint/2010/main" val="8483836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583224" y="1500187"/>
            <a:ext cx="11311302" cy="4860351"/>
          </a:xfrm>
          <a:prstGeom prst="rect">
            <a:avLst/>
          </a:prstGeom>
        </p:spPr>
      </p:pic>
      <p:sp>
        <p:nvSpPr>
          <p:cNvPr id="5" name="CuadroTexto 4"/>
          <p:cNvSpPr txBox="1"/>
          <p:nvPr/>
        </p:nvSpPr>
        <p:spPr>
          <a:xfrm>
            <a:off x="2271713" y="514350"/>
            <a:ext cx="8054128" cy="646331"/>
          </a:xfrm>
          <a:prstGeom prst="rect">
            <a:avLst/>
          </a:prstGeom>
          <a:noFill/>
        </p:spPr>
        <p:txBody>
          <a:bodyPr wrap="none" rtlCol="0">
            <a:spAutoFit/>
          </a:bodyPr>
          <a:lstStyle/>
          <a:p>
            <a:r>
              <a:rPr lang="es-ES" sz="3600" b="1" dirty="0" smtClean="0"/>
              <a:t>Costos asociados las pruebas de sistemas</a:t>
            </a:r>
            <a:endParaRPr lang="es-ES" sz="3600" b="1" dirty="0"/>
          </a:p>
        </p:txBody>
      </p:sp>
      <p:sp>
        <p:nvSpPr>
          <p:cNvPr id="6" name="CuadroTexto 5"/>
          <p:cNvSpPr txBox="1"/>
          <p:nvPr/>
        </p:nvSpPr>
        <p:spPr>
          <a:xfrm>
            <a:off x="8601075" y="6330712"/>
            <a:ext cx="1563120" cy="369332"/>
          </a:xfrm>
          <a:prstGeom prst="rect">
            <a:avLst/>
          </a:prstGeom>
          <a:noFill/>
        </p:spPr>
        <p:txBody>
          <a:bodyPr wrap="none" rtlCol="0">
            <a:spAutoFit/>
          </a:bodyPr>
          <a:lstStyle/>
          <a:p>
            <a:r>
              <a:rPr lang="es-ES" dirty="0" smtClean="0"/>
              <a:t>i-mentor, 2015</a:t>
            </a:r>
            <a:endParaRPr lang="es-ES" dirty="0"/>
          </a:p>
        </p:txBody>
      </p:sp>
    </p:spTree>
    <p:extLst>
      <p:ext uri="{BB962C8B-B14F-4D97-AF65-F5344CB8AC3E}">
        <p14:creationId xmlns:p14="http://schemas.microsoft.com/office/powerpoint/2010/main" val="27014215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600075" y="365270"/>
            <a:ext cx="10872787" cy="6049817"/>
          </a:xfrm>
          <a:prstGeom prst="rect">
            <a:avLst/>
          </a:prstGeom>
        </p:spPr>
      </p:pic>
      <p:sp>
        <p:nvSpPr>
          <p:cNvPr id="5" name="CuadroTexto 4"/>
          <p:cNvSpPr txBox="1"/>
          <p:nvPr/>
        </p:nvSpPr>
        <p:spPr>
          <a:xfrm>
            <a:off x="8601075" y="6330712"/>
            <a:ext cx="1563120" cy="369332"/>
          </a:xfrm>
          <a:prstGeom prst="rect">
            <a:avLst/>
          </a:prstGeom>
          <a:noFill/>
        </p:spPr>
        <p:txBody>
          <a:bodyPr wrap="none" rtlCol="0">
            <a:spAutoFit/>
          </a:bodyPr>
          <a:lstStyle/>
          <a:p>
            <a:r>
              <a:rPr lang="es-ES" dirty="0" smtClean="0"/>
              <a:t>i-mentor, 2015</a:t>
            </a:r>
            <a:endParaRPr lang="es-ES" dirty="0"/>
          </a:p>
        </p:txBody>
      </p:sp>
    </p:spTree>
    <p:extLst>
      <p:ext uri="{BB962C8B-B14F-4D97-AF65-F5344CB8AC3E}">
        <p14:creationId xmlns:p14="http://schemas.microsoft.com/office/powerpoint/2010/main" val="22402396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1981200" y="274638"/>
            <a:ext cx="8229600" cy="11430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s-ES"/>
              <a:t>Verificación  vs Validación</a:t>
            </a:r>
          </a:p>
        </p:txBody>
      </p:sp>
      <p:sp>
        <p:nvSpPr>
          <p:cNvPr id="4098" name="Rectangle 2"/>
          <p:cNvSpPr>
            <a:spLocks noGrp="1" noChangeArrowheads="1"/>
          </p:cNvSpPr>
          <p:nvPr>
            <p:ph type="body" idx="1"/>
          </p:nvPr>
        </p:nvSpPr>
        <p:spPr>
          <a:xfrm>
            <a:off x="1981200" y="1600200"/>
            <a:ext cx="2667000" cy="685800"/>
          </a:xfrm>
          <a:ln/>
        </p:spPr>
        <p:txBody>
          <a:bodyPr/>
          <a:lstStyle/>
          <a:p>
            <a:pPr indent="-341313" algn="ctr">
              <a:spcBef>
                <a:spcPts val="600"/>
              </a:spcBef>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es-ES" sz="2400"/>
              <a:t>Verificación</a:t>
            </a:r>
          </a:p>
        </p:txBody>
      </p:sp>
      <p:sp>
        <p:nvSpPr>
          <p:cNvPr id="4099" name="Line 3"/>
          <p:cNvSpPr>
            <a:spLocks noChangeShapeType="1"/>
          </p:cNvSpPr>
          <p:nvPr/>
        </p:nvSpPr>
        <p:spPr bwMode="auto">
          <a:xfrm>
            <a:off x="2895600" y="2133600"/>
            <a:ext cx="1588" cy="685800"/>
          </a:xfrm>
          <a:prstGeom prst="line">
            <a:avLst/>
          </a:prstGeom>
          <a:noFill/>
          <a:ln w="936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ES"/>
          </a:p>
        </p:txBody>
      </p:sp>
      <p:sp>
        <p:nvSpPr>
          <p:cNvPr id="4100" name="Text Box 4"/>
          <p:cNvSpPr txBox="1">
            <a:spLocks noChangeArrowheads="1"/>
          </p:cNvSpPr>
          <p:nvPr/>
        </p:nvSpPr>
        <p:spPr bwMode="auto">
          <a:xfrm>
            <a:off x="2041526" y="3084513"/>
            <a:ext cx="2454275" cy="120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9pPr>
          </a:lstStyle>
          <a:p>
            <a:pPr algn="ctr">
              <a:buClrTx/>
              <a:buFontTx/>
              <a:buNone/>
            </a:pPr>
            <a:r>
              <a:rPr lang="es-ES" sz="2400"/>
              <a:t>¿ Realizamos correctamente el sistema?</a:t>
            </a:r>
          </a:p>
        </p:txBody>
      </p:sp>
      <p:sp>
        <p:nvSpPr>
          <p:cNvPr id="4101" name="Rectangle 5"/>
          <p:cNvSpPr>
            <a:spLocks noChangeArrowheads="1"/>
          </p:cNvSpPr>
          <p:nvPr/>
        </p:nvSpPr>
        <p:spPr bwMode="auto">
          <a:xfrm>
            <a:off x="6324600" y="1595438"/>
            <a:ext cx="2667000"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42900" indent="-341313">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ea typeface="DejaVu Sans" charset="0"/>
                <a:cs typeface="DejaVu Sans" charset="0"/>
              </a:defRPr>
            </a:lvl1pPr>
            <a:lvl2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ea typeface="DejaVu Sans" charset="0"/>
                <a:cs typeface="DejaVu Sans" charset="0"/>
              </a:defRPr>
            </a:lvl2pPr>
            <a:lvl3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ea typeface="DejaVu Sans" charset="0"/>
                <a:cs typeface="DejaVu Sans" charset="0"/>
              </a:defRPr>
            </a:lvl3pPr>
            <a:lvl4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ea typeface="DejaVu Sans" charset="0"/>
                <a:cs typeface="DejaVu Sans" charset="0"/>
              </a:defRPr>
            </a:lvl4pPr>
            <a:lvl5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ea typeface="DejaVu Sans" charset="0"/>
                <a:cs typeface="DejaVu San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ea typeface="DejaVu Sans" charset="0"/>
                <a:cs typeface="DejaVu San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ea typeface="DejaVu Sans" charset="0"/>
                <a:cs typeface="DejaVu San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ea typeface="DejaVu Sans" charset="0"/>
                <a:cs typeface="DejaVu San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ea typeface="DejaVu Sans" charset="0"/>
                <a:cs typeface="DejaVu Sans" charset="0"/>
              </a:defRPr>
            </a:lvl9pPr>
          </a:lstStyle>
          <a:p>
            <a:pPr algn="ctr">
              <a:spcBef>
                <a:spcPts val="600"/>
              </a:spcBef>
            </a:pPr>
            <a:r>
              <a:rPr lang="es-ES" sz="2400"/>
              <a:t>Validación</a:t>
            </a:r>
          </a:p>
        </p:txBody>
      </p:sp>
      <p:sp>
        <p:nvSpPr>
          <p:cNvPr id="4102" name="Line 6"/>
          <p:cNvSpPr>
            <a:spLocks noChangeShapeType="1"/>
          </p:cNvSpPr>
          <p:nvPr/>
        </p:nvSpPr>
        <p:spPr bwMode="auto">
          <a:xfrm>
            <a:off x="7239000" y="2128838"/>
            <a:ext cx="1588" cy="685800"/>
          </a:xfrm>
          <a:prstGeom prst="line">
            <a:avLst/>
          </a:prstGeom>
          <a:noFill/>
          <a:ln w="936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ES"/>
          </a:p>
        </p:txBody>
      </p:sp>
      <p:sp>
        <p:nvSpPr>
          <p:cNvPr id="4103" name="Text Box 7"/>
          <p:cNvSpPr txBox="1">
            <a:spLocks noChangeArrowheads="1"/>
          </p:cNvSpPr>
          <p:nvPr/>
        </p:nvSpPr>
        <p:spPr bwMode="auto">
          <a:xfrm>
            <a:off x="6384926" y="3079750"/>
            <a:ext cx="2454275" cy="120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9pPr>
          </a:lstStyle>
          <a:p>
            <a:pPr algn="ctr">
              <a:buClrTx/>
              <a:buFontTx/>
              <a:buNone/>
            </a:pPr>
            <a:r>
              <a:rPr lang="es-ES" sz="2400"/>
              <a:t>¿ Realizamos el sistema correcto?</a:t>
            </a:r>
          </a:p>
        </p:txBody>
      </p:sp>
      <p:sp>
        <p:nvSpPr>
          <p:cNvPr id="4104" name="AutoShape 8"/>
          <p:cNvSpPr>
            <a:spLocks/>
          </p:cNvSpPr>
          <p:nvPr/>
        </p:nvSpPr>
        <p:spPr bwMode="auto">
          <a:xfrm rot="5400000">
            <a:off x="5449888" y="1487488"/>
            <a:ext cx="381000" cy="6705600"/>
          </a:xfrm>
          <a:prstGeom prst="rightBrace">
            <a:avLst>
              <a:gd name="adj1" fmla="val 146667"/>
              <a:gd name="adj2" fmla="val 5000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105" name="Text Box 9"/>
          <p:cNvSpPr txBox="1">
            <a:spLocks noChangeArrowheads="1"/>
          </p:cNvSpPr>
          <p:nvPr/>
        </p:nvSpPr>
        <p:spPr bwMode="auto">
          <a:xfrm>
            <a:off x="3505200" y="5257801"/>
            <a:ext cx="5029200" cy="703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ea typeface="DejaVu Sans" charset="0"/>
                <a:cs typeface="DejaVu Sans" charset="0"/>
              </a:defRPr>
            </a:lvl9pPr>
          </a:lstStyle>
          <a:p>
            <a:pPr algn="ctr">
              <a:buClrTx/>
              <a:buFontTx/>
              <a:buNone/>
            </a:pPr>
            <a:r>
              <a:rPr lang="es-ES" sz="2000" b="1"/>
              <a:t>El cambio de orden en las palabras no significa igualdad de significado</a:t>
            </a:r>
          </a:p>
        </p:txBody>
      </p:sp>
      <p:sp>
        <p:nvSpPr>
          <p:cNvPr id="11" name="CuadroTexto 10"/>
          <p:cNvSpPr txBox="1"/>
          <p:nvPr/>
        </p:nvSpPr>
        <p:spPr>
          <a:xfrm>
            <a:off x="8601075" y="6330712"/>
            <a:ext cx="1670842" cy="369332"/>
          </a:xfrm>
          <a:prstGeom prst="rect">
            <a:avLst/>
          </a:prstGeom>
          <a:noFill/>
        </p:spPr>
        <p:txBody>
          <a:bodyPr wrap="none" rtlCol="0">
            <a:spAutoFit/>
          </a:bodyPr>
          <a:lstStyle/>
          <a:p>
            <a:r>
              <a:rPr lang="es-ES" dirty="0" smtClean="0"/>
              <a:t>Pressman, 2010</a:t>
            </a:r>
            <a:endParaRPr lang="es-ES" dirty="0"/>
          </a:p>
        </p:txBody>
      </p:sp>
    </p:spTree>
    <p:extLst>
      <p:ext uri="{BB962C8B-B14F-4D97-AF65-F5344CB8AC3E}">
        <p14:creationId xmlns:p14="http://schemas.microsoft.com/office/powerpoint/2010/main" val="33313206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9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0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10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0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0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P spid="4099" grpId="0" animBg="1"/>
      <p:bldP spid="4100" grpId="0"/>
      <p:bldP spid="4101" grpId="0"/>
      <p:bldP spid="4102" grpId="0" animBg="1"/>
      <p:bldP spid="4103" grpId="0"/>
      <p:bldP spid="4104" grpId="0" animBg="1"/>
      <p:bldP spid="4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r>
              <a:rPr lang="es-ES" sz="3200" dirty="0"/>
              <a:t>Es el proceso de todo un ciclo vital: La V &amp; V debe aplicarse en cada etapa del software.</a:t>
            </a:r>
          </a:p>
          <a:p>
            <a:r>
              <a:rPr lang="es-ES" sz="3200" dirty="0"/>
              <a:t>Tiene dos objetivos principales</a:t>
            </a:r>
          </a:p>
          <a:p>
            <a:pPr lvl="1"/>
            <a:r>
              <a:rPr lang="es-ES" sz="3200" dirty="0"/>
              <a:t>El descubrimiento de defectos en el sistema;</a:t>
            </a:r>
          </a:p>
          <a:p>
            <a:pPr lvl="1"/>
            <a:r>
              <a:rPr lang="es-ES" sz="3200" dirty="0"/>
              <a:t>La </a:t>
            </a:r>
            <a:r>
              <a:rPr lang="es-ES" sz="3200" dirty="0" smtClean="0"/>
              <a:t>evaluación </a:t>
            </a:r>
            <a:r>
              <a:rPr lang="es-ES" sz="3200" dirty="0"/>
              <a:t>de si el sistema es útil y utilizable en una situación operacional o no.</a:t>
            </a:r>
          </a:p>
        </p:txBody>
      </p:sp>
      <p:sp>
        <p:nvSpPr>
          <p:cNvPr id="10243" name="Rectangle 3"/>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El proceso V &amp; V</a:t>
            </a:r>
          </a:p>
        </p:txBody>
      </p:sp>
    </p:spTree>
    <p:extLst>
      <p:ext uri="{BB962C8B-B14F-4D97-AF65-F5344CB8AC3E}">
        <p14:creationId xmlns:p14="http://schemas.microsoft.com/office/powerpoint/2010/main" val="1322475192"/>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s-ES"/>
              <a:t>Metas de la V&amp;V</a:t>
            </a:r>
          </a:p>
        </p:txBody>
      </p:sp>
      <p:sp>
        <p:nvSpPr>
          <p:cNvPr id="54275" name="Rectangle 3"/>
          <p:cNvSpPr>
            <a:spLocks noGrp="1" noChangeArrowheads="1"/>
          </p:cNvSpPr>
          <p:nvPr>
            <p:ph type="body" idx="1"/>
          </p:nvPr>
        </p:nvSpPr>
        <p:spPr/>
        <p:txBody>
          <a:bodyPr>
            <a:normAutofit/>
          </a:bodyPr>
          <a:lstStyle/>
          <a:p>
            <a:r>
              <a:rPr lang="es-ES" sz="3200" dirty="0"/>
              <a:t>La verificación y la validación deberían establecer la confianza de que el software es adecuado al propósito.</a:t>
            </a:r>
          </a:p>
          <a:p>
            <a:r>
              <a:rPr lang="es-ES" sz="3200" dirty="0"/>
              <a:t>Esto NO significa que esté completamente libre de defectos.</a:t>
            </a:r>
          </a:p>
          <a:p>
            <a:r>
              <a:rPr lang="es-ES" sz="3200" dirty="0"/>
              <a:t>Sino que debe ser lo suficientemente bueno para su uso previsto y el tipo de uso determinará el grado de confianza que se necesita.</a:t>
            </a:r>
          </a:p>
        </p:txBody>
      </p:sp>
    </p:spTree>
    <p:extLst>
      <p:ext uri="{BB962C8B-B14F-4D97-AF65-F5344CB8AC3E}">
        <p14:creationId xmlns:p14="http://schemas.microsoft.com/office/powerpoint/2010/main" val="15105235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s-ES"/>
              <a:t>Confianza de la V&amp;V</a:t>
            </a:r>
          </a:p>
        </p:txBody>
      </p:sp>
      <p:sp>
        <p:nvSpPr>
          <p:cNvPr id="55299" name="Rectangle 3"/>
          <p:cNvSpPr>
            <a:spLocks noGrp="1" noChangeArrowheads="1"/>
          </p:cNvSpPr>
          <p:nvPr>
            <p:ph type="body" idx="1"/>
          </p:nvPr>
        </p:nvSpPr>
        <p:spPr/>
        <p:txBody>
          <a:bodyPr>
            <a:noAutofit/>
          </a:bodyPr>
          <a:lstStyle/>
          <a:p>
            <a:r>
              <a:rPr lang="es-ES" dirty="0"/>
              <a:t>Depende del propósito del sistema, las expectativas del usuario y el entorno de marketing</a:t>
            </a:r>
          </a:p>
          <a:p>
            <a:pPr lvl="1"/>
            <a:r>
              <a:rPr lang="es-ES" sz="2800" dirty="0">
                <a:solidFill>
                  <a:srgbClr val="00B050"/>
                </a:solidFill>
              </a:rPr>
              <a:t>Función del software</a:t>
            </a:r>
          </a:p>
          <a:p>
            <a:pPr lvl="2"/>
            <a:r>
              <a:rPr lang="es-ES" sz="2800" dirty="0"/>
              <a:t>El nivel de confianza depende de lo </a:t>
            </a:r>
            <a:r>
              <a:rPr lang="es-ES" sz="2800" dirty="0" err="1"/>
              <a:t>crítuco</a:t>
            </a:r>
            <a:r>
              <a:rPr lang="es-ES" sz="2800" dirty="0"/>
              <a:t> que es el sistema para una organización.</a:t>
            </a:r>
          </a:p>
          <a:p>
            <a:pPr lvl="1"/>
            <a:r>
              <a:rPr lang="es-ES" sz="2800" dirty="0">
                <a:solidFill>
                  <a:srgbClr val="00B050"/>
                </a:solidFill>
              </a:rPr>
              <a:t>Expectativas del usuario</a:t>
            </a:r>
          </a:p>
          <a:p>
            <a:pPr lvl="2"/>
            <a:r>
              <a:rPr lang="es-ES" sz="2800" dirty="0"/>
              <a:t>Los usuarios pueden tener bajas expectativas para ciertas clases de software.</a:t>
            </a:r>
          </a:p>
          <a:p>
            <a:pPr lvl="1"/>
            <a:r>
              <a:rPr lang="es-ES" sz="2800" dirty="0">
                <a:solidFill>
                  <a:srgbClr val="00B050"/>
                </a:solidFill>
              </a:rPr>
              <a:t>Entorno de marketing</a:t>
            </a:r>
          </a:p>
          <a:p>
            <a:pPr lvl="2"/>
            <a:r>
              <a:rPr lang="es-ES" sz="2800" dirty="0"/>
              <a:t>Introducir un producto en el mercado pronto puede ser más importante que encontrar defectos en el programa</a:t>
            </a:r>
          </a:p>
        </p:txBody>
      </p:sp>
    </p:spTree>
    <p:extLst>
      <p:ext uri="{BB962C8B-B14F-4D97-AF65-F5344CB8AC3E}">
        <p14:creationId xmlns:p14="http://schemas.microsoft.com/office/powerpoint/2010/main" val="21409824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614363" y="2157412"/>
            <a:ext cx="11272837" cy="4357688"/>
          </a:xfrm>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r>
              <a:rPr lang="es-ES" sz="3000" dirty="0"/>
              <a:t>Inspecciones de software</a:t>
            </a:r>
            <a:r>
              <a:rPr lang="es-ES" sz="3000" i="1" dirty="0"/>
              <a:t>.</a:t>
            </a:r>
            <a:r>
              <a:rPr lang="es-ES" sz="3000" dirty="0"/>
              <a:t> Se ocupa del análisis de representaciones estáticas del sistema para </a:t>
            </a:r>
            <a:r>
              <a:rPr lang="es-ES" sz="3000" dirty="0" err="1"/>
              <a:t>describrir</a:t>
            </a:r>
            <a:r>
              <a:rPr lang="es-ES" sz="3000" dirty="0"/>
              <a:t> problemas (verificación estática)</a:t>
            </a:r>
          </a:p>
          <a:p>
            <a:pPr lvl="1"/>
            <a:r>
              <a:rPr lang="es-ES" sz="3000" dirty="0"/>
              <a:t>Pueden ser complementadas por documentos basados en herramientas y análisis del código</a:t>
            </a:r>
            <a:endParaRPr lang="es-ES" sz="3000" i="1" dirty="0"/>
          </a:p>
          <a:p>
            <a:r>
              <a:rPr lang="es-ES" sz="3000" dirty="0"/>
              <a:t>Pruebas del software</a:t>
            </a:r>
            <a:r>
              <a:rPr lang="es-ES" sz="3000" i="1" dirty="0"/>
              <a:t>.</a:t>
            </a:r>
            <a:r>
              <a:rPr lang="es-ES" sz="3000" dirty="0"/>
              <a:t> Se ocupa de la ejercitación y la observación del comportamiento del producto (verificación dinámica)</a:t>
            </a:r>
          </a:p>
          <a:p>
            <a:pPr lvl="1"/>
            <a:r>
              <a:rPr lang="es-ES" sz="3000" dirty="0"/>
              <a:t>El sistema se ejecuta con datos de pruebas y se observa su </a:t>
            </a:r>
            <a:r>
              <a:rPr lang="es-ES" sz="3000" dirty="0" smtClean="0"/>
              <a:t>comportamiento </a:t>
            </a:r>
            <a:r>
              <a:rPr lang="es-ES" sz="3000" dirty="0"/>
              <a:t>operativo.</a:t>
            </a:r>
          </a:p>
          <a:p>
            <a:endParaRPr lang="es-ES" dirty="0"/>
          </a:p>
        </p:txBody>
      </p:sp>
      <p:sp>
        <p:nvSpPr>
          <p:cNvPr id="12291" name="Rectangle 3"/>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dirty="0"/>
              <a:t>Verificación dinámica y estática</a:t>
            </a:r>
          </a:p>
        </p:txBody>
      </p:sp>
    </p:spTree>
    <p:extLst>
      <p:ext uri="{BB962C8B-B14F-4D97-AF65-F5344CB8AC3E}">
        <p14:creationId xmlns:p14="http://schemas.microsoft.com/office/powerpoint/2010/main" val="1935278298"/>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838200" y="165093"/>
            <a:ext cx="10515600" cy="1325563"/>
          </a:xfrm>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pPr algn="ctr"/>
            <a:r>
              <a:rPr lang="es-ES" dirty="0"/>
              <a:t>V &amp; V estática y dinámica</a:t>
            </a:r>
          </a:p>
        </p:txBody>
      </p:sp>
      <p:sp>
        <p:nvSpPr>
          <p:cNvPr id="14340" name="Rectangle 4"/>
          <p:cNvSpPr>
            <a:spLocks noChangeArrowheads="1"/>
          </p:cNvSpPr>
          <p:nvPr/>
        </p:nvSpPr>
        <p:spPr bwMode="auto">
          <a:xfrm>
            <a:off x="1905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14344" name="Rectangle 8"/>
          <p:cNvSpPr>
            <a:spLocks noChangeArrowheads="1"/>
          </p:cNvSpPr>
          <p:nvPr/>
        </p:nvSpPr>
        <p:spPr bwMode="auto">
          <a:xfrm>
            <a:off x="2362200" y="2057400"/>
            <a:ext cx="7620000" cy="3194050"/>
          </a:xfrm>
          <a:prstGeom prst="rect">
            <a:avLst/>
          </a:prstGeom>
          <a:noFill/>
          <a:ln w="0">
            <a:solidFill>
              <a:srgbClr val="FFFFFE"/>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45" name="Rectangle 9"/>
          <p:cNvSpPr>
            <a:spLocks noChangeArrowheads="1"/>
          </p:cNvSpPr>
          <p:nvPr/>
        </p:nvSpPr>
        <p:spPr bwMode="auto">
          <a:xfrm>
            <a:off x="5556251" y="3449638"/>
            <a:ext cx="1300163" cy="569912"/>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346" name="Rectangle 10"/>
          <p:cNvSpPr>
            <a:spLocks noChangeArrowheads="1"/>
          </p:cNvSpPr>
          <p:nvPr/>
        </p:nvSpPr>
        <p:spPr bwMode="auto">
          <a:xfrm>
            <a:off x="5567363" y="3460751"/>
            <a:ext cx="1301750" cy="569913"/>
          </a:xfrm>
          <a:prstGeom prst="rect">
            <a:avLst/>
          </a:prstGeom>
          <a:noFill/>
          <a:ln w="22225">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47" name="Rectangle 11"/>
          <p:cNvSpPr>
            <a:spLocks noChangeArrowheads="1"/>
          </p:cNvSpPr>
          <p:nvPr/>
        </p:nvSpPr>
        <p:spPr bwMode="auto">
          <a:xfrm>
            <a:off x="4005263" y="3449638"/>
            <a:ext cx="1300162" cy="569912"/>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348" name="Rectangle 12"/>
          <p:cNvSpPr>
            <a:spLocks noChangeArrowheads="1"/>
          </p:cNvSpPr>
          <p:nvPr/>
        </p:nvSpPr>
        <p:spPr bwMode="auto">
          <a:xfrm>
            <a:off x="4016376" y="3460751"/>
            <a:ext cx="1300163" cy="569913"/>
          </a:xfrm>
          <a:prstGeom prst="rect">
            <a:avLst/>
          </a:prstGeom>
          <a:noFill/>
          <a:ln w="22225">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49" name="Rectangle 13"/>
          <p:cNvSpPr>
            <a:spLocks noChangeArrowheads="1"/>
          </p:cNvSpPr>
          <p:nvPr/>
        </p:nvSpPr>
        <p:spPr bwMode="auto">
          <a:xfrm>
            <a:off x="2452688" y="3449638"/>
            <a:ext cx="1301750" cy="569912"/>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350" name="Rectangle 14"/>
          <p:cNvSpPr>
            <a:spLocks noChangeArrowheads="1"/>
          </p:cNvSpPr>
          <p:nvPr/>
        </p:nvSpPr>
        <p:spPr bwMode="auto">
          <a:xfrm>
            <a:off x="2463800" y="3460751"/>
            <a:ext cx="1301750" cy="569913"/>
          </a:xfrm>
          <a:prstGeom prst="rect">
            <a:avLst/>
          </a:prstGeom>
          <a:noFill/>
          <a:ln w="22225">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51" name="Rectangle 15"/>
          <p:cNvSpPr>
            <a:spLocks noChangeArrowheads="1"/>
          </p:cNvSpPr>
          <p:nvPr/>
        </p:nvSpPr>
        <p:spPr bwMode="auto">
          <a:xfrm>
            <a:off x="7107238" y="3449638"/>
            <a:ext cx="1300162" cy="569912"/>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352" name="Rectangle 16"/>
          <p:cNvSpPr>
            <a:spLocks noChangeArrowheads="1"/>
          </p:cNvSpPr>
          <p:nvPr/>
        </p:nvSpPr>
        <p:spPr bwMode="auto">
          <a:xfrm>
            <a:off x="7118350" y="3460751"/>
            <a:ext cx="1301750" cy="569913"/>
          </a:xfrm>
          <a:prstGeom prst="rect">
            <a:avLst/>
          </a:prstGeom>
          <a:noFill/>
          <a:ln w="22225">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53" name="Rectangle 17"/>
          <p:cNvSpPr>
            <a:spLocks noChangeArrowheads="1"/>
          </p:cNvSpPr>
          <p:nvPr/>
        </p:nvSpPr>
        <p:spPr bwMode="auto">
          <a:xfrm>
            <a:off x="8658225" y="3449638"/>
            <a:ext cx="1301750" cy="569912"/>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354" name="Rectangle 18"/>
          <p:cNvSpPr>
            <a:spLocks noChangeArrowheads="1"/>
          </p:cNvSpPr>
          <p:nvPr/>
        </p:nvSpPr>
        <p:spPr bwMode="auto">
          <a:xfrm>
            <a:off x="8669338" y="3460751"/>
            <a:ext cx="1301750" cy="569913"/>
          </a:xfrm>
          <a:prstGeom prst="rect">
            <a:avLst/>
          </a:prstGeom>
          <a:noFill/>
          <a:ln w="22225">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55" name="Rectangle 19"/>
          <p:cNvSpPr>
            <a:spLocks noChangeArrowheads="1"/>
          </p:cNvSpPr>
          <p:nvPr/>
        </p:nvSpPr>
        <p:spPr bwMode="auto">
          <a:xfrm>
            <a:off x="2452688" y="4613276"/>
            <a:ext cx="1301750" cy="569913"/>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356" name="Rectangle 20"/>
          <p:cNvSpPr>
            <a:spLocks noChangeArrowheads="1"/>
          </p:cNvSpPr>
          <p:nvPr/>
        </p:nvSpPr>
        <p:spPr bwMode="auto">
          <a:xfrm>
            <a:off x="2463800" y="4624388"/>
            <a:ext cx="1301750" cy="569912"/>
          </a:xfrm>
          <a:prstGeom prst="rect">
            <a:avLst/>
          </a:prstGeom>
          <a:noFill/>
          <a:ln w="22225">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57" name="AutoShape 21"/>
          <p:cNvSpPr>
            <a:spLocks noChangeArrowheads="1"/>
          </p:cNvSpPr>
          <p:nvPr/>
        </p:nvSpPr>
        <p:spPr bwMode="auto">
          <a:xfrm>
            <a:off x="8658225" y="4635501"/>
            <a:ext cx="1301750" cy="593725"/>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14358" name="AutoShape 22"/>
          <p:cNvSpPr>
            <a:spLocks noChangeArrowheads="1"/>
          </p:cNvSpPr>
          <p:nvPr/>
        </p:nvSpPr>
        <p:spPr bwMode="auto">
          <a:xfrm>
            <a:off x="8669338" y="4646614"/>
            <a:ext cx="1301750" cy="593725"/>
          </a:xfrm>
          <a:prstGeom prst="roundRect">
            <a:avLst>
              <a:gd name="adj" fmla="val 48148"/>
            </a:avLst>
          </a:prstGeom>
          <a:noFill/>
          <a:ln w="22225">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59" name="Rectangle 23"/>
          <p:cNvSpPr>
            <a:spLocks noChangeArrowheads="1"/>
          </p:cNvSpPr>
          <p:nvPr/>
        </p:nvSpPr>
        <p:spPr bwMode="auto">
          <a:xfrm>
            <a:off x="5556251" y="2147888"/>
            <a:ext cx="1300163" cy="571500"/>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360" name="Rectangle 24"/>
          <p:cNvSpPr>
            <a:spLocks noChangeArrowheads="1"/>
          </p:cNvSpPr>
          <p:nvPr/>
        </p:nvSpPr>
        <p:spPr bwMode="auto">
          <a:xfrm>
            <a:off x="5567363" y="2159000"/>
            <a:ext cx="1301750" cy="571500"/>
          </a:xfrm>
          <a:prstGeom prst="rect">
            <a:avLst/>
          </a:prstGeom>
          <a:noFill/>
          <a:ln w="22225">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61" name="Line 25"/>
          <p:cNvSpPr>
            <a:spLocks noChangeShapeType="1"/>
          </p:cNvSpPr>
          <p:nvPr/>
        </p:nvSpPr>
        <p:spPr bwMode="auto">
          <a:xfrm>
            <a:off x="6126163" y="2376488"/>
            <a:ext cx="2373312" cy="958850"/>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14362"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3439" y="3289301"/>
            <a:ext cx="92075"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3" name="Freeform 27"/>
          <p:cNvSpPr>
            <a:spLocks/>
          </p:cNvSpPr>
          <p:nvPr/>
        </p:nvSpPr>
        <p:spPr bwMode="auto">
          <a:xfrm>
            <a:off x="8407400" y="3267075"/>
            <a:ext cx="160338" cy="90488"/>
          </a:xfrm>
          <a:custGeom>
            <a:avLst/>
            <a:gdLst>
              <a:gd name="T0" fmla="*/ 101 w 101"/>
              <a:gd name="T1" fmla="*/ 57 h 57"/>
              <a:gd name="T2" fmla="*/ 29 w 101"/>
              <a:gd name="T3" fmla="*/ 0 h 57"/>
              <a:gd name="T4" fmla="*/ 29 w 101"/>
              <a:gd name="T5" fmla="*/ 43 h 57"/>
              <a:gd name="T6" fmla="*/ 0 w 101"/>
              <a:gd name="T7" fmla="*/ 57 h 57"/>
              <a:gd name="T8" fmla="*/ 101 w 101"/>
              <a:gd name="T9" fmla="*/ 57 h 57"/>
            </a:gdLst>
            <a:ahLst/>
            <a:cxnLst>
              <a:cxn ang="0">
                <a:pos x="T0" y="T1"/>
              </a:cxn>
              <a:cxn ang="0">
                <a:pos x="T2" y="T3"/>
              </a:cxn>
              <a:cxn ang="0">
                <a:pos x="T4" y="T5"/>
              </a:cxn>
              <a:cxn ang="0">
                <a:pos x="T6" y="T7"/>
              </a:cxn>
              <a:cxn ang="0">
                <a:pos x="T8" y="T9"/>
              </a:cxn>
            </a:cxnLst>
            <a:rect l="0" t="0" r="r" b="b"/>
            <a:pathLst>
              <a:path w="101" h="57">
                <a:moveTo>
                  <a:pt x="101" y="57"/>
                </a:moveTo>
                <a:lnTo>
                  <a:pt x="29" y="0"/>
                </a:lnTo>
                <a:lnTo>
                  <a:pt x="29" y="43"/>
                </a:lnTo>
                <a:lnTo>
                  <a:pt x="0" y="57"/>
                </a:lnTo>
                <a:lnTo>
                  <a:pt x="101" y="57"/>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64" name="Line 28"/>
          <p:cNvSpPr>
            <a:spLocks noChangeShapeType="1"/>
          </p:cNvSpPr>
          <p:nvPr/>
        </p:nvSpPr>
        <p:spPr bwMode="auto">
          <a:xfrm>
            <a:off x="6126163" y="2376489"/>
            <a:ext cx="1414462" cy="935037"/>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14365"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0139" y="3267075"/>
            <a:ext cx="136525" cy="9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6" name="Freeform 30"/>
          <p:cNvSpPr>
            <a:spLocks/>
          </p:cNvSpPr>
          <p:nvPr/>
        </p:nvSpPr>
        <p:spPr bwMode="auto">
          <a:xfrm>
            <a:off x="7450139" y="3243263"/>
            <a:ext cx="136525" cy="114300"/>
          </a:xfrm>
          <a:custGeom>
            <a:avLst/>
            <a:gdLst>
              <a:gd name="T0" fmla="*/ 86 w 86"/>
              <a:gd name="T1" fmla="*/ 72 h 72"/>
              <a:gd name="T2" fmla="*/ 29 w 86"/>
              <a:gd name="T3" fmla="*/ 0 h 72"/>
              <a:gd name="T4" fmla="*/ 29 w 86"/>
              <a:gd name="T5" fmla="*/ 29 h 72"/>
              <a:gd name="T6" fmla="*/ 0 w 86"/>
              <a:gd name="T7" fmla="*/ 43 h 72"/>
              <a:gd name="T8" fmla="*/ 86 w 86"/>
              <a:gd name="T9" fmla="*/ 72 h 72"/>
            </a:gdLst>
            <a:ahLst/>
            <a:cxnLst>
              <a:cxn ang="0">
                <a:pos x="T0" y="T1"/>
              </a:cxn>
              <a:cxn ang="0">
                <a:pos x="T2" y="T3"/>
              </a:cxn>
              <a:cxn ang="0">
                <a:pos x="T4" y="T5"/>
              </a:cxn>
              <a:cxn ang="0">
                <a:pos x="T6" y="T7"/>
              </a:cxn>
              <a:cxn ang="0">
                <a:pos x="T8" y="T9"/>
              </a:cxn>
            </a:cxnLst>
            <a:rect l="0" t="0" r="r" b="b"/>
            <a:pathLst>
              <a:path w="86" h="72">
                <a:moveTo>
                  <a:pt x="86" y="72"/>
                </a:moveTo>
                <a:lnTo>
                  <a:pt x="29" y="0"/>
                </a:lnTo>
                <a:lnTo>
                  <a:pt x="29" y="29"/>
                </a:lnTo>
                <a:lnTo>
                  <a:pt x="0" y="43"/>
                </a:lnTo>
                <a:lnTo>
                  <a:pt x="86" y="72"/>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67" name="Line 31"/>
          <p:cNvSpPr>
            <a:spLocks noChangeShapeType="1"/>
          </p:cNvSpPr>
          <p:nvPr/>
        </p:nvSpPr>
        <p:spPr bwMode="auto">
          <a:xfrm>
            <a:off x="6126164" y="2376488"/>
            <a:ext cx="1587" cy="912812"/>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14368" name="Picture 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3938" y="3221038"/>
            <a:ext cx="68262"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9" name="Freeform 33"/>
          <p:cNvSpPr>
            <a:spLocks/>
          </p:cNvSpPr>
          <p:nvPr/>
        </p:nvSpPr>
        <p:spPr bwMode="auto">
          <a:xfrm>
            <a:off x="6103938" y="3198814"/>
            <a:ext cx="68262" cy="136525"/>
          </a:xfrm>
          <a:custGeom>
            <a:avLst/>
            <a:gdLst>
              <a:gd name="T0" fmla="*/ 14 w 43"/>
              <a:gd name="T1" fmla="*/ 86 h 86"/>
              <a:gd name="T2" fmla="*/ 43 w 43"/>
              <a:gd name="T3" fmla="*/ 0 h 86"/>
              <a:gd name="T4" fmla="*/ 14 w 43"/>
              <a:gd name="T5" fmla="*/ 14 h 86"/>
              <a:gd name="T6" fmla="*/ 0 w 43"/>
              <a:gd name="T7" fmla="*/ 0 h 86"/>
              <a:gd name="T8" fmla="*/ 14 w 43"/>
              <a:gd name="T9" fmla="*/ 86 h 86"/>
            </a:gdLst>
            <a:ahLst/>
            <a:cxnLst>
              <a:cxn ang="0">
                <a:pos x="T0" y="T1"/>
              </a:cxn>
              <a:cxn ang="0">
                <a:pos x="T2" y="T3"/>
              </a:cxn>
              <a:cxn ang="0">
                <a:pos x="T4" y="T5"/>
              </a:cxn>
              <a:cxn ang="0">
                <a:pos x="T6" y="T7"/>
              </a:cxn>
              <a:cxn ang="0">
                <a:pos x="T8" y="T9"/>
              </a:cxn>
            </a:cxnLst>
            <a:rect l="0" t="0" r="r" b="b"/>
            <a:pathLst>
              <a:path w="43" h="86">
                <a:moveTo>
                  <a:pt x="14" y="86"/>
                </a:moveTo>
                <a:lnTo>
                  <a:pt x="43" y="0"/>
                </a:lnTo>
                <a:lnTo>
                  <a:pt x="14" y="14"/>
                </a:lnTo>
                <a:lnTo>
                  <a:pt x="0" y="0"/>
                </a:lnTo>
                <a:lnTo>
                  <a:pt x="14" y="86"/>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70" name="Line 34"/>
          <p:cNvSpPr>
            <a:spLocks noChangeShapeType="1"/>
          </p:cNvSpPr>
          <p:nvPr/>
        </p:nvSpPr>
        <p:spPr bwMode="auto">
          <a:xfrm flipH="1">
            <a:off x="3776663" y="2376488"/>
            <a:ext cx="2349500" cy="958850"/>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14371" name="Picture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4438" y="3289301"/>
            <a:ext cx="114300"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72" name="Freeform 36"/>
          <p:cNvSpPr>
            <a:spLocks/>
          </p:cNvSpPr>
          <p:nvPr/>
        </p:nvSpPr>
        <p:spPr bwMode="auto">
          <a:xfrm>
            <a:off x="3708400" y="3267075"/>
            <a:ext cx="160338" cy="90488"/>
          </a:xfrm>
          <a:custGeom>
            <a:avLst/>
            <a:gdLst>
              <a:gd name="T0" fmla="*/ 0 w 101"/>
              <a:gd name="T1" fmla="*/ 57 h 57"/>
              <a:gd name="T2" fmla="*/ 101 w 101"/>
              <a:gd name="T3" fmla="*/ 43 h 57"/>
              <a:gd name="T4" fmla="*/ 72 w 101"/>
              <a:gd name="T5" fmla="*/ 28 h 57"/>
              <a:gd name="T6" fmla="*/ 72 w 101"/>
              <a:gd name="T7" fmla="*/ 0 h 57"/>
              <a:gd name="T8" fmla="*/ 0 w 101"/>
              <a:gd name="T9" fmla="*/ 57 h 57"/>
            </a:gdLst>
            <a:ahLst/>
            <a:cxnLst>
              <a:cxn ang="0">
                <a:pos x="T0" y="T1"/>
              </a:cxn>
              <a:cxn ang="0">
                <a:pos x="T2" y="T3"/>
              </a:cxn>
              <a:cxn ang="0">
                <a:pos x="T4" y="T5"/>
              </a:cxn>
              <a:cxn ang="0">
                <a:pos x="T6" y="T7"/>
              </a:cxn>
              <a:cxn ang="0">
                <a:pos x="T8" y="T9"/>
              </a:cxn>
            </a:cxnLst>
            <a:rect l="0" t="0" r="r" b="b"/>
            <a:pathLst>
              <a:path w="101" h="57">
                <a:moveTo>
                  <a:pt x="0" y="57"/>
                </a:moveTo>
                <a:lnTo>
                  <a:pt x="101" y="43"/>
                </a:lnTo>
                <a:lnTo>
                  <a:pt x="72" y="28"/>
                </a:lnTo>
                <a:lnTo>
                  <a:pt x="72" y="0"/>
                </a:lnTo>
                <a:lnTo>
                  <a:pt x="0" y="57"/>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73" name="Line 37"/>
          <p:cNvSpPr>
            <a:spLocks noChangeShapeType="1"/>
          </p:cNvSpPr>
          <p:nvPr/>
        </p:nvSpPr>
        <p:spPr bwMode="auto">
          <a:xfrm flipH="1">
            <a:off x="4735513" y="2376488"/>
            <a:ext cx="1390650" cy="912812"/>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14374"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9475" y="3243263"/>
            <a:ext cx="114300" cy="6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75" name="Freeform 39"/>
          <p:cNvSpPr>
            <a:spLocks/>
          </p:cNvSpPr>
          <p:nvPr/>
        </p:nvSpPr>
        <p:spPr bwMode="auto">
          <a:xfrm>
            <a:off x="4665663" y="3198813"/>
            <a:ext cx="138112" cy="112712"/>
          </a:xfrm>
          <a:custGeom>
            <a:avLst/>
            <a:gdLst>
              <a:gd name="T0" fmla="*/ 0 w 87"/>
              <a:gd name="T1" fmla="*/ 71 h 71"/>
              <a:gd name="T2" fmla="*/ 87 w 87"/>
              <a:gd name="T3" fmla="*/ 43 h 71"/>
              <a:gd name="T4" fmla="*/ 58 w 87"/>
              <a:gd name="T5" fmla="*/ 43 h 71"/>
              <a:gd name="T6" fmla="*/ 58 w 87"/>
              <a:gd name="T7" fmla="*/ 0 h 71"/>
              <a:gd name="T8" fmla="*/ 0 w 87"/>
              <a:gd name="T9" fmla="*/ 71 h 71"/>
            </a:gdLst>
            <a:ahLst/>
            <a:cxnLst>
              <a:cxn ang="0">
                <a:pos x="T0" y="T1"/>
              </a:cxn>
              <a:cxn ang="0">
                <a:pos x="T2" y="T3"/>
              </a:cxn>
              <a:cxn ang="0">
                <a:pos x="T4" y="T5"/>
              </a:cxn>
              <a:cxn ang="0">
                <a:pos x="T6" y="T7"/>
              </a:cxn>
              <a:cxn ang="0">
                <a:pos x="T8" y="T9"/>
              </a:cxn>
            </a:cxnLst>
            <a:rect l="0" t="0" r="r" b="b"/>
            <a:pathLst>
              <a:path w="87" h="71">
                <a:moveTo>
                  <a:pt x="0" y="71"/>
                </a:moveTo>
                <a:lnTo>
                  <a:pt x="87" y="43"/>
                </a:lnTo>
                <a:lnTo>
                  <a:pt x="58" y="43"/>
                </a:lnTo>
                <a:lnTo>
                  <a:pt x="58" y="0"/>
                </a:lnTo>
                <a:lnTo>
                  <a:pt x="0" y="71"/>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76" name="Line 40"/>
          <p:cNvSpPr>
            <a:spLocks noChangeShapeType="1"/>
          </p:cNvSpPr>
          <p:nvPr/>
        </p:nvSpPr>
        <p:spPr bwMode="auto">
          <a:xfrm flipV="1">
            <a:off x="9229725" y="4065589"/>
            <a:ext cx="1588" cy="547687"/>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14377" name="Picture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29725" y="4041776"/>
            <a:ext cx="44450"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78" name="Freeform 42"/>
          <p:cNvSpPr>
            <a:spLocks/>
          </p:cNvSpPr>
          <p:nvPr/>
        </p:nvSpPr>
        <p:spPr bwMode="auto">
          <a:xfrm>
            <a:off x="9205913" y="3997326"/>
            <a:ext cx="68262" cy="136525"/>
          </a:xfrm>
          <a:custGeom>
            <a:avLst/>
            <a:gdLst>
              <a:gd name="T0" fmla="*/ 29 w 43"/>
              <a:gd name="T1" fmla="*/ 0 h 86"/>
              <a:gd name="T2" fmla="*/ 0 w 43"/>
              <a:gd name="T3" fmla="*/ 86 h 86"/>
              <a:gd name="T4" fmla="*/ 29 w 43"/>
              <a:gd name="T5" fmla="*/ 71 h 86"/>
              <a:gd name="T6" fmla="*/ 43 w 43"/>
              <a:gd name="T7" fmla="*/ 86 h 86"/>
              <a:gd name="T8" fmla="*/ 29 w 43"/>
              <a:gd name="T9" fmla="*/ 0 h 86"/>
            </a:gdLst>
            <a:ahLst/>
            <a:cxnLst>
              <a:cxn ang="0">
                <a:pos x="T0" y="T1"/>
              </a:cxn>
              <a:cxn ang="0">
                <a:pos x="T2" y="T3"/>
              </a:cxn>
              <a:cxn ang="0">
                <a:pos x="T4" y="T5"/>
              </a:cxn>
              <a:cxn ang="0">
                <a:pos x="T6" y="T7"/>
              </a:cxn>
              <a:cxn ang="0">
                <a:pos x="T8" y="T9"/>
              </a:cxn>
            </a:cxnLst>
            <a:rect l="0" t="0" r="r" b="b"/>
            <a:pathLst>
              <a:path w="43" h="86">
                <a:moveTo>
                  <a:pt x="29" y="0"/>
                </a:moveTo>
                <a:lnTo>
                  <a:pt x="0" y="86"/>
                </a:lnTo>
                <a:lnTo>
                  <a:pt x="29" y="71"/>
                </a:lnTo>
                <a:lnTo>
                  <a:pt x="43" y="86"/>
                </a:lnTo>
                <a:lnTo>
                  <a:pt x="29" y="0"/>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79" name="Line 43"/>
          <p:cNvSpPr>
            <a:spLocks noChangeShapeType="1"/>
          </p:cNvSpPr>
          <p:nvPr/>
        </p:nvSpPr>
        <p:spPr bwMode="auto">
          <a:xfrm>
            <a:off x="3024189" y="3951288"/>
            <a:ext cx="1587" cy="501650"/>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14380" name="Picture 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5" y="4384675"/>
            <a:ext cx="69850"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81" name="Freeform 45"/>
          <p:cNvSpPr>
            <a:spLocks/>
          </p:cNvSpPr>
          <p:nvPr/>
        </p:nvSpPr>
        <p:spPr bwMode="auto">
          <a:xfrm>
            <a:off x="3000375" y="4362451"/>
            <a:ext cx="69850" cy="136525"/>
          </a:xfrm>
          <a:custGeom>
            <a:avLst/>
            <a:gdLst>
              <a:gd name="T0" fmla="*/ 15 w 44"/>
              <a:gd name="T1" fmla="*/ 86 h 86"/>
              <a:gd name="T2" fmla="*/ 44 w 44"/>
              <a:gd name="T3" fmla="*/ 0 h 86"/>
              <a:gd name="T4" fmla="*/ 15 w 44"/>
              <a:gd name="T5" fmla="*/ 14 h 86"/>
              <a:gd name="T6" fmla="*/ 0 w 44"/>
              <a:gd name="T7" fmla="*/ 0 h 86"/>
              <a:gd name="T8" fmla="*/ 15 w 44"/>
              <a:gd name="T9" fmla="*/ 86 h 86"/>
            </a:gdLst>
            <a:ahLst/>
            <a:cxnLst>
              <a:cxn ang="0">
                <a:pos x="T0" y="T1"/>
              </a:cxn>
              <a:cxn ang="0">
                <a:pos x="T2" y="T3"/>
              </a:cxn>
              <a:cxn ang="0">
                <a:pos x="T4" y="T5"/>
              </a:cxn>
              <a:cxn ang="0">
                <a:pos x="T6" y="T7"/>
              </a:cxn>
              <a:cxn ang="0">
                <a:pos x="T8" y="T9"/>
              </a:cxn>
            </a:cxnLst>
            <a:rect l="0" t="0" r="r" b="b"/>
            <a:pathLst>
              <a:path w="44" h="86">
                <a:moveTo>
                  <a:pt x="15" y="86"/>
                </a:moveTo>
                <a:lnTo>
                  <a:pt x="44" y="0"/>
                </a:lnTo>
                <a:lnTo>
                  <a:pt x="15" y="14"/>
                </a:lnTo>
                <a:lnTo>
                  <a:pt x="0" y="0"/>
                </a:lnTo>
                <a:lnTo>
                  <a:pt x="15" y="86"/>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82" name="Line 46"/>
          <p:cNvSpPr>
            <a:spLocks noChangeShapeType="1"/>
          </p:cNvSpPr>
          <p:nvPr/>
        </p:nvSpPr>
        <p:spPr bwMode="auto">
          <a:xfrm flipH="1">
            <a:off x="3776663" y="4840289"/>
            <a:ext cx="4813300" cy="1587"/>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14383" name="Picture 4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08401" y="4818064"/>
            <a:ext cx="136525"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84" name="Freeform 48"/>
          <p:cNvSpPr>
            <a:spLocks/>
          </p:cNvSpPr>
          <p:nvPr/>
        </p:nvSpPr>
        <p:spPr bwMode="auto">
          <a:xfrm>
            <a:off x="3708401" y="4795838"/>
            <a:ext cx="136525" cy="68262"/>
          </a:xfrm>
          <a:custGeom>
            <a:avLst/>
            <a:gdLst>
              <a:gd name="T0" fmla="*/ 0 w 86"/>
              <a:gd name="T1" fmla="*/ 28 h 43"/>
              <a:gd name="T2" fmla="*/ 86 w 86"/>
              <a:gd name="T3" fmla="*/ 43 h 43"/>
              <a:gd name="T4" fmla="*/ 72 w 86"/>
              <a:gd name="T5" fmla="*/ 28 h 43"/>
              <a:gd name="T6" fmla="*/ 86 w 86"/>
              <a:gd name="T7" fmla="*/ 0 h 43"/>
              <a:gd name="T8" fmla="*/ 0 w 86"/>
              <a:gd name="T9" fmla="*/ 28 h 43"/>
            </a:gdLst>
            <a:ahLst/>
            <a:cxnLst>
              <a:cxn ang="0">
                <a:pos x="T0" y="T1"/>
              </a:cxn>
              <a:cxn ang="0">
                <a:pos x="T2" y="T3"/>
              </a:cxn>
              <a:cxn ang="0">
                <a:pos x="T4" y="T5"/>
              </a:cxn>
              <a:cxn ang="0">
                <a:pos x="T6" y="T7"/>
              </a:cxn>
              <a:cxn ang="0">
                <a:pos x="T8" y="T9"/>
              </a:cxn>
            </a:cxnLst>
            <a:rect l="0" t="0" r="r" b="b"/>
            <a:pathLst>
              <a:path w="86" h="43">
                <a:moveTo>
                  <a:pt x="0" y="28"/>
                </a:moveTo>
                <a:lnTo>
                  <a:pt x="86" y="43"/>
                </a:lnTo>
                <a:lnTo>
                  <a:pt x="72" y="28"/>
                </a:lnTo>
                <a:lnTo>
                  <a:pt x="86" y="0"/>
                </a:lnTo>
                <a:lnTo>
                  <a:pt x="0" y="28"/>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85" name="Rectangle 49"/>
          <p:cNvSpPr>
            <a:spLocks noChangeArrowheads="1"/>
          </p:cNvSpPr>
          <p:nvPr/>
        </p:nvSpPr>
        <p:spPr bwMode="auto">
          <a:xfrm>
            <a:off x="5487988" y="3381376"/>
            <a:ext cx="1300162" cy="56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386" name="Rectangle 50"/>
          <p:cNvSpPr>
            <a:spLocks noChangeArrowheads="1"/>
          </p:cNvSpPr>
          <p:nvPr/>
        </p:nvSpPr>
        <p:spPr bwMode="auto">
          <a:xfrm>
            <a:off x="5499101" y="3392488"/>
            <a:ext cx="1300163" cy="569912"/>
          </a:xfrm>
          <a:prstGeom prst="rect">
            <a:avLst/>
          </a:prstGeom>
          <a:noFill/>
          <a:ln w="22225">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87" name="Rectangle 51"/>
          <p:cNvSpPr>
            <a:spLocks noChangeArrowheads="1"/>
          </p:cNvSpPr>
          <p:nvPr/>
        </p:nvSpPr>
        <p:spPr bwMode="auto">
          <a:xfrm>
            <a:off x="5614988" y="3425826"/>
            <a:ext cx="114614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400" dirty="0">
                <a:solidFill>
                  <a:srgbClr val="000000"/>
                </a:solidFill>
                <a:latin typeface="Formata Regular" charset="0"/>
              </a:rPr>
              <a:t>Especificación</a:t>
            </a:r>
          </a:p>
          <a:p>
            <a:pPr algn="ctr" eaLnBrk="0" hangingPunct="0"/>
            <a:r>
              <a:rPr lang="es-ES" sz="1400" dirty="0">
                <a:solidFill>
                  <a:srgbClr val="000000"/>
                </a:solidFill>
                <a:latin typeface="Formata Regular" charset="0"/>
              </a:rPr>
              <a:t>formal</a:t>
            </a:r>
            <a:endParaRPr lang="es-ES" sz="2400" b="1" dirty="0">
              <a:latin typeface="Times" panose="02020603050405020304" pitchFamily="18" charset="0"/>
            </a:endParaRPr>
          </a:p>
        </p:txBody>
      </p:sp>
      <p:sp>
        <p:nvSpPr>
          <p:cNvPr id="14392" name="Rectangle 56"/>
          <p:cNvSpPr>
            <a:spLocks noChangeArrowheads="1"/>
          </p:cNvSpPr>
          <p:nvPr/>
        </p:nvSpPr>
        <p:spPr bwMode="auto">
          <a:xfrm>
            <a:off x="3937001" y="3381376"/>
            <a:ext cx="1300163" cy="56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393" name="Rectangle 57"/>
          <p:cNvSpPr>
            <a:spLocks noChangeArrowheads="1"/>
          </p:cNvSpPr>
          <p:nvPr/>
        </p:nvSpPr>
        <p:spPr bwMode="auto">
          <a:xfrm>
            <a:off x="3948113" y="3392488"/>
            <a:ext cx="1300162" cy="569912"/>
          </a:xfrm>
          <a:prstGeom prst="rect">
            <a:avLst/>
          </a:prstGeom>
          <a:noFill/>
          <a:ln w="22225">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394" name="Rectangle 58"/>
          <p:cNvSpPr>
            <a:spLocks noChangeArrowheads="1"/>
          </p:cNvSpPr>
          <p:nvPr/>
        </p:nvSpPr>
        <p:spPr bwMode="auto">
          <a:xfrm>
            <a:off x="4187826" y="3425826"/>
            <a:ext cx="80631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400">
                <a:solidFill>
                  <a:srgbClr val="000000"/>
                </a:solidFill>
                <a:latin typeface="Formata Regular" charset="0"/>
              </a:rPr>
              <a:t>Diseño de</a:t>
            </a:r>
          </a:p>
          <a:p>
            <a:pPr algn="ctr" eaLnBrk="0" hangingPunct="0"/>
            <a:r>
              <a:rPr lang="es-ES" sz="1400">
                <a:solidFill>
                  <a:srgbClr val="000000"/>
                </a:solidFill>
                <a:latin typeface="Formata Regular" charset="0"/>
              </a:rPr>
              <a:t>Alto nivel</a:t>
            </a:r>
            <a:endParaRPr lang="es-ES" sz="2400" b="1">
              <a:latin typeface="Times" panose="02020603050405020304" pitchFamily="18" charset="0"/>
            </a:endParaRPr>
          </a:p>
        </p:txBody>
      </p:sp>
      <p:sp>
        <p:nvSpPr>
          <p:cNvPr id="14398" name="Rectangle 62"/>
          <p:cNvSpPr>
            <a:spLocks noChangeArrowheads="1"/>
          </p:cNvSpPr>
          <p:nvPr/>
        </p:nvSpPr>
        <p:spPr bwMode="auto">
          <a:xfrm>
            <a:off x="2384425" y="3381376"/>
            <a:ext cx="1301750" cy="56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399" name="Rectangle 63"/>
          <p:cNvSpPr>
            <a:spLocks noChangeArrowheads="1"/>
          </p:cNvSpPr>
          <p:nvPr/>
        </p:nvSpPr>
        <p:spPr bwMode="auto">
          <a:xfrm>
            <a:off x="2057400" y="3303589"/>
            <a:ext cx="1639888" cy="658811"/>
          </a:xfrm>
          <a:prstGeom prst="rect">
            <a:avLst/>
          </a:prstGeom>
          <a:noFill/>
          <a:ln w="22225">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400" name="Rectangle 64"/>
          <p:cNvSpPr>
            <a:spLocks noChangeArrowheads="1"/>
          </p:cNvSpPr>
          <p:nvPr/>
        </p:nvSpPr>
        <p:spPr bwMode="auto">
          <a:xfrm>
            <a:off x="2157414" y="3429001"/>
            <a:ext cx="1466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r>
              <a:rPr lang="es-ES" sz="1400" dirty="0">
                <a:solidFill>
                  <a:srgbClr val="000000"/>
                </a:solidFill>
                <a:latin typeface="Formata Regular" charset="0"/>
              </a:rPr>
              <a:t>Especificaciones de requerimientos</a:t>
            </a:r>
            <a:endParaRPr lang="es-ES" sz="2400" b="1" dirty="0">
              <a:latin typeface="Times" panose="02020603050405020304" pitchFamily="18" charset="0"/>
            </a:endParaRPr>
          </a:p>
        </p:txBody>
      </p:sp>
      <p:sp>
        <p:nvSpPr>
          <p:cNvPr id="14405" name="Rectangle 69"/>
          <p:cNvSpPr>
            <a:spLocks noChangeArrowheads="1"/>
          </p:cNvSpPr>
          <p:nvPr/>
        </p:nvSpPr>
        <p:spPr bwMode="auto">
          <a:xfrm>
            <a:off x="7038976" y="3381376"/>
            <a:ext cx="1300163" cy="56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406" name="Rectangle 70"/>
          <p:cNvSpPr>
            <a:spLocks noChangeArrowheads="1"/>
          </p:cNvSpPr>
          <p:nvPr/>
        </p:nvSpPr>
        <p:spPr bwMode="auto">
          <a:xfrm>
            <a:off x="7050088" y="3392488"/>
            <a:ext cx="1301750" cy="569912"/>
          </a:xfrm>
          <a:prstGeom prst="rect">
            <a:avLst/>
          </a:prstGeom>
          <a:noFill/>
          <a:ln w="22225">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407" name="Rectangle 71"/>
          <p:cNvSpPr>
            <a:spLocks noChangeArrowheads="1"/>
          </p:cNvSpPr>
          <p:nvPr/>
        </p:nvSpPr>
        <p:spPr bwMode="auto">
          <a:xfrm>
            <a:off x="7358064" y="3425826"/>
            <a:ext cx="7261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400">
                <a:solidFill>
                  <a:srgbClr val="000000"/>
                </a:solidFill>
                <a:latin typeface="Formata Regular" charset="0"/>
              </a:rPr>
              <a:t>Diseño </a:t>
            </a:r>
          </a:p>
          <a:p>
            <a:pPr algn="ctr" eaLnBrk="0" hangingPunct="0"/>
            <a:r>
              <a:rPr lang="es-ES" sz="1400">
                <a:solidFill>
                  <a:srgbClr val="000000"/>
                </a:solidFill>
                <a:latin typeface="Formata Regular" charset="0"/>
              </a:rPr>
              <a:t>detallado</a:t>
            </a:r>
            <a:endParaRPr lang="es-ES" sz="2400" b="1">
              <a:latin typeface="Times" panose="02020603050405020304" pitchFamily="18" charset="0"/>
            </a:endParaRPr>
          </a:p>
        </p:txBody>
      </p:sp>
      <p:sp>
        <p:nvSpPr>
          <p:cNvPr id="14409" name="Rectangle 73"/>
          <p:cNvSpPr>
            <a:spLocks noChangeArrowheads="1"/>
          </p:cNvSpPr>
          <p:nvPr/>
        </p:nvSpPr>
        <p:spPr bwMode="auto">
          <a:xfrm>
            <a:off x="8589963" y="3381376"/>
            <a:ext cx="1301750" cy="56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410" name="Rectangle 74"/>
          <p:cNvSpPr>
            <a:spLocks noChangeArrowheads="1"/>
          </p:cNvSpPr>
          <p:nvPr/>
        </p:nvSpPr>
        <p:spPr bwMode="auto">
          <a:xfrm>
            <a:off x="8601075" y="3392488"/>
            <a:ext cx="1301750" cy="569912"/>
          </a:xfrm>
          <a:prstGeom prst="rect">
            <a:avLst/>
          </a:prstGeom>
          <a:noFill/>
          <a:ln w="22225">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411" name="Rectangle 75"/>
          <p:cNvSpPr>
            <a:spLocks noChangeArrowheads="1"/>
          </p:cNvSpPr>
          <p:nvPr/>
        </p:nvSpPr>
        <p:spPr bwMode="auto">
          <a:xfrm>
            <a:off x="8910639" y="3540125"/>
            <a:ext cx="78547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400">
                <a:solidFill>
                  <a:srgbClr val="000000"/>
                </a:solidFill>
                <a:latin typeface="Formata Regular" charset="0"/>
              </a:rPr>
              <a:t>Programa</a:t>
            </a:r>
            <a:endParaRPr lang="es-ES" sz="2400" b="1">
              <a:latin typeface="Times" panose="02020603050405020304" pitchFamily="18" charset="0"/>
            </a:endParaRPr>
          </a:p>
        </p:txBody>
      </p:sp>
      <p:sp>
        <p:nvSpPr>
          <p:cNvPr id="14416" name="Rectangle 80"/>
          <p:cNvSpPr>
            <a:spLocks noChangeArrowheads="1"/>
          </p:cNvSpPr>
          <p:nvPr/>
        </p:nvSpPr>
        <p:spPr bwMode="auto">
          <a:xfrm>
            <a:off x="2384425" y="4543425"/>
            <a:ext cx="1301750" cy="571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417" name="Rectangle 81"/>
          <p:cNvSpPr>
            <a:spLocks noChangeArrowheads="1"/>
          </p:cNvSpPr>
          <p:nvPr/>
        </p:nvSpPr>
        <p:spPr bwMode="auto">
          <a:xfrm>
            <a:off x="2395538" y="4554538"/>
            <a:ext cx="1301750" cy="571500"/>
          </a:xfrm>
          <a:prstGeom prst="rect">
            <a:avLst/>
          </a:prstGeom>
          <a:noFill/>
          <a:ln w="22225">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418" name="Rectangle 82"/>
          <p:cNvSpPr>
            <a:spLocks noChangeArrowheads="1"/>
          </p:cNvSpPr>
          <p:nvPr/>
        </p:nvSpPr>
        <p:spPr bwMode="auto">
          <a:xfrm>
            <a:off x="2635251" y="4703763"/>
            <a:ext cx="71654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400">
                <a:solidFill>
                  <a:srgbClr val="000000"/>
                </a:solidFill>
                <a:latin typeface="Formata Regular" charset="0"/>
              </a:rPr>
              <a:t>Prototipo</a:t>
            </a:r>
            <a:endParaRPr lang="es-ES" sz="2400" b="1">
              <a:latin typeface="Times" panose="02020603050405020304" pitchFamily="18" charset="0"/>
            </a:endParaRPr>
          </a:p>
        </p:txBody>
      </p:sp>
      <p:sp>
        <p:nvSpPr>
          <p:cNvPr id="14420" name="AutoShape 84"/>
          <p:cNvSpPr>
            <a:spLocks noChangeArrowheads="1"/>
          </p:cNvSpPr>
          <p:nvPr/>
        </p:nvSpPr>
        <p:spPr bwMode="auto">
          <a:xfrm>
            <a:off x="8589963" y="4567239"/>
            <a:ext cx="1301750" cy="593725"/>
          </a:xfrm>
          <a:prstGeom prst="roundRect">
            <a:avLst>
              <a:gd name="adj" fmla="val 50000"/>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14421" name="AutoShape 85"/>
          <p:cNvSpPr>
            <a:spLocks noChangeArrowheads="1"/>
          </p:cNvSpPr>
          <p:nvPr/>
        </p:nvSpPr>
        <p:spPr bwMode="auto">
          <a:xfrm>
            <a:off x="8601075" y="4578351"/>
            <a:ext cx="1301750" cy="593725"/>
          </a:xfrm>
          <a:prstGeom prst="roundRect">
            <a:avLst>
              <a:gd name="adj" fmla="val 48148"/>
            </a:avLst>
          </a:prstGeom>
          <a:noFill/>
          <a:ln w="22225">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422" name="Rectangle 86"/>
          <p:cNvSpPr>
            <a:spLocks noChangeArrowheads="1"/>
          </p:cNvSpPr>
          <p:nvPr/>
        </p:nvSpPr>
        <p:spPr bwMode="auto">
          <a:xfrm>
            <a:off x="8886825" y="4613276"/>
            <a:ext cx="87524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400">
                <a:solidFill>
                  <a:srgbClr val="000000"/>
                </a:solidFill>
                <a:latin typeface="Formata Regular" charset="0"/>
              </a:rPr>
              <a:t>Prueba de </a:t>
            </a:r>
          </a:p>
          <a:p>
            <a:pPr algn="ctr" eaLnBrk="0" hangingPunct="0"/>
            <a:r>
              <a:rPr lang="es-ES" sz="1400">
                <a:solidFill>
                  <a:srgbClr val="000000"/>
                </a:solidFill>
                <a:latin typeface="Formata Regular" charset="0"/>
              </a:rPr>
              <a:t>programas</a:t>
            </a:r>
            <a:endParaRPr lang="es-ES" sz="2400" b="1">
              <a:latin typeface="Times" panose="02020603050405020304" pitchFamily="18" charset="0"/>
            </a:endParaRPr>
          </a:p>
        </p:txBody>
      </p:sp>
      <p:sp>
        <p:nvSpPr>
          <p:cNvPr id="14425" name="Rectangle 89"/>
          <p:cNvSpPr>
            <a:spLocks noChangeArrowheads="1"/>
          </p:cNvSpPr>
          <p:nvPr/>
        </p:nvSpPr>
        <p:spPr bwMode="auto">
          <a:xfrm>
            <a:off x="5487988" y="2079626"/>
            <a:ext cx="1300162" cy="593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14426" name="Rectangle 90"/>
          <p:cNvSpPr>
            <a:spLocks noChangeArrowheads="1"/>
          </p:cNvSpPr>
          <p:nvPr/>
        </p:nvSpPr>
        <p:spPr bwMode="auto">
          <a:xfrm>
            <a:off x="5499101" y="2090739"/>
            <a:ext cx="1300163" cy="593725"/>
          </a:xfrm>
          <a:prstGeom prst="rect">
            <a:avLst/>
          </a:prstGeom>
          <a:noFill/>
          <a:ln w="22225">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14427" name="Rectangle 91"/>
          <p:cNvSpPr>
            <a:spLocks noChangeArrowheads="1"/>
          </p:cNvSpPr>
          <p:nvPr/>
        </p:nvSpPr>
        <p:spPr bwMode="auto">
          <a:xfrm>
            <a:off x="5562600" y="2133601"/>
            <a:ext cx="12192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s-ES" sz="1400">
                <a:solidFill>
                  <a:srgbClr val="000000"/>
                </a:solidFill>
                <a:latin typeface="Formata Regular" charset="0"/>
              </a:rPr>
              <a:t>Inspecciones de software</a:t>
            </a:r>
            <a:endParaRPr lang="es-ES" sz="2400" b="1">
              <a:latin typeface="Times" panose="02020603050405020304" pitchFamily="18" charset="0"/>
            </a:endParaRPr>
          </a:p>
        </p:txBody>
      </p:sp>
    </p:spTree>
    <p:extLst>
      <p:ext uri="{BB962C8B-B14F-4D97-AF65-F5344CB8AC3E}">
        <p14:creationId xmlns:p14="http://schemas.microsoft.com/office/powerpoint/2010/main" val="2522400293"/>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r>
              <a:rPr lang="es-ES" sz="3200" dirty="0"/>
              <a:t>Puede revelar la presencia de errores NO su ausencia.</a:t>
            </a:r>
          </a:p>
          <a:p>
            <a:r>
              <a:rPr lang="es-ES" sz="3200" dirty="0"/>
              <a:t>Es la única técnica de validación para requerimientos no funcionales ya que el software tiene que ser ejecutado para ver su comportamiento.</a:t>
            </a:r>
          </a:p>
          <a:p>
            <a:r>
              <a:rPr lang="es-ES" sz="3200" dirty="0"/>
              <a:t>Debería utilizarse en conjunción con la verificación estática para proporcionar una </a:t>
            </a:r>
            <a:r>
              <a:rPr lang="es-ES" sz="3200" dirty="0" err="1"/>
              <a:t>covertura</a:t>
            </a:r>
            <a:r>
              <a:rPr lang="es-ES" sz="3200" dirty="0"/>
              <a:t> de V &amp; V total.</a:t>
            </a:r>
          </a:p>
          <a:p>
            <a:pPr>
              <a:buFontTx/>
              <a:buNone/>
            </a:pPr>
            <a:endParaRPr lang="es-ES" sz="3200" dirty="0"/>
          </a:p>
        </p:txBody>
      </p:sp>
      <p:sp>
        <p:nvSpPr>
          <p:cNvPr id="16387" name="Rectangle 3"/>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dirty="0"/>
              <a:t>Prueba del programa</a:t>
            </a:r>
          </a:p>
        </p:txBody>
      </p:sp>
    </p:spTree>
    <p:extLst>
      <p:ext uri="{BB962C8B-B14F-4D97-AF65-F5344CB8AC3E}">
        <p14:creationId xmlns:p14="http://schemas.microsoft.com/office/powerpoint/2010/main" val="401900955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185862" y="1037522"/>
            <a:ext cx="10244138" cy="5484397"/>
          </a:xfrm>
          <a:prstGeom prst="rect">
            <a:avLst/>
          </a:prstGeom>
        </p:spPr>
      </p:pic>
      <p:sp>
        <p:nvSpPr>
          <p:cNvPr id="3" name="CuadroTexto 2"/>
          <p:cNvSpPr txBox="1"/>
          <p:nvPr/>
        </p:nvSpPr>
        <p:spPr>
          <a:xfrm>
            <a:off x="2214562" y="171451"/>
            <a:ext cx="6860468" cy="707886"/>
          </a:xfrm>
          <a:prstGeom prst="rect">
            <a:avLst/>
          </a:prstGeom>
          <a:noFill/>
        </p:spPr>
        <p:txBody>
          <a:bodyPr wrap="none" rtlCol="0">
            <a:spAutoFit/>
          </a:bodyPr>
          <a:lstStyle/>
          <a:p>
            <a:r>
              <a:rPr lang="es-ES" sz="4000" dirty="0" smtClean="0"/>
              <a:t>Ventajas de la aplicación de la IS</a:t>
            </a:r>
            <a:endParaRPr lang="es-ES" sz="4000" dirty="0"/>
          </a:p>
        </p:txBody>
      </p:sp>
    </p:spTree>
    <p:extLst>
      <p:ext uri="{BB962C8B-B14F-4D97-AF65-F5344CB8AC3E}">
        <p14:creationId xmlns:p14="http://schemas.microsoft.com/office/powerpoint/2010/main" val="21052353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lnSpcReduction="10000"/>
          </a:bodyPr>
          <a:lstStyle/>
          <a:p>
            <a:r>
              <a:rPr lang="es-ES" sz="3200" dirty="0"/>
              <a:t>Pruebas de defectos</a:t>
            </a:r>
          </a:p>
          <a:p>
            <a:pPr lvl="1"/>
            <a:r>
              <a:rPr lang="es-ES" sz="3200" dirty="0"/>
              <a:t>Pruebas diseñadas para descubrir defectos en el sistema.</a:t>
            </a:r>
          </a:p>
          <a:p>
            <a:pPr lvl="1"/>
            <a:r>
              <a:rPr lang="es-ES" sz="3200" dirty="0"/>
              <a:t>Una prueba de defectos exitosa es aquella que revela la presencia de defectos en un sistema.</a:t>
            </a:r>
          </a:p>
          <a:p>
            <a:r>
              <a:rPr lang="es-ES" sz="3200" dirty="0"/>
              <a:t>Pruebas de validación</a:t>
            </a:r>
          </a:p>
          <a:p>
            <a:pPr lvl="1"/>
            <a:r>
              <a:rPr lang="es-ES" sz="3200" dirty="0"/>
              <a:t>Previsto para mostrar que el software cumple sus requerimientos.</a:t>
            </a:r>
          </a:p>
          <a:p>
            <a:pPr lvl="1"/>
            <a:r>
              <a:rPr lang="es-ES" sz="3200" dirty="0"/>
              <a:t>Una prueba con éxito es aquella que muestra que un requerimiento se ha implementado correctamente.</a:t>
            </a:r>
          </a:p>
          <a:p>
            <a:pPr lvl="1"/>
            <a:endParaRPr lang="es-ES" dirty="0"/>
          </a:p>
        </p:txBody>
      </p:sp>
      <p:sp>
        <p:nvSpPr>
          <p:cNvPr id="18435" name="Rectangle 3"/>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Tipos de pruebas</a:t>
            </a:r>
          </a:p>
        </p:txBody>
      </p:sp>
    </p:spTree>
    <p:extLst>
      <p:ext uri="{BB962C8B-B14F-4D97-AF65-F5344CB8AC3E}">
        <p14:creationId xmlns:p14="http://schemas.microsoft.com/office/powerpoint/2010/main" val="384090930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r>
              <a:rPr lang="es-ES" sz="3200" dirty="0"/>
              <a:t>Las pruebas de defectos y depuración son distintos procesos.</a:t>
            </a:r>
          </a:p>
          <a:p>
            <a:r>
              <a:rPr lang="es-ES" sz="3200" dirty="0"/>
              <a:t>La verificación y validación se ocupan de establecer la existencia de defectos en un programa.</a:t>
            </a:r>
          </a:p>
          <a:p>
            <a:r>
              <a:rPr lang="es-ES" sz="3200" dirty="0"/>
              <a:t>La depuración se ocupa de ubicar y reparar estos errores.</a:t>
            </a:r>
          </a:p>
          <a:p>
            <a:r>
              <a:rPr lang="es-ES" sz="3200" dirty="0"/>
              <a:t>La depuración implica formular una hipótesis sobre el comportamiento del programa y después probar esta hipótesis y encontrar el error del sistema.</a:t>
            </a:r>
          </a:p>
        </p:txBody>
      </p:sp>
      <p:sp>
        <p:nvSpPr>
          <p:cNvPr id="20483" name="Rectangle 3"/>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Pruebas y depuración</a:t>
            </a:r>
          </a:p>
        </p:txBody>
      </p:sp>
    </p:spTree>
    <p:extLst>
      <p:ext uri="{BB962C8B-B14F-4D97-AF65-F5344CB8AC3E}">
        <p14:creationId xmlns:p14="http://schemas.microsoft.com/office/powerpoint/2010/main" val="973710242"/>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El proceso de depuración</a:t>
            </a:r>
          </a:p>
        </p:txBody>
      </p:sp>
      <p:sp>
        <p:nvSpPr>
          <p:cNvPr id="22533" name="Rectangle 5"/>
          <p:cNvSpPr>
            <a:spLocks noChangeArrowheads="1"/>
          </p:cNvSpPr>
          <p:nvPr/>
        </p:nvSpPr>
        <p:spPr bwMode="auto">
          <a:xfrm>
            <a:off x="1828800" y="1905000"/>
            <a:ext cx="8458200" cy="40386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535" name="Rectangle 7"/>
          <p:cNvSpPr>
            <a:spLocks noChangeArrowheads="1"/>
          </p:cNvSpPr>
          <p:nvPr/>
        </p:nvSpPr>
        <p:spPr bwMode="auto">
          <a:xfrm>
            <a:off x="2514600" y="2743200"/>
            <a:ext cx="7239000" cy="2114550"/>
          </a:xfrm>
          <a:prstGeom prst="rect">
            <a:avLst/>
          </a:prstGeom>
          <a:noFill/>
          <a:ln w="0">
            <a:solidFill>
              <a:srgbClr val="FFFFFE"/>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36" name="Freeform 8"/>
          <p:cNvSpPr>
            <a:spLocks/>
          </p:cNvSpPr>
          <p:nvPr/>
        </p:nvSpPr>
        <p:spPr bwMode="auto">
          <a:xfrm>
            <a:off x="2614614" y="4211638"/>
            <a:ext cx="1343025" cy="620712"/>
          </a:xfrm>
          <a:custGeom>
            <a:avLst/>
            <a:gdLst>
              <a:gd name="T0" fmla="*/ 203 w 846"/>
              <a:gd name="T1" fmla="*/ 0 h 391"/>
              <a:gd name="T2" fmla="*/ 642 w 846"/>
              <a:gd name="T3" fmla="*/ 0 h 391"/>
              <a:gd name="T4" fmla="*/ 721 w 846"/>
              <a:gd name="T5" fmla="*/ 15 h 391"/>
              <a:gd name="T6" fmla="*/ 783 w 846"/>
              <a:gd name="T7" fmla="*/ 62 h 391"/>
              <a:gd name="T8" fmla="*/ 830 w 846"/>
              <a:gd name="T9" fmla="*/ 125 h 391"/>
              <a:gd name="T10" fmla="*/ 846 w 846"/>
              <a:gd name="T11" fmla="*/ 203 h 391"/>
              <a:gd name="T12" fmla="*/ 846 w 846"/>
              <a:gd name="T13" fmla="*/ 203 h 391"/>
              <a:gd name="T14" fmla="*/ 830 w 846"/>
              <a:gd name="T15" fmla="*/ 282 h 391"/>
              <a:gd name="T16" fmla="*/ 783 w 846"/>
              <a:gd name="T17" fmla="*/ 344 h 391"/>
              <a:gd name="T18" fmla="*/ 721 w 846"/>
              <a:gd name="T19" fmla="*/ 376 h 391"/>
              <a:gd name="T20" fmla="*/ 642 w 846"/>
              <a:gd name="T21" fmla="*/ 391 h 391"/>
              <a:gd name="T22" fmla="*/ 203 w 846"/>
              <a:gd name="T23" fmla="*/ 391 h 391"/>
              <a:gd name="T24" fmla="*/ 125 w 846"/>
              <a:gd name="T25" fmla="*/ 376 h 391"/>
              <a:gd name="T26" fmla="*/ 62 w 846"/>
              <a:gd name="T27" fmla="*/ 344 h 391"/>
              <a:gd name="T28" fmla="*/ 15 w 846"/>
              <a:gd name="T29" fmla="*/ 282 h 391"/>
              <a:gd name="T30" fmla="*/ 0 w 846"/>
              <a:gd name="T31" fmla="*/ 203 h 391"/>
              <a:gd name="T32" fmla="*/ 0 w 846"/>
              <a:gd name="T33" fmla="*/ 203 h 391"/>
              <a:gd name="T34" fmla="*/ 15 w 846"/>
              <a:gd name="T35" fmla="*/ 125 h 391"/>
              <a:gd name="T36" fmla="*/ 62 w 846"/>
              <a:gd name="T37" fmla="*/ 62 h 391"/>
              <a:gd name="T38" fmla="*/ 125 w 846"/>
              <a:gd name="T39" fmla="*/ 15 h 391"/>
              <a:gd name="T40" fmla="*/ 203 w 846"/>
              <a:gd name="T41"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6" h="391">
                <a:moveTo>
                  <a:pt x="203" y="0"/>
                </a:moveTo>
                <a:lnTo>
                  <a:pt x="642" y="0"/>
                </a:lnTo>
                <a:lnTo>
                  <a:pt x="721" y="15"/>
                </a:lnTo>
                <a:lnTo>
                  <a:pt x="783" y="62"/>
                </a:lnTo>
                <a:lnTo>
                  <a:pt x="830" y="125"/>
                </a:lnTo>
                <a:lnTo>
                  <a:pt x="846" y="203"/>
                </a:lnTo>
                <a:lnTo>
                  <a:pt x="846" y="203"/>
                </a:lnTo>
                <a:lnTo>
                  <a:pt x="830" y="282"/>
                </a:lnTo>
                <a:lnTo>
                  <a:pt x="783" y="344"/>
                </a:lnTo>
                <a:lnTo>
                  <a:pt x="721" y="376"/>
                </a:lnTo>
                <a:lnTo>
                  <a:pt x="642" y="391"/>
                </a:lnTo>
                <a:lnTo>
                  <a:pt x="203" y="391"/>
                </a:lnTo>
                <a:lnTo>
                  <a:pt x="125" y="376"/>
                </a:lnTo>
                <a:lnTo>
                  <a:pt x="62" y="344"/>
                </a:lnTo>
                <a:lnTo>
                  <a:pt x="15" y="282"/>
                </a:lnTo>
                <a:lnTo>
                  <a:pt x="0" y="203"/>
                </a:lnTo>
                <a:lnTo>
                  <a:pt x="0" y="203"/>
                </a:lnTo>
                <a:lnTo>
                  <a:pt x="15" y="125"/>
                </a:lnTo>
                <a:lnTo>
                  <a:pt x="62" y="62"/>
                </a:lnTo>
                <a:lnTo>
                  <a:pt x="125" y="15"/>
                </a:lnTo>
                <a:lnTo>
                  <a:pt x="203" y="0"/>
                </a:lnTo>
                <a:close/>
              </a:path>
            </a:pathLst>
          </a:cu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2537" name="Freeform 9"/>
          <p:cNvSpPr>
            <a:spLocks/>
          </p:cNvSpPr>
          <p:nvPr/>
        </p:nvSpPr>
        <p:spPr bwMode="auto">
          <a:xfrm>
            <a:off x="2614614" y="4211638"/>
            <a:ext cx="1343025" cy="620712"/>
          </a:xfrm>
          <a:custGeom>
            <a:avLst/>
            <a:gdLst>
              <a:gd name="T0" fmla="*/ 203 w 846"/>
              <a:gd name="T1" fmla="*/ 0 h 391"/>
              <a:gd name="T2" fmla="*/ 642 w 846"/>
              <a:gd name="T3" fmla="*/ 0 h 391"/>
              <a:gd name="T4" fmla="*/ 721 w 846"/>
              <a:gd name="T5" fmla="*/ 15 h 391"/>
              <a:gd name="T6" fmla="*/ 783 w 846"/>
              <a:gd name="T7" fmla="*/ 62 h 391"/>
              <a:gd name="T8" fmla="*/ 830 w 846"/>
              <a:gd name="T9" fmla="*/ 125 h 391"/>
              <a:gd name="T10" fmla="*/ 846 w 846"/>
              <a:gd name="T11" fmla="*/ 203 h 391"/>
              <a:gd name="T12" fmla="*/ 830 w 846"/>
              <a:gd name="T13" fmla="*/ 282 h 391"/>
              <a:gd name="T14" fmla="*/ 783 w 846"/>
              <a:gd name="T15" fmla="*/ 344 h 391"/>
              <a:gd name="T16" fmla="*/ 721 w 846"/>
              <a:gd name="T17" fmla="*/ 376 h 391"/>
              <a:gd name="T18" fmla="*/ 642 w 846"/>
              <a:gd name="T19" fmla="*/ 391 h 391"/>
              <a:gd name="T20" fmla="*/ 203 w 846"/>
              <a:gd name="T21" fmla="*/ 391 h 391"/>
              <a:gd name="T22" fmla="*/ 125 w 846"/>
              <a:gd name="T23" fmla="*/ 376 h 391"/>
              <a:gd name="T24" fmla="*/ 62 w 846"/>
              <a:gd name="T25" fmla="*/ 344 h 391"/>
              <a:gd name="T26" fmla="*/ 15 w 846"/>
              <a:gd name="T27" fmla="*/ 282 h 391"/>
              <a:gd name="T28" fmla="*/ 0 w 846"/>
              <a:gd name="T29" fmla="*/ 203 h 391"/>
              <a:gd name="T30" fmla="*/ 15 w 846"/>
              <a:gd name="T31" fmla="*/ 125 h 391"/>
              <a:gd name="T32" fmla="*/ 62 w 846"/>
              <a:gd name="T33" fmla="*/ 62 h 391"/>
              <a:gd name="T34" fmla="*/ 125 w 846"/>
              <a:gd name="T35" fmla="*/ 15 h 391"/>
              <a:gd name="T36" fmla="*/ 203 w 846"/>
              <a:gd name="T37"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6" h="391">
                <a:moveTo>
                  <a:pt x="203" y="0"/>
                </a:moveTo>
                <a:lnTo>
                  <a:pt x="642" y="0"/>
                </a:lnTo>
                <a:lnTo>
                  <a:pt x="721" y="15"/>
                </a:lnTo>
                <a:lnTo>
                  <a:pt x="783" y="62"/>
                </a:lnTo>
                <a:lnTo>
                  <a:pt x="830" y="125"/>
                </a:lnTo>
                <a:lnTo>
                  <a:pt x="846" y="203"/>
                </a:lnTo>
                <a:lnTo>
                  <a:pt x="830" y="282"/>
                </a:lnTo>
                <a:lnTo>
                  <a:pt x="783" y="344"/>
                </a:lnTo>
                <a:lnTo>
                  <a:pt x="721" y="376"/>
                </a:lnTo>
                <a:lnTo>
                  <a:pt x="642" y="391"/>
                </a:lnTo>
                <a:lnTo>
                  <a:pt x="203" y="391"/>
                </a:lnTo>
                <a:lnTo>
                  <a:pt x="125" y="376"/>
                </a:lnTo>
                <a:lnTo>
                  <a:pt x="62" y="344"/>
                </a:lnTo>
                <a:lnTo>
                  <a:pt x="15" y="282"/>
                </a:lnTo>
                <a:lnTo>
                  <a:pt x="0" y="203"/>
                </a:lnTo>
                <a:lnTo>
                  <a:pt x="15" y="125"/>
                </a:lnTo>
                <a:lnTo>
                  <a:pt x="62" y="62"/>
                </a:lnTo>
                <a:lnTo>
                  <a:pt x="125" y="15"/>
                </a:lnTo>
                <a:lnTo>
                  <a:pt x="203" y="0"/>
                </a:lnTo>
                <a:close/>
              </a:path>
            </a:pathLst>
          </a:custGeom>
          <a:noFill/>
          <a:ln w="25400">
            <a:solidFill>
              <a:srgbClr val="00AFE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38" name="Freeform 10"/>
          <p:cNvSpPr>
            <a:spLocks/>
          </p:cNvSpPr>
          <p:nvPr/>
        </p:nvSpPr>
        <p:spPr bwMode="auto">
          <a:xfrm>
            <a:off x="4505326" y="4211638"/>
            <a:ext cx="1343025" cy="620712"/>
          </a:xfrm>
          <a:custGeom>
            <a:avLst/>
            <a:gdLst>
              <a:gd name="T0" fmla="*/ 203 w 846"/>
              <a:gd name="T1" fmla="*/ 0 h 391"/>
              <a:gd name="T2" fmla="*/ 642 w 846"/>
              <a:gd name="T3" fmla="*/ 0 h 391"/>
              <a:gd name="T4" fmla="*/ 720 w 846"/>
              <a:gd name="T5" fmla="*/ 15 h 391"/>
              <a:gd name="T6" fmla="*/ 783 w 846"/>
              <a:gd name="T7" fmla="*/ 62 h 391"/>
              <a:gd name="T8" fmla="*/ 830 w 846"/>
              <a:gd name="T9" fmla="*/ 125 h 391"/>
              <a:gd name="T10" fmla="*/ 846 w 846"/>
              <a:gd name="T11" fmla="*/ 203 h 391"/>
              <a:gd name="T12" fmla="*/ 846 w 846"/>
              <a:gd name="T13" fmla="*/ 203 h 391"/>
              <a:gd name="T14" fmla="*/ 830 w 846"/>
              <a:gd name="T15" fmla="*/ 282 h 391"/>
              <a:gd name="T16" fmla="*/ 783 w 846"/>
              <a:gd name="T17" fmla="*/ 344 h 391"/>
              <a:gd name="T18" fmla="*/ 720 w 846"/>
              <a:gd name="T19" fmla="*/ 376 h 391"/>
              <a:gd name="T20" fmla="*/ 642 w 846"/>
              <a:gd name="T21" fmla="*/ 391 h 391"/>
              <a:gd name="T22" fmla="*/ 203 w 846"/>
              <a:gd name="T23" fmla="*/ 391 h 391"/>
              <a:gd name="T24" fmla="*/ 125 w 846"/>
              <a:gd name="T25" fmla="*/ 376 h 391"/>
              <a:gd name="T26" fmla="*/ 62 w 846"/>
              <a:gd name="T27" fmla="*/ 344 h 391"/>
              <a:gd name="T28" fmla="*/ 15 w 846"/>
              <a:gd name="T29" fmla="*/ 282 h 391"/>
              <a:gd name="T30" fmla="*/ 0 w 846"/>
              <a:gd name="T31" fmla="*/ 203 h 391"/>
              <a:gd name="T32" fmla="*/ 0 w 846"/>
              <a:gd name="T33" fmla="*/ 203 h 391"/>
              <a:gd name="T34" fmla="*/ 15 w 846"/>
              <a:gd name="T35" fmla="*/ 125 h 391"/>
              <a:gd name="T36" fmla="*/ 62 w 846"/>
              <a:gd name="T37" fmla="*/ 62 h 391"/>
              <a:gd name="T38" fmla="*/ 125 w 846"/>
              <a:gd name="T39" fmla="*/ 15 h 391"/>
              <a:gd name="T40" fmla="*/ 203 w 846"/>
              <a:gd name="T41"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6" h="391">
                <a:moveTo>
                  <a:pt x="203" y="0"/>
                </a:moveTo>
                <a:lnTo>
                  <a:pt x="642" y="0"/>
                </a:lnTo>
                <a:lnTo>
                  <a:pt x="720" y="15"/>
                </a:lnTo>
                <a:lnTo>
                  <a:pt x="783" y="62"/>
                </a:lnTo>
                <a:lnTo>
                  <a:pt x="830" y="125"/>
                </a:lnTo>
                <a:lnTo>
                  <a:pt x="846" y="203"/>
                </a:lnTo>
                <a:lnTo>
                  <a:pt x="846" y="203"/>
                </a:lnTo>
                <a:lnTo>
                  <a:pt x="830" y="282"/>
                </a:lnTo>
                <a:lnTo>
                  <a:pt x="783" y="344"/>
                </a:lnTo>
                <a:lnTo>
                  <a:pt x="720" y="376"/>
                </a:lnTo>
                <a:lnTo>
                  <a:pt x="642" y="391"/>
                </a:lnTo>
                <a:lnTo>
                  <a:pt x="203" y="391"/>
                </a:lnTo>
                <a:lnTo>
                  <a:pt x="125" y="376"/>
                </a:lnTo>
                <a:lnTo>
                  <a:pt x="62" y="344"/>
                </a:lnTo>
                <a:lnTo>
                  <a:pt x="15" y="282"/>
                </a:lnTo>
                <a:lnTo>
                  <a:pt x="0" y="203"/>
                </a:lnTo>
                <a:lnTo>
                  <a:pt x="0" y="203"/>
                </a:lnTo>
                <a:lnTo>
                  <a:pt x="15" y="125"/>
                </a:lnTo>
                <a:lnTo>
                  <a:pt x="62" y="62"/>
                </a:lnTo>
                <a:lnTo>
                  <a:pt x="125" y="15"/>
                </a:lnTo>
                <a:lnTo>
                  <a:pt x="203" y="0"/>
                </a:lnTo>
                <a:close/>
              </a:path>
            </a:pathLst>
          </a:cu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2539" name="Freeform 11"/>
          <p:cNvSpPr>
            <a:spLocks/>
          </p:cNvSpPr>
          <p:nvPr/>
        </p:nvSpPr>
        <p:spPr bwMode="auto">
          <a:xfrm>
            <a:off x="4505326" y="4211638"/>
            <a:ext cx="1343025" cy="620712"/>
          </a:xfrm>
          <a:custGeom>
            <a:avLst/>
            <a:gdLst>
              <a:gd name="T0" fmla="*/ 203 w 846"/>
              <a:gd name="T1" fmla="*/ 0 h 391"/>
              <a:gd name="T2" fmla="*/ 642 w 846"/>
              <a:gd name="T3" fmla="*/ 0 h 391"/>
              <a:gd name="T4" fmla="*/ 720 w 846"/>
              <a:gd name="T5" fmla="*/ 15 h 391"/>
              <a:gd name="T6" fmla="*/ 783 w 846"/>
              <a:gd name="T7" fmla="*/ 62 h 391"/>
              <a:gd name="T8" fmla="*/ 830 w 846"/>
              <a:gd name="T9" fmla="*/ 125 h 391"/>
              <a:gd name="T10" fmla="*/ 846 w 846"/>
              <a:gd name="T11" fmla="*/ 203 h 391"/>
              <a:gd name="T12" fmla="*/ 830 w 846"/>
              <a:gd name="T13" fmla="*/ 282 h 391"/>
              <a:gd name="T14" fmla="*/ 783 w 846"/>
              <a:gd name="T15" fmla="*/ 344 h 391"/>
              <a:gd name="T16" fmla="*/ 720 w 846"/>
              <a:gd name="T17" fmla="*/ 376 h 391"/>
              <a:gd name="T18" fmla="*/ 642 w 846"/>
              <a:gd name="T19" fmla="*/ 391 h 391"/>
              <a:gd name="T20" fmla="*/ 203 w 846"/>
              <a:gd name="T21" fmla="*/ 391 h 391"/>
              <a:gd name="T22" fmla="*/ 125 w 846"/>
              <a:gd name="T23" fmla="*/ 376 h 391"/>
              <a:gd name="T24" fmla="*/ 62 w 846"/>
              <a:gd name="T25" fmla="*/ 344 h 391"/>
              <a:gd name="T26" fmla="*/ 15 w 846"/>
              <a:gd name="T27" fmla="*/ 282 h 391"/>
              <a:gd name="T28" fmla="*/ 0 w 846"/>
              <a:gd name="T29" fmla="*/ 203 h 391"/>
              <a:gd name="T30" fmla="*/ 15 w 846"/>
              <a:gd name="T31" fmla="*/ 125 h 391"/>
              <a:gd name="T32" fmla="*/ 62 w 846"/>
              <a:gd name="T33" fmla="*/ 62 h 391"/>
              <a:gd name="T34" fmla="*/ 125 w 846"/>
              <a:gd name="T35" fmla="*/ 15 h 391"/>
              <a:gd name="T36" fmla="*/ 203 w 846"/>
              <a:gd name="T37"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6" h="391">
                <a:moveTo>
                  <a:pt x="203" y="0"/>
                </a:moveTo>
                <a:lnTo>
                  <a:pt x="642" y="0"/>
                </a:lnTo>
                <a:lnTo>
                  <a:pt x="720" y="15"/>
                </a:lnTo>
                <a:lnTo>
                  <a:pt x="783" y="62"/>
                </a:lnTo>
                <a:lnTo>
                  <a:pt x="830" y="125"/>
                </a:lnTo>
                <a:lnTo>
                  <a:pt x="846" y="203"/>
                </a:lnTo>
                <a:lnTo>
                  <a:pt x="830" y="282"/>
                </a:lnTo>
                <a:lnTo>
                  <a:pt x="783" y="344"/>
                </a:lnTo>
                <a:lnTo>
                  <a:pt x="720" y="376"/>
                </a:lnTo>
                <a:lnTo>
                  <a:pt x="642" y="391"/>
                </a:lnTo>
                <a:lnTo>
                  <a:pt x="203" y="391"/>
                </a:lnTo>
                <a:lnTo>
                  <a:pt x="125" y="376"/>
                </a:lnTo>
                <a:lnTo>
                  <a:pt x="62" y="344"/>
                </a:lnTo>
                <a:lnTo>
                  <a:pt x="15" y="282"/>
                </a:lnTo>
                <a:lnTo>
                  <a:pt x="0" y="203"/>
                </a:lnTo>
                <a:lnTo>
                  <a:pt x="15" y="125"/>
                </a:lnTo>
                <a:lnTo>
                  <a:pt x="62" y="62"/>
                </a:lnTo>
                <a:lnTo>
                  <a:pt x="125" y="15"/>
                </a:lnTo>
                <a:lnTo>
                  <a:pt x="203" y="0"/>
                </a:lnTo>
                <a:close/>
              </a:path>
            </a:pathLst>
          </a:custGeom>
          <a:noFill/>
          <a:ln w="25400">
            <a:solidFill>
              <a:srgbClr val="00AFE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40" name="Freeform 12"/>
          <p:cNvSpPr>
            <a:spLocks/>
          </p:cNvSpPr>
          <p:nvPr/>
        </p:nvSpPr>
        <p:spPr bwMode="auto">
          <a:xfrm>
            <a:off x="6470651" y="4211638"/>
            <a:ext cx="1343025" cy="620712"/>
          </a:xfrm>
          <a:custGeom>
            <a:avLst/>
            <a:gdLst>
              <a:gd name="T0" fmla="*/ 203 w 846"/>
              <a:gd name="T1" fmla="*/ 0 h 391"/>
              <a:gd name="T2" fmla="*/ 642 w 846"/>
              <a:gd name="T3" fmla="*/ 0 h 391"/>
              <a:gd name="T4" fmla="*/ 720 w 846"/>
              <a:gd name="T5" fmla="*/ 15 h 391"/>
              <a:gd name="T6" fmla="*/ 783 w 846"/>
              <a:gd name="T7" fmla="*/ 62 h 391"/>
              <a:gd name="T8" fmla="*/ 830 w 846"/>
              <a:gd name="T9" fmla="*/ 125 h 391"/>
              <a:gd name="T10" fmla="*/ 846 w 846"/>
              <a:gd name="T11" fmla="*/ 203 h 391"/>
              <a:gd name="T12" fmla="*/ 846 w 846"/>
              <a:gd name="T13" fmla="*/ 203 h 391"/>
              <a:gd name="T14" fmla="*/ 830 w 846"/>
              <a:gd name="T15" fmla="*/ 282 h 391"/>
              <a:gd name="T16" fmla="*/ 783 w 846"/>
              <a:gd name="T17" fmla="*/ 344 h 391"/>
              <a:gd name="T18" fmla="*/ 720 w 846"/>
              <a:gd name="T19" fmla="*/ 376 h 391"/>
              <a:gd name="T20" fmla="*/ 642 w 846"/>
              <a:gd name="T21" fmla="*/ 391 h 391"/>
              <a:gd name="T22" fmla="*/ 203 w 846"/>
              <a:gd name="T23" fmla="*/ 391 h 391"/>
              <a:gd name="T24" fmla="*/ 125 w 846"/>
              <a:gd name="T25" fmla="*/ 376 h 391"/>
              <a:gd name="T26" fmla="*/ 62 w 846"/>
              <a:gd name="T27" fmla="*/ 344 h 391"/>
              <a:gd name="T28" fmla="*/ 15 w 846"/>
              <a:gd name="T29" fmla="*/ 282 h 391"/>
              <a:gd name="T30" fmla="*/ 0 w 846"/>
              <a:gd name="T31" fmla="*/ 203 h 391"/>
              <a:gd name="T32" fmla="*/ 0 w 846"/>
              <a:gd name="T33" fmla="*/ 203 h 391"/>
              <a:gd name="T34" fmla="*/ 15 w 846"/>
              <a:gd name="T35" fmla="*/ 125 h 391"/>
              <a:gd name="T36" fmla="*/ 62 w 846"/>
              <a:gd name="T37" fmla="*/ 62 h 391"/>
              <a:gd name="T38" fmla="*/ 125 w 846"/>
              <a:gd name="T39" fmla="*/ 15 h 391"/>
              <a:gd name="T40" fmla="*/ 203 w 846"/>
              <a:gd name="T41"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6" h="391">
                <a:moveTo>
                  <a:pt x="203" y="0"/>
                </a:moveTo>
                <a:lnTo>
                  <a:pt x="642" y="0"/>
                </a:lnTo>
                <a:lnTo>
                  <a:pt x="720" y="15"/>
                </a:lnTo>
                <a:lnTo>
                  <a:pt x="783" y="62"/>
                </a:lnTo>
                <a:lnTo>
                  <a:pt x="830" y="125"/>
                </a:lnTo>
                <a:lnTo>
                  <a:pt x="846" y="203"/>
                </a:lnTo>
                <a:lnTo>
                  <a:pt x="846" y="203"/>
                </a:lnTo>
                <a:lnTo>
                  <a:pt x="830" y="282"/>
                </a:lnTo>
                <a:lnTo>
                  <a:pt x="783" y="344"/>
                </a:lnTo>
                <a:lnTo>
                  <a:pt x="720" y="376"/>
                </a:lnTo>
                <a:lnTo>
                  <a:pt x="642" y="391"/>
                </a:lnTo>
                <a:lnTo>
                  <a:pt x="203" y="391"/>
                </a:lnTo>
                <a:lnTo>
                  <a:pt x="125" y="376"/>
                </a:lnTo>
                <a:lnTo>
                  <a:pt x="62" y="344"/>
                </a:lnTo>
                <a:lnTo>
                  <a:pt x="15" y="282"/>
                </a:lnTo>
                <a:lnTo>
                  <a:pt x="0" y="203"/>
                </a:lnTo>
                <a:lnTo>
                  <a:pt x="0" y="203"/>
                </a:lnTo>
                <a:lnTo>
                  <a:pt x="15" y="125"/>
                </a:lnTo>
                <a:lnTo>
                  <a:pt x="62" y="62"/>
                </a:lnTo>
                <a:lnTo>
                  <a:pt x="125" y="15"/>
                </a:lnTo>
                <a:lnTo>
                  <a:pt x="203" y="0"/>
                </a:lnTo>
                <a:close/>
              </a:path>
            </a:pathLst>
          </a:cu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2541" name="Freeform 13"/>
          <p:cNvSpPr>
            <a:spLocks/>
          </p:cNvSpPr>
          <p:nvPr/>
        </p:nvSpPr>
        <p:spPr bwMode="auto">
          <a:xfrm>
            <a:off x="6470651" y="4211638"/>
            <a:ext cx="1343025" cy="620712"/>
          </a:xfrm>
          <a:custGeom>
            <a:avLst/>
            <a:gdLst>
              <a:gd name="T0" fmla="*/ 203 w 846"/>
              <a:gd name="T1" fmla="*/ 0 h 391"/>
              <a:gd name="T2" fmla="*/ 642 w 846"/>
              <a:gd name="T3" fmla="*/ 0 h 391"/>
              <a:gd name="T4" fmla="*/ 720 w 846"/>
              <a:gd name="T5" fmla="*/ 15 h 391"/>
              <a:gd name="T6" fmla="*/ 783 w 846"/>
              <a:gd name="T7" fmla="*/ 62 h 391"/>
              <a:gd name="T8" fmla="*/ 830 w 846"/>
              <a:gd name="T9" fmla="*/ 125 h 391"/>
              <a:gd name="T10" fmla="*/ 846 w 846"/>
              <a:gd name="T11" fmla="*/ 203 h 391"/>
              <a:gd name="T12" fmla="*/ 830 w 846"/>
              <a:gd name="T13" fmla="*/ 282 h 391"/>
              <a:gd name="T14" fmla="*/ 783 w 846"/>
              <a:gd name="T15" fmla="*/ 344 h 391"/>
              <a:gd name="T16" fmla="*/ 720 w 846"/>
              <a:gd name="T17" fmla="*/ 376 h 391"/>
              <a:gd name="T18" fmla="*/ 642 w 846"/>
              <a:gd name="T19" fmla="*/ 391 h 391"/>
              <a:gd name="T20" fmla="*/ 203 w 846"/>
              <a:gd name="T21" fmla="*/ 391 h 391"/>
              <a:gd name="T22" fmla="*/ 125 w 846"/>
              <a:gd name="T23" fmla="*/ 376 h 391"/>
              <a:gd name="T24" fmla="*/ 62 w 846"/>
              <a:gd name="T25" fmla="*/ 344 h 391"/>
              <a:gd name="T26" fmla="*/ 15 w 846"/>
              <a:gd name="T27" fmla="*/ 282 h 391"/>
              <a:gd name="T28" fmla="*/ 0 w 846"/>
              <a:gd name="T29" fmla="*/ 203 h 391"/>
              <a:gd name="T30" fmla="*/ 15 w 846"/>
              <a:gd name="T31" fmla="*/ 125 h 391"/>
              <a:gd name="T32" fmla="*/ 62 w 846"/>
              <a:gd name="T33" fmla="*/ 62 h 391"/>
              <a:gd name="T34" fmla="*/ 125 w 846"/>
              <a:gd name="T35" fmla="*/ 15 h 391"/>
              <a:gd name="T36" fmla="*/ 203 w 846"/>
              <a:gd name="T37"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6" h="391">
                <a:moveTo>
                  <a:pt x="203" y="0"/>
                </a:moveTo>
                <a:lnTo>
                  <a:pt x="642" y="0"/>
                </a:lnTo>
                <a:lnTo>
                  <a:pt x="720" y="15"/>
                </a:lnTo>
                <a:lnTo>
                  <a:pt x="783" y="62"/>
                </a:lnTo>
                <a:lnTo>
                  <a:pt x="830" y="125"/>
                </a:lnTo>
                <a:lnTo>
                  <a:pt x="846" y="203"/>
                </a:lnTo>
                <a:lnTo>
                  <a:pt x="830" y="282"/>
                </a:lnTo>
                <a:lnTo>
                  <a:pt x="783" y="344"/>
                </a:lnTo>
                <a:lnTo>
                  <a:pt x="720" y="376"/>
                </a:lnTo>
                <a:lnTo>
                  <a:pt x="642" y="391"/>
                </a:lnTo>
                <a:lnTo>
                  <a:pt x="203" y="391"/>
                </a:lnTo>
                <a:lnTo>
                  <a:pt x="125" y="376"/>
                </a:lnTo>
                <a:lnTo>
                  <a:pt x="62" y="344"/>
                </a:lnTo>
                <a:lnTo>
                  <a:pt x="15" y="282"/>
                </a:lnTo>
                <a:lnTo>
                  <a:pt x="0" y="203"/>
                </a:lnTo>
                <a:lnTo>
                  <a:pt x="15" y="125"/>
                </a:lnTo>
                <a:lnTo>
                  <a:pt x="62" y="62"/>
                </a:lnTo>
                <a:lnTo>
                  <a:pt x="125" y="15"/>
                </a:lnTo>
                <a:lnTo>
                  <a:pt x="203" y="0"/>
                </a:lnTo>
                <a:close/>
              </a:path>
            </a:pathLst>
          </a:custGeom>
          <a:noFill/>
          <a:ln w="25400">
            <a:solidFill>
              <a:srgbClr val="00AFE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42" name="Freeform 14"/>
          <p:cNvSpPr>
            <a:spLocks/>
          </p:cNvSpPr>
          <p:nvPr/>
        </p:nvSpPr>
        <p:spPr bwMode="auto">
          <a:xfrm>
            <a:off x="8410576" y="4211638"/>
            <a:ext cx="1317625" cy="620712"/>
          </a:xfrm>
          <a:custGeom>
            <a:avLst/>
            <a:gdLst>
              <a:gd name="T0" fmla="*/ 188 w 830"/>
              <a:gd name="T1" fmla="*/ 0 h 391"/>
              <a:gd name="T2" fmla="*/ 642 w 830"/>
              <a:gd name="T3" fmla="*/ 0 h 391"/>
              <a:gd name="T4" fmla="*/ 721 w 830"/>
              <a:gd name="T5" fmla="*/ 15 h 391"/>
              <a:gd name="T6" fmla="*/ 783 w 830"/>
              <a:gd name="T7" fmla="*/ 62 h 391"/>
              <a:gd name="T8" fmla="*/ 815 w 830"/>
              <a:gd name="T9" fmla="*/ 125 h 391"/>
              <a:gd name="T10" fmla="*/ 830 w 830"/>
              <a:gd name="T11" fmla="*/ 203 h 391"/>
              <a:gd name="T12" fmla="*/ 830 w 830"/>
              <a:gd name="T13" fmla="*/ 203 h 391"/>
              <a:gd name="T14" fmla="*/ 815 w 830"/>
              <a:gd name="T15" fmla="*/ 282 h 391"/>
              <a:gd name="T16" fmla="*/ 783 w 830"/>
              <a:gd name="T17" fmla="*/ 344 h 391"/>
              <a:gd name="T18" fmla="*/ 721 w 830"/>
              <a:gd name="T19" fmla="*/ 376 h 391"/>
              <a:gd name="T20" fmla="*/ 642 w 830"/>
              <a:gd name="T21" fmla="*/ 391 h 391"/>
              <a:gd name="T22" fmla="*/ 188 w 830"/>
              <a:gd name="T23" fmla="*/ 391 h 391"/>
              <a:gd name="T24" fmla="*/ 110 w 830"/>
              <a:gd name="T25" fmla="*/ 376 h 391"/>
              <a:gd name="T26" fmla="*/ 47 w 830"/>
              <a:gd name="T27" fmla="*/ 344 h 391"/>
              <a:gd name="T28" fmla="*/ 15 w 830"/>
              <a:gd name="T29" fmla="*/ 282 h 391"/>
              <a:gd name="T30" fmla="*/ 0 w 830"/>
              <a:gd name="T31" fmla="*/ 203 h 391"/>
              <a:gd name="T32" fmla="*/ 0 w 830"/>
              <a:gd name="T33" fmla="*/ 203 h 391"/>
              <a:gd name="T34" fmla="*/ 15 w 830"/>
              <a:gd name="T35" fmla="*/ 125 h 391"/>
              <a:gd name="T36" fmla="*/ 47 w 830"/>
              <a:gd name="T37" fmla="*/ 62 h 391"/>
              <a:gd name="T38" fmla="*/ 110 w 830"/>
              <a:gd name="T39" fmla="*/ 15 h 391"/>
              <a:gd name="T40" fmla="*/ 188 w 830"/>
              <a:gd name="T41"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30" h="391">
                <a:moveTo>
                  <a:pt x="188" y="0"/>
                </a:moveTo>
                <a:lnTo>
                  <a:pt x="642" y="0"/>
                </a:lnTo>
                <a:lnTo>
                  <a:pt x="721" y="15"/>
                </a:lnTo>
                <a:lnTo>
                  <a:pt x="783" y="62"/>
                </a:lnTo>
                <a:lnTo>
                  <a:pt x="815" y="125"/>
                </a:lnTo>
                <a:lnTo>
                  <a:pt x="830" y="203"/>
                </a:lnTo>
                <a:lnTo>
                  <a:pt x="830" y="203"/>
                </a:lnTo>
                <a:lnTo>
                  <a:pt x="815" y="282"/>
                </a:lnTo>
                <a:lnTo>
                  <a:pt x="783" y="344"/>
                </a:lnTo>
                <a:lnTo>
                  <a:pt x="721" y="376"/>
                </a:lnTo>
                <a:lnTo>
                  <a:pt x="642" y="391"/>
                </a:lnTo>
                <a:lnTo>
                  <a:pt x="188" y="391"/>
                </a:lnTo>
                <a:lnTo>
                  <a:pt x="110" y="376"/>
                </a:lnTo>
                <a:lnTo>
                  <a:pt x="47" y="344"/>
                </a:lnTo>
                <a:lnTo>
                  <a:pt x="15" y="282"/>
                </a:lnTo>
                <a:lnTo>
                  <a:pt x="0" y="203"/>
                </a:lnTo>
                <a:lnTo>
                  <a:pt x="0" y="203"/>
                </a:lnTo>
                <a:lnTo>
                  <a:pt x="15" y="125"/>
                </a:lnTo>
                <a:lnTo>
                  <a:pt x="47" y="62"/>
                </a:lnTo>
                <a:lnTo>
                  <a:pt x="110" y="15"/>
                </a:lnTo>
                <a:lnTo>
                  <a:pt x="188" y="0"/>
                </a:lnTo>
                <a:close/>
              </a:path>
            </a:pathLst>
          </a:cu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2543" name="Freeform 15"/>
          <p:cNvSpPr>
            <a:spLocks/>
          </p:cNvSpPr>
          <p:nvPr/>
        </p:nvSpPr>
        <p:spPr bwMode="auto">
          <a:xfrm>
            <a:off x="8410576" y="4211638"/>
            <a:ext cx="1317625" cy="620712"/>
          </a:xfrm>
          <a:custGeom>
            <a:avLst/>
            <a:gdLst>
              <a:gd name="T0" fmla="*/ 188 w 830"/>
              <a:gd name="T1" fmla="*/ 0 h 391"/>
              <a:gd name="T2" fmla="*/ 642 w 830"/>
              <a:gd name="T3" fmla="*/ 0 h 391"/>
              <a:gd name="T4" fmla="*/ 721 w 830"/>
              <a:gd name="T5" fmla="*/ 15 h 391"/>
              <a:gd name="T6" fmla="*/ 783 w 830"/>
              <a:gd name="T7" fmla="*/ 62 h 391"/>
              <a:gd name="T8" fmla="*/ 815 w 830"/>
              <a:gd name="T9" fmla="*/ 125 h 391"/>
              <a:gd name="T10" fmla="*/ 830 w 830"/>
              <a:gd name="T11" fmla="*/ 203 h 391"/>
              <a:gd name="T12" fmla="*/ 815 w 830"/>
              <a:gd name="T13" fmla="*/ 282 h 391"/>
              <a:gd name="T14" fmla="*/ 783 w 830"/>
              <a:gd name="T15" fmla="*/ 344 h 391"/>
              <a:gd name="T16" fmla="*/ 721 w 830"/>
              <a:gd name="T17" fmla="*/ 376 h 391"/>
              <a:gd name="T18" fmla="*/ 642 w 830"/>
              <a:gd name="T19" fmla="*/ 391 h 391"/>
              <a:gd name="T20" fmla="*/ 188 w 830"/>
              <a:gd name="T21" fmla="*/ 391 h 391"/>
              <a:gd name="T22" fmla="*/ 110 w 830"/>
              <a:gd name="T23" fmla="*/ 376 h 391"/>
              <a:gd name="T24" fmla="*/ 47 w 830"/>
              <a:gd name="T25" fmla="*/ 344 h 391"/>
              <a:gd name="T26" fmla="*/ 15 w 830"/>
              <a:gd name="T27" fmla="*/ 282 h 391"/>
              <a:gd name="T28" fmla="*/ 0 w 830"/>
              <a:gd name="T29" fmla="*/ 203 h 391"/>
              <a:gd name="T30" fmla="*/ 15 w 830"/>
              <a:gd name="T31" fmla="*/ 125 h 391"/>
              <a:gd name="T32" fmla="*/ 47 w 830"/>
              <a:gd name="T33" fmla="*/ 62 h 391"/>
              <a:gd name="T34" fmla="*/ 110 w 830"/>
              <a:gd name="T35" fmla="*/ 15 h 391"/>
              <a:gd name="T36" fmla="*/ 188 w 830"/>
              <a:gd name="T37"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0" h="391">
                <a:moveTo>
                  <a:pt x="188" y="0"/>
                </a:moveTo>
                <a:lnTo>
                  <a:pt x="642" y="0"/>
                </a:lnTo>
                <a:lnTo>
                  <a:pt x="721" y="15"/>
                </a:lnTo>
                <a:lnTo>
                  <a:pt x="783" y="62"/>
                </a:lnTo>
                <a:lnTo>
                  <a:pt x="815" y="125"/>
                </a:lnTo>
                <a:lnTo>
                  <a:pt x="830" y="203"/>
                </a:lnTo>
                <a:lnTo>
                  <a:pt x="815" y="282"/>
                </a:lnTo>
                <a:lnTo>
                  <a:pt x="783" y="344"/>
                </a:lnTo>
                <a:lnTo>
                  <a:pt x="721" y="376"/>
                </a:lnTo>
                <a:lnTo>
                  <a:pt x="642" y="391"/>
                </a:lnTo>
                <a:lnTo>
                  <a:pt x="188" y="391"/>
                </a:lnTo>
                <a:lnTo>
                  <a:pt x="110" y="376"/>
                </a:lnTo>
                <a:lnTo>
                  <a:pt x="47" y="344"/>
                </a:lnTo>
                <a:lnTo>
                  <a:pt x="15" y="282"/>
                </a:lnTo>
                <a:lnTo>
                  <a:pt x="0" y="203"/>
                </a:lnTo>
                <a:lnTo>
                  <a:pt x="15" y="125"/>
                </a:lnTo>
                <a:lnTo>
                  <a:pt x="47" y="62"/>
                </a:lnTo>
                <a:lnTo>
                  <a:pt x="110" y="15"/>
                </a:lnTo>
                <a:lnTo>
                  <a:pt x="188" y="0"/>
                </a:lnTo>
                <a:close/>
              </a:path>
            </a:pathLst>
          </a:custGeom>
          <a:noFill/>
          <a:ln w="25400">
            <a:solidFill>
              <a:srgbClr val="00AFE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44" name="Rectangle 16"/>
          <p:cNvSpPr>
            <a:spLocks noChangeArrowheads="1"/>
          </p:cNvSpPr>
          <p:nvPr/>
        </p:nvSpPr>
        <p:spPr bwMode="auto">
          <a:xfrm>
            <a:off x="2738439" y="2843213"/>
            <a:ext cx="1044575" cy="596900"/>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s-ES"/>
          </a:p>
        </p:txBody>
      </p:sp>
      <p:sp>
        <p:nvSpPr>
          <p:cNvPr id="22545" name="Rectangle 17"/>
          <p:cNvSpPr>
            <a:spLocks noChangeArrowheads="1"/>
          </p:cNvSpPr>
          <p:nvPr/>
        </p:nvSpPr>
        <p:spPr bwMode="auto">
          <a:xfrm>
            <a:off x="2751139" y="2855913"/>
            <a:ext cx="1044575" cy="595312"/>
          </a:xfrm>
          <a:prstGeom prst="rect">
            <a:avLst/>
          </a:prstGeom>
          <a:noFill/>
          <a:ln w="25400">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46" name="Rectangle 18"/>
          <p:cNvSpPr>
            <a:spLocks noChangeArrowheads="1"/>
          </p:cNvSpPr>
          <p:nvPr/>
        </p:nvSpPr>
        <p:spPr bwMode="auto">
          <a:xfrm>
            <a:off x="4430714" y="2843213"/>
            <a:ext cx="1343025" cy="571500"/>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s-ES"/>
          </a:p>
        </p:txBody>
      </p:sp>
      <p:sp>
        <p:nvSpPr>
          <p:cNvPr id="22547" name="Rectangle 19"/>
          <p:cNvSpPr>
            <a:spLocks noChangeArrowheads="1"/>
          </p:cNvSpPr>
          <p:nvPr/>
        </p:nvSpPr>
        <p:spPr bwMode="auto">
          <a:xfrm>
            <a:off x="4443414" y="2855913"/>
            <a:ext cx="1341437" cy="571500"/>
          </a:xfrm>
          <a:prstGeom prst="rect">
            <a:avLst/>
          </a:prstGeom>
          <a:noFill/>
          <a:ln w="25400">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48" name="Rectangle 20"/>
          <p:cNvSpPr>
            <a:spLocks noChangeArrowheads="1"/>
          </p:cNvSpPr>
          <p:nvPr/>
        </p:nvSpPr>
        <p:spPr bwMode="auto">
          <a:xfrm>
            <a:off x="8559801" y="2843213"/>
            <a:ext cx="1044575" cy="596900"/>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s-ES"/>
          </a:p>
        </p:txBody>
      </p:sp>
      <p:sp>
        <p:nvSpPr>
          <p:cNvPr id="22549" name="Rectangle 21"/>
          <p:cNvSpPr>
            <a:spLocks noChangeArrowheads="1"/>
          </p:cNvSpPr>
          <p:nvPr/>
        </p:nvSpPr>
        <p:spPr bwMode="auto">
          <a:xfrm>
            <a:off x="8572501" y="2855913"/>
            <a:ext cx="1044575" cy="595312"/>
          </a:xfrm>
          <a:prstGeom prst="rect">
            <a:avLst/>
          </a:prstGeom>
          <a:noFill/>
          <a:ln w="25400">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50" name="Line 22"/>
          <p:cNvSpPr>
            <a:spLocks noChangeShapeType="1"/>
          </p:cNvSpPr>
          <p:nvPr/>
        </p:nvSpPr>
        <p:spPr bwMode="auto">
          <a:xfrm>
            <a:off x="3883026" y="4459289"/>
            <a:ext cx="447675"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22551"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1489" y="4435476"/>
            <a:ext cx="1238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52" name="Freeform 24"/>
          <p:cNvSpPr>
            <a:spLocks/>
          </p:cNvSpPr>
          <p:nvPr/>
        </p:nvSpPr>
        <p:spPr bwMode="auto">
          <a:xfrm>
            <a:off x="4256089" y="4410076"/>
            <a:ext cx="149225" cy="100013"/>
          </a:xfrm>
          <a:custGeom>
            <a:avLst/>
            <a:gdLst>
              <a:gd name="T0" fmla="*/ 94 w 94"/>
              <a:gd name="T1" fmla="*/ 31 h 63"/>
              <a:gd name="T2" fmla="*/ 0 w 94"/>
              <a:gd name="T3" fmla="*/ 0 h 63"/>
              <a:gd name="T4" fmla="*/ 16 w 94"/>
              <a:gd name="T5" fmla="*/ 31 h 63"/>
              <a:gd name="T6" fmla="*/ 0 w 94"/>
              <a:gd name="T7" fmla="*/ 63 h 63"/>
              <a:gd name="T8" fmla="*/ 94 w 94"/>
              <a:gd name="T9" fmla="*/ 31 h 63"/>
            </a:gdLst>
            <a:ahLst/>
            <a:cxnLst>
              <a:cxn ang="0">
                <a:pos x="T0" y="T1"/>
              </a:cxn>
              <a:cxn ang="0">
                <a:pos x="T2" y="T3"/>
              </a:cxn>
              <a:cxn ang="0">
                <a:pos x="T4" y="T5"/>
              </a:cxn>
              <a:cxn ang="0">
                <a:pos x="T6" y="T7"/>
              </a:cxn>
              <a:cxn ang="0">
                <a:pos x="T8" y="T9"/>
              </a:cxn>
            </a:cxnLst>
            <a:rect l="0" t="0" r="r" b="b"/>
            <a:pathLst>
              <a:path w="94" h="63">
                <a:moveTo>
                  <a:pt x="94" y="31"/>
                </a:moveTo>
                <a:lnTo>
                  <a:pt x="0" y="0"/>
                </a:lnTo>
                <a:lnTo>
                  <a:pt x="16" y="31"/>
                </a:lnTo>
                <a:lnTo>
                  <a:pt x="0" y="63"/>
                </a:lnTo>
                <a:lnTo>
                  <a:pt x="94" y="31"/>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53" name="Line 25"/>
          <p:cNvSpPr>
            <a:spLocks noChangeShapeType="1"/>
          </p:cNvSpPr>
          <p:nvPr/>
        </p:nvSpPr>
        <p:spPr bwMode="auto">
          <a:xfrm>
            <a:off x="5773739" y="4459289"/>
            <a:ext cx="522287"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22554"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6814" y="4435476"/>
            <a:ext cx="1238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55" name="Freeform 27"/>
          <p:cNvSpPr>
            <a:spLocks/>
          </p:cNvSpPr>
          <p:nvPr/>
        </p:nvSpPr>
        <p:spPr bwMode="auto">
          <a:xfrm>
            <a:off x="6221414" y="4410076"/>
            <a:ext cx="149225" cy="100013"/>
          </a:xfrm>
          <a:custGeom>
            <a:avLst/>
            <a:gdLst>
              <a:gd name="T0" fmla="*/ 94 w 94"/>
              <a:gd name="T1" fmla="*/ 31 h 63"/>
              <a:gd name="T2" fmla="*/ 0 w 94"/>
              <a:gd name="T3" fmla="*/ 0 h 63"/>
              <a:gd name="T4" fmla="*/ 16 w 94"/>
              <a:gd name="T5" fmla="*/ 31 h 63"/>
              <a:gd name="T6" fmla="*/ 0 w 94"/>
              <a:gd name="T7" fmla="*/ 63 h 63"/>
              <a:gd name="T8" fmla="*/ 94 w 94"/>
              <a:gd name="T9" fmla="*/ 31 h 63"/>
            </a:gdLst>
            <a:ahLst/>
            <a:cxnLst>
              <a:cxn ang="0">
                <a:pos x="T0" y="T1"/>
              </a:cxn>
              <a:cxn ang="0">
                <a:pos x="T2" y="T3"/>
              </a:cxn>
              <a:cxn ang="0">
                <a:pos x="T4" y="T5"/>
              </a:cxn>
              <a:cxn ang="0">
                <a:pos x="T6" y="T7"/>
              </a:cxn>
              <a:cxn ang="0">
                <a:pos x="T8" y="T9"/>
              </a:cxn>
            </a:cxnLst>
            <a:rect l="0" t="0" r="r" b="b"/>
            <a:pathLst>
              <a:path w="94" h="63">
                <a:moveTo>
                  <a:pt x="94" y="31"/>
                </a:moveTo>
                <a:lnTo>
                  <a:pt x="0" y="0"/>
                </a:lnTo>
                <a:lnTo>
                  <a:pt x="16" y="31"/>
                </a:lnTo>
                <a:lnTo>
                  <a:pt x="0" y="63"/>
                </a:lnTo>
                <a:lnTo>
                  <a:pt x="94" y="31"/>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56" name="Line 28"/>
          <p:cNvSpPr>
            <a:spLocks noChangeShapeType="1"/>
          </p:cNvSpPr>
          <p:nvPr/>
        </p:nvSpPr>
        <p:spPr bwMode="auto">
          <a:xfrm>
            <a:off x="7739064" y="4459289"/>
            <a:ext cx="447675"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22557" name="Picture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5938" y="4435476"/>
            <a:ext cx="125412"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58" name="Freeform 30"/>
          <p:cNvSpPr>
            <a:spLocks/>
          </p:cNvSpPr>
          <p:nvPr/>
        </p:nvSpPr>
        <p:spPr bwMode="auto">
          <a:xfrm>
            <a:off x="8112126" y="4410076"/>
            <a:ext cx="149225" cy="100013"/>
          </a:xfrm>
          <a:custGeom>
            <a:avLst/>
            <a:gdLst>
              <a:gd name="T0" fmla="*/ 94 w 94"/>
              <a:gd name="T1" fmla="*/ 31 h 63"/>
              <a:gd name="T2" fmla="*/ 0 w 94"/>
              <a:gd name="T3" fmla="*/ 0 h 63"/>
              <a:gd name="T4" fmla="*/ 15 w 94"/>
              <a:gd name="T5" fmla="*/ 31 h 63"/>
              <a:gd name="T6" fmla="*/ 0 w 94"/>
              <a:gd name="T7" fmla="*/ 63 h 63"/>
              <a:gd name="T8" fmla="*/ 94 w 94"/>
              <a:gd name="T9" fmla="*/ 31 h 63"/>
            </a:gdLst>
            <a:ahLst/>
            <a:cxnLst>
              <a:cxn ang="0">
                <a:pos x="T0" y="T1"/>
              </a:cxn>
              <a:cxn ang="0">
                <a:pos x="T2" y="T3"/>
              </a:cxn>
              <a:cxn ang="0">
                <a:pos x="T4" y="T5"/>
              </a:cxn>
              <a:cxn ang="0">
                <a:pos x="T6" y="T7"/>
              </a:cxn>
              <a:cxn ang="0">
                <a:pos x="T8" y="T9"/>
              </a:cxn>
            </a:cxnLst>
            <a:rect l="0" t="0" r="r" b="b"/>
            <a:pathLst>
              <a:path w="94" h="63">
                <a:moveTo>
                  <a:pt x="94" y="31"/>
                </a:moveTo>
                <a:lnTo>
                  <a:pt x="0" y="0"/>
                </a:lnTo>
                <a:lnTo>
                  <a:pt x="15" y="31"/>
                </a:lnTo>
                <a:lnTo>
                  <a:pt x="0" y="63"/>
                </a:lnTo>
                <a:lnTo>
                  <a:pt x="94" y="31"/>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59" name="Line 31"/>
          <p:cNvSpPr>
            <a:spLocks noChangeShapeType="1"/>
          </p:cNvSpPr>
          <p:nvPr/>
        </p:nvSpPr>
        <p:spPr bwMode="auto">
          <a:xfrm>
            <a:off x="8982075" y="3365501"/>
            <a:ext cx="1588" cy="67151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22560" name="Picture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58263" y="3987801"/>
            <a:ext cx="49212" cy="9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61" name="Freeform 33"/>
          <p:cNvSpPr>
            <a:spLocks/>
          </p:cNvSpPr>
          <p:nvPr/>
        </p:nvSpPr>
        <p:spPr bwMode="auto">
          <a:xfrm>
            <a:off x="8932863" y="3937001"/>
            <a:ext cx="74612" cy="174625"/>
          </a:xfrm>
          <a:custGeom>
            <a:avLst/>
            <a:gdLst>
              <a:gd name="T0" fmla="*/ 31 w 47"/>
              <a:gd name="T1" fmla="*/ 110 h 110"/>
              <a:gd name="T2" fmla="*/ 47 w 47"/>
              <a:gd name="T3" fmla="*/ 0 h 110"/>
              <a:gd name="T4" fmla="*/ 31 w 47"/>
              <a:gd name="T5" fmla="*/ 32 h 110"/>
              <a:gd name="T6" fmla="*/ 0 w 47"/>
              <a:gd name="T7" fmla="*/ 0 h 110"/>
              <a:gd name="T8" fmla="*/ 31 w 47"/>
              <a:gd name="T9" fmla="*/ 110 h 110"/>
            </a:gdLst>
            <a:ahLst/>
            <a:cxnLst>
              <a:cxn ang="0">
                <a:pos x="T0" y="T1"/>
              </a:cxn>
              <a:cxn ang="0">
                <a:pos x="T2" y="T3"/>
              </a:cxn>
              <a:cxn ang="0">
                <a:pos x="T4" y="T5"/>
              </a:cxn>
              <a:cxn ang="0">
                <a:pos x="T6" y="T7"/>
              </a:cxn>
              <a:cxn ang="0">
                <a:pos x="T8" y="T9"/>
              </a:cxn>
            </a:cxnLst>
            <a:rect l="0" t="0" r="r" b="b"/>
            <a:pathLst>
              <a:path w="47" h="110">
                <a:moveTo>
                  <a:pt x="31" y="110"/>
                </a:moveTo>
                <a:lnTo>
                  <a:pt x="47" y="0"/>
                </a:lnTo>
                <a:lnTo>
                  <a:pt x="31" y="32"/>
                </a:lnTo>
                <a:lnTo>
                  <a:pt x="0" y="0"/>
                </a:lnTo>
                <a:lnTo>
                  <a:pt x="31" y="110"/>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62" name="Line 34"/>
          <p:cNvSpPr>
            <a:spLocks noChangeShapeType="1"/>
          </p:cNvSpPr>
          <p:nvPr/>
        </p:nvSpPr>
        <p:spPr bwMode="auto">
          <a:xfrm>
            <a:off x="3160714" y="3365501"/>
            <a:ext cx="1587" cy="67151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22563" name="Picture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1501" y="3962401"/>
            <a:ext cx="74613"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64" name="Freeform 36"/>
          <p:cNvSpPr>
            <a:spLocks/>
          </p:cNvSpPr>
          <p:nvPr/>
        </p:nvSpPr>
        <p:spPr bwMode="auto">
          <a:xfrm>
            <a:off x="3111501" y="3937001"/>
            <a:ext cx="74613" cy="174625"/>
          </a:xfrm>
          <a:custGeom>
            <a:avLst/>
            <a:gdLst>
              <a:gd name="T0" fmla="*/ 16 w 47"/>
              <a:gd name="T1" fmla="*/ 110 h 110"/>
              <a:gd name="T2" fmla="*/ 47 w 47"/>
              <a:gd name="T3" fmla="*/ 0 h 110"/>
              <a:gd name="T4" fmla="*/ 16 w 47"/>
              <a:gd name="T5" fmla="*/ 32 h 110"/>
              <a:gd name="T6" fmla="*/ 0 w 47"/>
              <a:gd name="T7" fmla="*/ 0 h 110"/>
              <a:gd name="T8" fmla="*/ 16 w 47"/>
              <a:gd name="T9" fmla="*/ 110 h 110"/>
            </a:gdLst>
            <a:ahLst/>
            <a:cxnLst>
              <a:cxn ang="0">
                <a:pos x="T0" y="T1"/>
              </a:cxn>
              <a:cxn ang="0">
                <a:pos x="T2" y="T3"/>
              </a:cxn>
              <a:cxn ang="0">
                <a:pos x="T4" y="T5"/>
              </a:cxn>
              <a:cxn ang="0">
                <a:pos x="T6" y="T7"/>
              </a:cxn>
              <a:cxn ang="0">
                <a:pos x="T8" y="T9"/>
              </a:cxn>
            </a:cxnLst>
            <a:rect l="0" t="0" r="r" b="b"/>
            <a:pathLst>
              <a:path w="47" h="110">
                <a:moveTo>
                  <a:pt x="16" y="110"/>
                </a:moveTo>
                <a:lnTo>
                  <a:pt x="47" y="0"/>
                </a:lnTo>
                <a:lnTo>
                  <a:pt x="16" y="32"/>
                </a:lnTo>
                <a:lnTo>
                  <a:pt x="0" y="0"/>
                </a:lnTo>
                <a:lnTo>
                  <a:pt x="16" y="110"/>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65" name="Line 37"/>
          <p:cNvSpPr>
            <a:spLocks noChangeShapeType="1"/>
          </p:cNvSpPr>
          <p:nvPr/>
        </p:nvSpPr>
        <p:spPr bwMode="auto">
          <a:xfrm>
            <a:off x="5051425" y="3340101"/>
            <a:ext cx="1588" cy="67151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22566" name="Picture 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7613" y="3962401"/>
            <a:ext cx="74612"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67" name="Freeform 39"/>
          <p:cNvSpPr>
            <a:spLocks/>
          </p:cNvSpPr>
          <p:nvPr/>
        </p:nvSpPr>
        <p:spPr bwMode="auto">
          <a:xfrm>
            <a:off x="5002213" y="3937001"/>
            <a:ext cx="100012" cy="149225"/>
          </a:xfrm>
          <a:custGeom>
            <a:avLst/>
            <a:gdLst>
              <a:gd name="T0" fmla="*/ 31 w 63"/>
              <a:gd name="T1" fmla="*/ 94 h 94"/>
              <a:gd name="T2" fmla="*/ 63 w 63"/>
              <a:gd name="T3" fmla="*/ 0 h 94"/>
              <a:gd name="T4" fmla="*/ 31 w 63"/>
              <a:gd name="T5" fmla="*/ 16 h 94"/>
              <a:gd name="T6" fmla="*/ 0 w 63"/>
              <a:gd name="T7" fmla="*/ 0 h 94"/>
              <a:gd name="T8" fmla="*/ 31 w 63"/>
              <a:gd name="T9" fmla="*/ 94 h 94"/>
            </a:gdLst>
            <a:ahLst/>
            <a:cxnLst>
              <a:cxn ang="0">
                <a:pos x="T0" y="T1"/>
              </a:cxn>
              <a:cxn ang="0">
                <a:pos x="T2" y="T3"/>
              </a:cxn>
              <a:cxn ang="0">
                <a:pos x="T4" y="T5"/>
              </a:cxn>
              <a:cxn ang="0">
                <a:pos x="T6" y="T7"/>
              </a:cxn>
              <a:cxn ang="0">
                <a:pos x="T8" y="T9"/>
              </a:cxn>
            </a:cxnLst>
            <a:rect l="0" t="0" r="r" b="b"/>
            <a:pathLst>
              <a:path w="63" h="94">
                <a:moveTo>
                  <a:pt x="31" y="94"/>
                </a:moveTo>
                <a:lnTo>
                  <a:pt x="63" y="0"/>
                </a:lnTo>
                <a:lnTo>
                  <a:pt x="31" y="16"/>
                </a:lnTo>
                <a:lnTo>
                  <a:pt x="0" y="0"/>
                </a:lnTo>
                <a:lnTo>
                  <a:pt x="31" y="94"/>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68" name="Freeform 40"/>
          <p:cNvSpPr>
            <a:spLocks/>
          </p:cNvSpPr>
          <p:nvPr/>
        </p:nvSpPr>
        <p:spPr bwMode="auto">
          <a:xfrm>
            <a:off x="2540001" y="4137026"/>
            <a:ext cx="1343025" cy="646113"/>
          </a:xfrm>
          <a:custGeom>
            <a:avLst/>
            <a:gdLst>
              <a:gd name="T0" fmla="*/ 203 w 846"/>
              <a:gd name="T1" fmla="*/ 0 h 407"/>
              <a:gd name="T2" fmla="*/ 658 w 846"/>
              <a:gd name="T3" fmla="*/ 0 h 407"/>
              <a:gd name="T4" fmla="*/ 720 w 846"/>
              <a:gd name="T5" fmla="*/ 15 h 407"/>
              <a:gd name="T6" fmla="*/ 799 w 846"/>
              <a:gd name="T7" fmla="*/ 62 h 407"/>
              <a:gd name="T8" fmla="*/ 830 w 846"/>
              <a:gd name="T9" fmla="*/ 125 h 407"/>
              <a:gd name="T10" fmla="*/ 846 w 846"/>
              <a:gd name="T11" fmla="*/ 203 h 407"/>
              <a:gd name="T12" fmla="*/ 846 w 846"/>
              <a:gd name="T13" fmla="*/ 203 h 407"/>
              <a:gd name="T14" fmla="*/ 830 w 846"/>
              <a:gd name="T15" fmla="*/ 282 h 407"/>
              <a:gd name="T16" fmla="*/ 799 w 846"/>
              <a:gd name="T17" fmla="*/ 344 h 407"/>
              <a:gd name="T18" fmla="*/ 720 w 846"/>
              <a:gd name="T19" fmla="*/ 391 h 407"/>
              <a:gd name="T20" fmla="*/ 658 w 846"/>
              <a:gd name="T21" fmla="*/ 407 h 407"/>
              <a:gd name="T22" fmla="*/ 203 w 846"/>
              <a:gd name="T23" fmla="*/ 407 h 407"/>
              <a:gd name="T24" fmla="*/ 125 w 846"/>
              <a:gd name="T25" fmla="*/ 391 h 407"/>
              <a:gd name="T26" fmla="*/ 62 w 846"/>
              <a:gd name="T27" fmla="*/ 344 h 407"/>
              <a:gd name="T28" fmla="*/ 15 w 846"/>
              <a:gd name="T29" fmla="*/ 282 h 407"/>
              <a:gd name="T30" fmla="*/ 0 w 846"/>
              <a:gd name="T31" fmla="*/ 203 h 407"/>
              <a:gd name="T32" fmla="*/ 0 w 846"/>
              <a:gd name="T33" fmla="*/ 203 h 407"/>
              <a:gd name="T34" fmla="*/ 15 w 846"/>
              <a:gd name="T35" fmla="*/ 125 h 407"/>
              <a:gd name="T36" fmla="*/ 62 w 846"/>
              <a:gd name="T37" fmla="*/ 62 h 407"/>
              <a:gd name="T38" fmla="*/ 125 w 846"/>
              <a:gd name="T39" fmla="*/ 15 h 407"/>
              <a:gd name="T40" fmla="*/ 203 w 846"/>
              <a:gd name="T41"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6" h="407">
                <a:moveTo>
                  <a:pt x="203" y="0"/>
                </a:moveTo>
                <a:lnTo>
                  <a:pt x="658" y="0"/>
                </a:lnTo>
                <a:lnTo>
                  <a:pt x="720" y="15"/>
                </a:lnTo>
                <a:lnTo>
                  <a:pt x="799" y="62"/>
                </a:lnTo>
                <a:lnTo>
                  <a:pt x="830" y="125"/>
                </a:lnTo>
                <a:lnTo>
                  <a:pt x="846" y="203"/>
                </a:lnTo>
                <a:lnTo>
                  <a:pt x="846" y="203"/>
                </a:lnTo>
                <a:lnTo>
                  <a:pt x="830" y="282"/>
                </a:lnTo>
                <a:lnTo>
                  <a:pt x="799" y="344"/>
                </a:lnTo>
                <a:lnTo>
                  <a:pt x="720" y="391"/>
                </a:lnTo>
                <a:lnTo>
                  <a:pt x="658" y="407"/>
                </a:lnTo>
                <a:lnTo>
                  <a:pt x="203" y="407"/>
                </a:lnTo>
                <a:lnTo>
                  <a:pt x="125" y="391"/>
                </a:lnTo>
                <a:lnTo>
                  <a:pt x="62" y="344"/>
                </a:lnTo>
                <a:lnTo>
                  <a:pt x="15" y="282"/>
                </a:lnTo>
                <a:lnTo>
                  <a:pt x="0" y="203"/>
                </a:lnTo>
                <a:lnTo>
                  <a:pt x="0" y="203"/>
                </a:lnTo>
                <a:lnTo>
                  <a:pt x="15" y="125"/>
                </a:lnTo>
                <a:lnTo>
                  <a:pt x="62" y="62"/>
                </a:lnTo>
                <a:lnTo>
                  <a:pt x="125" y="15"/>
                </a:lnTo>
                <a:lnTo>
                  <a:pt x="20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2569" name="Freeform 41"/>
          <p:cNvSpPr>
            <a:spLocks/>
          </p:cNvSpPr>
          <p:nvPr/>
        </p:nvSpPr>
        <p:spPr bwMode="auto">
          <a:xfrm>
            <a:off x="2540001" y="4137026"/>
            <a:ext cx="1343025" cy="646113"/>
          </a:xfrm>
          <a:custGeom>
            <a:avLst/>
            <a:gdLst>
              <a:gd name="T0" fmla="*/ 203 w 846"/>
              <a:gd name="T1" fmla="*/ 0 h 407"/>
              <a:gd name="T2" fmla="*/ 658 w 846"/>
              <a:gd name="T3" fmla="*/ 0 h 407"/>
              <a:gd name="T4" fmla="*/ 720 w 846"/>
              <a:gd name="T5" fmla="*/ 15 h 407"/>
              <a:gd name="T6" fmla="*/ 799 w 846"/>
              <a:gd name="T7" fmla="*/ 62 h 407"/>
              <a:gd name="T8" fmla="*/ 830 w 846"/>
              <a:gd name="T9" fmla="*/ 125 h 407"/>
              <a:gd name="T10" fmla="*/ 846 w 846"/>
              <a:gd name="T11" fmla="*/ 203 h 407"/>
              <a:gd name="T12" fmla="*/ 830 w 846"/>
              <a:gd name="T13" fmla="*/ 282 h 407"/>
              <a:gd name="T14" fmla="*/ 799 w 846"/>
              <a:gd name="T15" fmla="*/ 344 h 407"/>
              <a:gd name="T16" fmla="*/ 720 w 846"/>
              <a:gd name="T17" fmla="*/ 391 h 407"/>
              <a:gd name="T18" fmla="*/ 658 w 846"/>
              <a:gd name="T19" fmla="*/ 407 h 407"/>
              <a:gd name="T20" fmla="*/ 203 w 846"/>
              <a:gd name="T21" fmla="*/ 407 h 407"/>
              <a:gd name="T22" fmla="*/ 125 w 846"/>
              <a:gd name="T23" fmla="*/ 391 h 407"/>
              <a:gd name="T24" fmla="*/ 62 w 846"/>
              <a:gd name="T25" fmla="*/ 344 h 407"/>
              <a:gd name="T26" fmla="*/ 15 w 846"/>
              <a:gd name="T27" fmla="*/ 282 h 407"/>
              <a:gd name="T28" fmla="*/ 0 w 846"/>
              <a:gd name="T29" fmla="*/ 203 h 407"/>
              <a:gd name="T30" fmla="*/ 15 w 846"/>
              <a:gd name="T31" fmla="*/ 125 h 407"/>
              <a:gd name="T32" fmla="*/ 62 w 846"/>
              <a:gd name="T33" fmla="*/ 62 h 407"/>
              <a:gd name="T34" fmla="*/ 125 w 846"/>
              <a:gd name="T35" fmla="*/ 15 h 407"/>
              <a:gd name="T36" fmla="*/ 203 w 846"/>
              <a:gd name="T37"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6" h="407">
                <a:moveTo>
                  <a:pt x="203" y="0"/>
                </a:moveTo>
                <a:lnTo>
                  <a:pt x="658" y="0"/>
                </a:lnTo>
                <a:lnTo>
                  <a:pt x="720" y="15"/>
                </a:lnTo>
                <a:lnTo>
                  <a:pt x="799" y="62"/>
                </a:lnTo>
                <a:lnTo>
                  <a:pt x="830" y="125"/>
                </a:lnTo>
                <a:lnTo>
                  <a:pt x="846" y="203"/>
                </a:lnTo>
                <a:lnTo>
                  <a:pt x="830" y="282"/>
                </a:lnTo>
                <a:lnTo>
                  <a:pt x="799" y="344"/>
                </a:lnTo>
                <a:lnTo>
                  <a:pt x="720" y="391"/>
                </a:lnTo>
                <a:lnTo>
                  <a:pt x="658" y="407"/>
                </a:lnTo>
                <a:lnTo>
                  <a:pt x="203" y="407"/>
                </a:lnTo>
                <a:lnTo>
                  <a:pt x="125" y="391"/>
                </a:lnTo>
                <a:lnTo>
                  <a:pt x="62" y="344"/>
                </a:lnTo>
                <a:lnTo>
                  <a:pt x="15" y="282"/>
                </a:lnTo>
                <a:lnTo>
                  <a:pt x="0" y="203"/>
                </a:lnTo>
                <a:lnTo>
                  <a:pt x="15" y="125"/>
                </a:lnTo>
                <a:lnTo>
                  <a:pt x="62" y="62"/>
                </a:lnTo>
                <a:lnTo>
                  <a:pt x="125" y="15"/>
                </a:lnTo>
                <a:lnTo>
                  <a:pt x="203" y="0"/>
                </a:lnTo>
                <a:close/>
              </a:path>
            </a:pathLst>
          </a:custGeom>
          <a:noFill/>
          <a:ln w="25400">
            <a:solidFill>
              <a:srgbClr val="0083D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70" name="Rectangle 42"/>
          <p:cNvSpPr>
            <a:spLocks noChangeArrowheads="1"/>
          </p:cNvSpPr>
          <p:nvPr/>
        </p:nvSpPr>
        <p:spPr bwMode="auto">
          <a:xfrm>
            <a:off x="2743201" y="4191001"/>
            <a:ext cx="87684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600">
                <a:solidFill>
                  <a:srgbClr val="000000"/>
                </a:solidFill>
                <a:latin typeface="Formata Regular" charset="0"/>
              </a:rPr>
              <a:t>Localizar </a:t>
            </a:r>
          </a:p>
          <a:p>
            <a:pPr eaLnBrk="0" hangingPunct="0"/>
            <a:r>
              <a:rPr lang="es-ES" sz="1600">
                <a:solidFill>
                  <a:srgbClr val="000000"/>
                </a:solidFill>
                <a:latin typeface="Formata Regular" charset="0"/>
              </a:rPr>
              <a:t>error</a:t>
            </a:r>
            <a:endParaRPr lang="es-ES" sz="2400" b="1">
              <a:latin typeface="Times" panose="02020603050405020304" pitchFamily="18" charset="0"/>
            </a:endParaRPr>
          </a:p>
        </p:txBody>
      </p:sp>
      <p:sp>
        <p:nvSpPr>
          <p:cNvPr id="22574" name="Freeform 46"/>
          <p:cNvSpPr>
            <a:spLocks/>
          </p:cNvSpPr>
          <p:nvPr/>
        </p:nvSpPr>
        <p:spPr bwMode="auto">
          <a:xfrm>
            <a:off x="4430714" y="4137026"/>
            <a:ext cx="1343025" cy="646113"/>
          </a:xfrm>
          <a:custGeom>
            <a:avLst/>
            <a:gdLst>
              <a:gd name="T0" fmla="*/ 203 w 846"/>
              <a:gd name="T1" fmla="*/ 0 h 407"/>
              <a:gd name="T2" fmla="*/ 658 w 846"/>
              <a:gd name="T3" fmla="*/ 0 h 407"/>
              <a:gd name="T4" fmla="*/ 720 w 846"/>
              <a:gd name="T5" fmla="*/ 15 h 407"/>
              <a:gd name="T6" fmla="*/ 799 w 846"/>
              <a:gd name="T7" fmla="*/ 62 h 407"/>
              <a:gd name="T8" fmla="*/ 830 w 846"/>
              <a:gd name="T9" fmla="*/ 125 h 407"/>
              <a:gd name="T10" fmla="*/ 846 w 846"/>
              <a:gd name="T11" fmla="*/ 203 h 407"/>
              <a:gd name="T12" fmla="*/ 846 w 846"/>
              <a:gd name="T13" fmla="*/ 203 h 407"/>
              <a:gd name="T14" fmla="*/ 830 w 846"/>
              <a:gd name="T15" fmla="*/ 282 h 407"/>
              <a:gd name="T16" fmla="*/ 799 w 846"/>
              <a:gd name="T17" fmla="*/ 344 h 407"/>
              <a:gd name="T18" fmla="*/ 720 w 846"/>
              <a:gd name="T19" fmla="*/ 391 h 407"/>
              <a:gd name="T20" fmla="*/ 658 w 846"/>
              <a:gd name="T21" fmla="*/ 407 h 407"/>
              <a:gd name="T22" fmla="*/ 203 w 846"/>
              <a:gd name="T23" fmla="*/ 407 h 407"/>
              <a:gd name="T24" fmla="*/ 125 w 846"/>
              <a:gd name="T25" fmla="*/ 391 h 407"/>
              <a:gd name="T26" fmla="*/ 62 w 846"/>
              <a:gd name="T27" fmla="*/ 344 h 407"/>
              <a:gd name="T28" fmla="*/ 15 w 846"/>
              <a:gd name="T29" fmla="*/ 282 h 407"/>
              <a:gd name="T30" fmla="*/ 0 w 846"/>
              <a:gd name="T31" fmla="*/ 203 h 407"/>
              <a:gd name="T32" fmla="*/ 0 w 846"/>
              <a:gd name="T33" fmla="*/ 203 h 407"/>
              <a:gd name="T34" fmla="*/ 15 w 846"/>
              <a:gd name="T35" fmla="*/ 125 h 407"/>
              <a:gd name="T36" fmla="*/ 62 w 846"/>
              <a:gd name="T37" fmla="*/ 62 h 407"/>
              <a:gd name="T38" fmla="*/ 125 w 846"/>
              <a:gd name="T39" fmla="*/ 15 h 407"/>
              <a:gd name="T40" fmla="*/ 203 w 846"/>
              <a:gd name="T41"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6" h="407">
                <a:moveTo>
                  <a:pt x="203" y="0"/>
                </a:moveTo>
                <a:lnTo>
                  <a:pt x="658" y="0"/>
                </a:lnTo>
                <a:lnTo>
                  <a:pt x="720" y="15"/>
                </a:lnTo>
                <a:lnTo>
                  <a:pt x="799" y="62"/>
                </a:lnTo>
                <a:lnTo>
                  <a:pt x="830" y="125"/>
                </a:lnTo>
                <a:lnTo>
                  <a:pt x="846" y="203"/>
                </a:lnTo>
                <a:lnTo>
                  <a:pt x="846" y="203"/>
                </a:lnTo>
                <a:lnTo>
                  <a:pt x="830" y="282"/>
                </a:lnTo>
                <a:lnTo>
                  <a:pt x="799" y="344"/>
                </a:lnTo>
                <a:lnTo>
                  <a:pt x="720" y="391"/>
                </a:lnTo>
                <a:lnTo>
                  <a:pt x="658" y="407"/>
                </a:lnTo>
                <a:lnTo>
                  <a:pt x="203" y="407"/>
                </a:lnTo>
                <a:lnTo>
                  <a:pt x="125" y="391"/>
                </a:lnTo>
                <a:lnTo>
                  <a:pt x="62" y="344"/>
                </a:lnTo>
                <a:lnTo>
                  <a:pt x="15" y="282"/>
                </a:lnTo>
                <a:lnTo>
                  <a:pt x="0" y="203"/>
                </a:lnTo>
                <a:lnTo>
                  <a:pt x="0" y="203"/>
                </a:lnTo>
                <a:lnTo>
                  <a:pt x="15" y="125"/>
                </a:lnTo>
                <a:lnTo>
                  <a:pt x="62" y="62"/>
                </a:lnTo>
                <a:lnTo>
                  <a:pt x="125" y="15"/>
                </a:lnTo>
                <a:lnTo>
                  <a:pt x="20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2575" name="Freeform 47"/>
          <p:cNvSpPr>
            <a:spLocks/>
          </p:cNvSpPr>
          <p:nvPr/>
        </p:nvSpPr>
        <p:spPr bwMode="auto">
          <a:xfrm>
            <a:off x="4430714" y="4137026"/>
            <a:ext cx="1343025" cy="869950"/>
          </a:xfrm>
          <a:custGeom>
            <a:avLst/>
            <a:gdLst>
              <a:gd name="T0" fmla="*/ 203 w 846"/>
              <a:gd name="T1" fmla="*/ 0 h 407"/>
              <a:gd name="T2" fmla="*/ 658 w 846"/>
              <a:gd name="T3" fmla="*/ 0 h 407"/>
              <a:gd name="T4" fmla="*/ 720 w 846"/>
              <a:gd name="T5" fmla="*/ 15 h 407"/>
              <a:gd name="T6" fmla="*/ 799 w 846"/>
              <a:gd name="T7" fmla="*/ 62 h 407"/>
              <a:gd name="T8" fmla="*/ 830 w 846"/>
              <a:gd name="T9" fmla="*/ 125 h 407"/>
              <a:gd name="T10" fmla="*/ 846 w 846"/>
              <a:gd name="T11" fmla="*/ 203 h 407"/>
              <a:gd name="T12" fmla="*/ 830 w 846"/>
              <a:gd name="T13" fmla="*/ 282 h 407"/>
              <a:gd name="T14" fmla="*/ 799 w 846"/>
              <a:gd name="T15" fmla="*/ 344 h 407"/>
              <a:gd name="T16" fmla="*/ 720 w 846"/>
              <a:gd name="T17" fmla="*/ 391 h 407"/>
              <a:gd name="T18" fmla="*/ 658 w 846"/>
              <a:gd name="T19" fmla="*/ 407 h 407"/>
              <a:gd name="T20" fmla="*/ 203 w 846"/>
              <a:gd name="T21" fmla="*/ 407 h 407"/>
              <a:gd name="T22" fmla="*/ 125 w 846"/>
              <a:gd name="T23" fmla="*/ 391 h 407"/>
              <a:gd name="T24" fmla="*/ 62 w 846"/>
              <a:gd name="T25" fmla="*/ 344 h 407"/>
              <a:gd name="T26" fmla="*/ 15 w 846"/>
              <a:gd name="T27" fmla="*/ 282 h 407"/>
              <a:gd name="T28" fmla="*/ 0 w 846"/>
              <a:gd name="T29" fmla="*/ 203 h 407"/>
              <a:gd name="T30" fmla="*/ 15 w 846"/>
              <a:gd name="T31" fmla="*/ 125 h 407"/>
              <a:gd name="T32" fmla="*/ 62 w 846"/>
              <a:gd name="T33" fmla="*/ 62 h 407"/>
              <a:gd name="T34" fmla="*/ 125 w 846"/>
              <a:gd name="T35" fmla="*/ 15 h 407"/>
              <a:gd name="T36" fmla="*/ 203 w 846"/>
              <a:gd name="T37"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6" h="407">
                <a:moveTo>
                  <a:pt x="203" y="0"/>
                </a:moveTo>
                <a:lnTo>
                  <a:pt x="658" y="0"/>
                </a:lnTo>
                <a:lnTo>
                  <a:pt x="720" y="15"/>
                </a:lnTo>
                <a:lnTo>
                  <a:pt x="799" y="62"/>
                </a:lnTo>
                <a:lnTo>
                  <a:pt x="830" y="125"/>
                </a:lnTo>
                <a:lnTo>
                  <a:pt x="846" y="203"/>
                </a:lnTo>
                <a:lnTo>
                  <a:pt x="830" y="282"/>
                </a:lnTo>
                <a:lnTo>
                  <a:pt x="799" y="344"/>
                </a:lnTo>
                <a:lnTo>
                  <a:pt x="720" y="391"/>
                </a:lnTo>
                <a:lnTo>
                  <a:pt x="658" y="407"/>
                </a:lnTo>
                <a:lnTo>
                  <a:pt x="203" y="407"/>
                </a:lnTo>
                <a:lnTo>
                  <a:pt x="125" y="391"/>
                </a:lnTo>
                <a:lnTo>
                  <a:pt x="62" y="344"/>
                </a:lnTo>
                <a:lnTo>
                  <a:pt x="15" y="282"/>
                </a:lnTo>
                <a:lnTo>
                  <a:pt x="0" y="203"/>
                </a:lnTo>
                <a:lnTo>
                  <a:pt x="15" y="125"/>
                </a:lnTo>
                <a:lnTo>
                  <a:pt x="62" y="62"/>
                </a:lnTo>
                <a:lnTo>
                  <a:pt x="125" y="15"/>
                </a:lnTo>
                <a:lnTo>
                  <a:pt x="203" y="0"/>
                </a:lnTo>
                <a:close/>
              </a:path>
            </a:pathLst>
          </a:custGeom>
          <a:noFill/>
          <a:ln w="25400">
            <a:solidFill>
              <a:srgbClr val="0083D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76" name="Rectangle 48"/>
          <p:cNvSpPr>
            <a:spLocks noChangeArrowheads="1"/>
          </p:cNvSpPr>
          <p:nvPr/>
        </p:nvSpPr>
        <p:spPr bwMode="auto">
          <a:xfrm>
            <a:off x="4553169" y="4114801"/>
            <a:ext cx="1234857"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r>
              <a:rPr lang="es-ES" sz="1600" dirty="0">
                <a:solidFill>
                  <a:srgbClr val="000000"/>
                </a:solidFill>
                <a:latin typeface="Formata Regular" charset="0"/>
              </a:rPr>
              <a:t>Diseñar reparaciones de errores</a:t>
            </a:r>
            <a:endParaRPr lang="es-ES" sz="2400" b="1" dirty="0">
              <a:latin typeface="Times" panose="02020603050405020304" pitchFamily="18" charset="0"/>
            </a:endParaRPr>
          </a:p>
        </p:txBody>
      </p:sp>
      <p:sp>
        <p:nvSpPr>
          <p:cNvPr id="22580" name="Freeform 52"/>
          <p:cNvSpPr>
            <a:spLocks/>
          </p:cNvSpPr>
          <p:nvPr/>
        </p:nvSpPr>
        <p:spPr bwMode="auto">
          <a:xfrm>
            <a:off x="6396039" y="4137026"/>
            <a:ext cx="1343025" cy="646113"/>
          </a:xfrm>
          <a:custGeom>
            <a:avLst/>
            <a:gdLst>
              <a:gd name="T0" fmla="*/ 203 w 846"/>
              <a:gd name="T1" fmla="*/ 0 h 407"/>
              <a:gd name="T2" fmla="*/ 642 w 846"/>
              <a:gd name="T3" fmla="*/ 0 h 407"/>
              <a:gd name="T4" fmla="*/ 720 w 846"/>
              <a:gd name="T5" fmla="*/ 15 h 407"/>
              <a:gd name="T6" fmla="*/ 783 w 846"/>
              <a:gd name="T7" fmla="*/ 62 h 407"/>
              <a:gd name="T8" fmla="*/ 830 w 846"/>
              <a:gd name="T9" fmla="*/ 125 h 407"/>
              <a:gd name="T10" fmla="*/ 846 w 846"/>
              <a:gd name="T11" fmla="*/ 203 h 407"/>
              <a:gd name="T12" fmla="*/ 846 w 846"/>
              <a:gd name="T13" fmla="*/ 203 h 407"/>
              <a:gd name="T14" fmla="*/ 830 w 846"/>
              <a:gd name="T15" fmla="*/ 282 h 407"/>
              <a:gd name="T16" fmla="*/ 783 w 846"/>
              <a:gd name="T17" fmla="*/ 344 h 407"/>
              <a:gd name="T18" fmla="*/ 720 w 846"/>
              <a:gd name="T19" fmla="*/ 391 h 407"/>
              <a:gd name="T20" fmla="*/ 642 w 846"/>
              <a:gd name="T21" fmla="*/ 407 h 407"/>
              <a:gd name="T22" fmla="*/ 203 w 846"/>
              <a:gd name="T23" fmla="*/ 407 h 407"/>
              <a:gd name="T24" fmla="*/ 125 w 846"/>
              <a:gd name="T25" fmla="*/ 391 h 407"/>
              <a:gd name="T26" fmla="*/ 62 w 846"/>
              <a:gd name="T27" fmla="*/ 344 h 407"/>
              <a:gd name="T28" fmla="*/ 15 w 846"/>
              <a:gd name="T29" fmla="*/ 282 h 407"/>
              <a:gd name="T30" fmla="*/ 0 w 846"/>
              <a:gd name="T31" fmla="*/ 203 h 407"/>
              <a:gd name="T32" fmla="*/ 0 w 846"/>
              <a:gd name="T33" fmla="*/ 203 h 407"/>
              <a:gd name="T34" fmla="*/ 15 w 846"/>
              <a:gd name="T35" fmla="*/ 125 h 407"/>
              <a:gd name="T36" fmla="*/ 62 w 846"/>
              <a:gd name="T37" fmla="*/ 62 h 407"/>
              <a:gd name="T38" fmla="*/ 125 w 846"/>
              <a:gd name="T39" fmla="*/ 15 h 407"/>
              <a:gd name="T40" fmla="*/ 203 w 846"/>
              <a:gd name="T41"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6" h="407">
                <a:moveTo>
                  <a:pt x="203" y="0"/>
                </a:moveTo>
                <a:lnTo>
                  <a:pt x="642" y="0"/>
                </a:lnTo>
                <a:lnTo>
                  <a:pt x="720" y="15"/>
                </a:lnTo>
                <a:lnTo>
                  <a:pt x="783" y="62"/>
                </a:lnTo>
                <a:lnTo>
                  <a:pt x="830" y="125"/>
                </a:lnTo>
                <a:lnTo>
                  <a:pt x="846" y="203"/>
                </a:lnTo>
                <a:lnTo>
                  <a:pt x="846" y="203"/>
                </a:lnTo>
                <a:lnTo>
                  <a:pt x="830" y="282"/>
                </a:lnTo>
                <a:lnTo>
                  <a:pt x="783" y="344"/>
                </a:lnTo>
                <a:lnTo>
                  <a:pt x="720" y="391"/>
                </a:lnTo>
                <a:lnTo>
                  <a:pt x="642" y="407"/>
                </a:lnTo>
                <a:lnTo>
                  <a:pt x="203" y="407"/>
                </a:lnTo>
                <a:lnTo>
                  <a:pt x="125" y="391"/>
                </a:lnTo>
                <a:lnTo>
                  <a:pt x="62" y="344"/>
                </a:lnTo>
                <a:lnTo>
                  <a:pt x="15" y="282"/>
                </a:lnTo>
                <a:lnTo>
                  <a:pt x="0" y="203"/>
                </a:lnTo>
                <a:lnTo>
                  <a:pt x="0" y="203"/>
                </a:lnTo>
                <a:lnTo>
                  <a:pt x="15" y="125"/>
                </a:lnTo>
                <a:lnTo>
                  <a:pt x="62" y="62"/>
                </a:lnTo>
                <a:lnTo>
                  <a:pt x="125" y="15"/>
                </a:lnTo>
                <a:lnTo>
                  <a:pt x="20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2581" name="Freeform 53"/>
          <p:cNvSpPr>
            <a:spLocks/>
          </p:cNvSpPr>
          <p:nvPr/>
        </p:nvSpPr>
        <p:spPr bwMode="auto">
          <a:xfrm>
            <a:off x="6396039" y="4137026"/>
            <a:ext cx="1343025" cy="646113"/>
          </a:xfrm>
          <a:custGeom>
            <a:avLst/>
            <a:gdLst>
              <a:gd name="T0" fmla="*/ 203 w 846"/>
              <a:gd name="T1" fmla="*/ 0 h 407"/>
              <a:gd name="T2" fmla="*/ 642 w 846"/>
              <a:gd name="T3" fmla="*/ 0 h 407"/>
              <a:gd name="T4" fmla="*/ 720 w 846"/>
              <a:gd name="T5" fmla="*/ 15 h 407"/>
              <a:gd name="T6" fmla="*/ 783 w 846"/>
              <a:gd name="T7" fmla="*/ 62 h 407"/>
              <a:gd name="T8" fmla="*/ 830 w 846"/>
              <a:gd name="T9" fmla="*/ 125 h 407"/>
              <a:gd name="T10" fmla="*/ 846 w 846"/>
              <a:gd name="T11" fmla="*/ 203 h 407"/>
              <a:gd name="T12" fmla="*/ 830 w 846"/>
              <a:gd name="T13" fmla="*/ 282 h 407"/>
              <a:gd name="T14" fmla="*/ 783 w 846"/>
              <a:gd name="T15" fmla="*/ 344 h 407"/>
              <a:gd name="T16" fmla="*/ 720 w 846"/>
              <a:gd name="T17" fmla="*/ 391 h 407"/>
              <a:gd name="T18" fmla="*/ 642 w 846"/>
              <a:gd name="T19" fmla="*/ 407 h 407"/>
              <a:gd name="T20" fmla="*/ 203 w 846"/>
              <a:gd name="T21" fmla="*/ 407 h 407"/>
              <a:gd name="T22" fmla="*/ 125 w 846"/>
              <a:gd name="T23" fmla="*/ 391 h 407"/>
              <a:gd name="T24" fmla="*/ 62 w 846"/>
              <a:gd name="T25" fmla="*/ 344 h 407"/>
              <a:gd name="T26" fmla="*/ 15 w 846"/>
              <a:gd name="T27" fmla="*/ 282 h 407"/>
              <a:gd name="T28" fmla="*/ 0 w 846"/>
              <a:gd name="T29" fmla="*/ 203 h 407"/>
              <a:gd name="T30" fmla="*/ 15 w 846"/>
              <a:gd name="T31" fmla="*/ 125 h 407"/>
              <a:gd name="T32" fmla="*/ 62 w 846"/>
              <a:gd name="T33" fmla="*/ 62 h 407"/>
              <a:gd name="T34" fmla="*/ 125 w 846"/>
              <a:gd name="T35" fmla="*/ 15 h 407"/>
              <a:gd name="T36" fmla="*/ 203 w 846"/>
              <a:gd name="T37"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6" h="407">
                <a:moveTo>
                  <a:pt x="203" y="0"/>
                </a:moveTo>
                <a:lnTo>
                  <a:pt x="642" y="0"/>
                </a:lnTo>
                <a:lnTo>
                  <a:pt x="720" y="15"/>
                </a:lnTo>
                <a:lnTo>
                  <a:pt x="783" y="62"/>
                </a:lnTo>
                <a:lnTo>
                  <a:pt x="830" y="125"/>
                </a:lnTo>
                <a:lnTo>
                  <a:pt x="846" y="203"/>
                </a:lnTo>
                <a:lnTo>
                  <a:pt x="830" y="282"/>
                </a:lnTo>
                <a:lnTo>
                  <a:pt x="783" y="344"/>
                </a:lnTo>
                <a:lnTo>
                  <a:pt x="720" y="391"/>
                </a:lnTo>
                <a:lnTo>
                  <a:pt x="642" y="407"/>
                </a:lnTo>
                <a:lnTo>
                  <a:pt x="203" y="407"/>
                </a:lnTo>
                <a:lnTo>
                  <a:pt x="125" y="391"/>
                </a:lnTo>
                <a:lnTo>
                  <a:pt x="62" y="344"/>
                </a:lnTo>
                <a:lnTo>
                  <a:pt x="15" y="282"/>
                </a:lnTo>
                <a:lnTo>
                  <a:pt x="0" y="203"/>
                </a:lnTo>
                <a:lnTo>
                  <a:pt x="15" y="125"/>
                </a:lnTo>
                <a:lnTo>
                  <a:pt x="62" y="62"/>
                </a:lnTo>
                <a:lnTo>
                  <a:pt x="125" y="15"/>
                </a:lnTo>
                <a:lnTo>
                  <a:pt x="203" y="0"/>
                </a:lnTo>
                <a:close/>
              </a:path>
            </a:pathLst>
          </a:custGeom>
          <a:noFill/>
          <a:ln w="25400">
            <a:solidFill>
              <a:srgbClr val="0083D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82" name="Rectangle 54"/>
          <p:cNvSpPr>
            <a:spLocks noChangeArrowheads="1"/>
          </p:cNvSpPr>
          <p:nvPr/>
        </p:nvSpPr>
        <p:spPr bwMode="auto">
          <a:xfrm>
            <a:off x="6792914" y="4186239"/>
            <a:ext cx="79829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600">
                <a:solidFill>
                  <a:srgbClr val="000000"/>
                </a:solidFill>
                <a:latin typeface="Formata Regular" charset="0"/>
              </a:rPr>
              <a:t>Reparar </a:t>
            </a:r>
          </a:p>
          <a:p>
            <a:pPr eaLnBrk="0" hangingPunct="0"/>
            <a:r>
              <a:rPr lang="es-ES" sz="1600">
                <a:solidFill>
                  <a:srgbClr val="000000"/>
                </a:solidFill>
                <a:latin typeface="Formata Regular" charset="0"/>
              </a:rPr>
              <a:t>errores</a:t>
            </a:r>
            <a:endParaRPr lang="es-ES" sz="2400" b="1">
              <a:latin typeface="Times" panose="02020603050405020304" pitchFamily="18" charset="0"/>
            </a:endParaRPr>
          </a:p>
        </p:txBody>
      </p:sp>
      <p:sp>
        <p:nvSpPr>
          <p:cNvPr id="22585" name="Rectangle 57"/>
          <p:cNvSpPr>
            <a:spLocks noChangeArrowheads="1"/>
          </p:cNvSpPr>
          <p:nvPr/>
        </p:nvSpPr>
        <p:spPr bwMode="auto">
          <a:xfrm>
            <a:off x="7091364" y="4435475"/>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endParaRPr lang="es-ES" sz="2400" b="1">
              <a:latin typeface="Times" panose="02020603050405020304" pitchFamily="18" charset="0"/>
            </a:endParaRPr>
          </a:p>
        </p:txBody>
      </p:sp>
      <p:sp>
        <p:nvSpPr>
          <p:cNvPr id="22586" name="Freeform 58"/>
          <p:cNvSpPr>
            <a:spLocks/>
          </p:cNvSpPr>
          <p:nvPr/>
        </p:nvSpPr>
        <p:spPr bwMode="auto">
          <a:xfrm>
            <a:off x="8335964" y="4137026"/>
            <a:ext cx="1343025" cy="869950"/>
          </a:xfrm>
          <a:custGeom>
            <a:avLst/>
            <a:gdLst>
              <a:gd name="T0" fmla="*/ 188 w 846"/>
              <a:gd name="T1" fmla="*/ 0 h 407"/>
              <a:gd name="T2" fmla="*/ 642 w 846"/>
              <a:gd name="T3" fmla="*/ 0 h 407"/>
              <a:gd name="T4" fmla="*/ 721 w 846"/>
              <a:gd name="T5" fmla="*/ 15 h 407"/>
              <a:gd name="T6" fmla="*/ 783 w 846"/>
              <a:gd name="T7" fmla="*/ 62 h 407"/>
              <a:gd name="T8" fmla="*/ 830 w 846"/>
              <a:gd name="T9" fmla="*/ 125 h 407"/>
              <a:gd name="T10" fmla="*/ 846 w 846"/>
              <a:gd name="T11" fmla="*/ 203 h 407"/>
              <a:gd name="T12" fmla="*/ 846 w 846"/>
              <a:gd name="T13" fmla="*/ 203 h 407"/>
              <a:gd name="T14" fmla="*/ 830 w 846"/>
              <a:gd name="T15" fmla="*/ 282 h 407"/>
              <a:gd name="T16" fmla="*/ 783 w 846"/>
              <a:gd name="T17" fmla="*/ 344 h 407"/>
              <a:gd name="T18" fmla="*/ 721 w 846"/>
              <a:gd name="T19" fmla="*/ 391 h 407"/>
              <a:gd name="T20" fmla="*/ 642 w 846"/>
              <a:gd name="T21" fmla="*/ 407 h 407"/>
              <a:gd name="T22" fmla="*/ 188 w 846"/>
              <a:gd name="T23" fmla="*/ 407 h 407"/>
              <a:gd name="T24" fmla="*/ 109 w 846"/>
              <a:gd name="T25" fmla="*/ 391 h 407"/>
              <a:gd name="T26" fmla="*/ 47 w 846"/>
              <a:gd name="T27" fmla="*/ 344 h 407"/>
              <a:gd name="T28" fmla="*/ 15 w 846"/>
              <a:gd name="T29" fmla="*/ 282 h 407"/>
              <a:gd name="T30" fmla="*/ 0 w 846"/>
              <a:gd name="T31" fmla="*/ 203 h 407"/>
              <a:gd name="T32" fmla="*/ 0 w 846"/>
              <a:gd name="T33" fmla="*/ 203 h 407"/>
              <a:gd name="T34" fmla="*/ 15 w 846"/>
              <a:gd name="T35" fmla="*/ 125 h 407"/>
              <a:gd name="T36" fmla="*/ 47 w 846"/>
              <a:gd name="T37" fmla="*/ 62 h 407"/>
              <a:gd name="T38" fmla="*/ 109 w 846"/>
              <a:gd name="T39" fmla="*/ 15 h 407"/>
              <a:gd name="T40" fmla="*/ 188 w 846"/>
              <a:gd name="T41"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6" h="407">
                <a:moveTo>
                  <a:pt x="188" y="0"/>
                </a:moveTo>
                <a:lnTo>
                  <a:pt x="642" y="0"/>
                </a:lnTo>
                <a:lnTo>
                  <a:pt x="721" y="15"/>
                </a:lnTo>
                <a:lnTo>
                  <a:pt x="783" y="62"/>
                </a:lnTo>
                <a:lnTo>
                  <a:pt x="830" y="125"/>
                </a:lnTo>
                <a:lnTo>
                  <a:pt x="846" y="203"/>
                </a:lnTo>
                <a:lnTo>
                  <a:pt x="846" y="203"/>
                </a:lnTo>
                <a:lnTo>
                  <a:pt x="830" y="282"/>
                </a:lnTo>
                <a:lnTo>
                  <a:pt x="783" y="344"/>
                </a:lnTo>
                <a:lnTo>
                  <a:pt x="721" y="391"/>
                </a:lnTo>
                <a:lnTo>
                  <a:pt x="642" y="407"/>
                </a:lnTo>
                <a:lnTo>
                  <a:pt x="188" y="407"/>
                </a:lnTo>
                <a:lnTo>
                  <a:pt x="109" y="391"/>
                </a:lnTo>
                <a:lnTo>
                  <a:pt x="47" y="344"/>
                </a:lnTo>
                <a:lnTo>
                  <a:pt x="15" y="282"/>
                </a:lnTo>
                <a:lnTo>
                  <a:pt x="0" y="203"/>
                </a:lnTo>
                <a:lnTo>
                  <a:pt x="0" y="203"/>
                </a:lnTo>
                <a:lnTo>
                  <a:pt x="15" y="125"/>
                </a:lnTo>
                <a:lnTo>
                  <a:pt x="47" y="62"/>
                </a:lnTo>
                <a:lnTo>
                  <a:pt x="109" y="15"/>
                </a:lnTo>
                <a:lnTo>
                  <a:pt x="18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2587" name="Freeform 59"/>
          <p:cNvSpPr>
            <a:spLocks/>
          </p:cNvSpPr>
          <p:nvPr/>
        </p:nvSpPr>
        <p:spPr bwMode="auto">
          <a:xfrm>
            <a:off x="8335964" y="4137026"/>
            <a:ext cx="1343025" cy="796925"/>
          </a:xfrm>
          <a:custGeom>
            <a:avLst/>
            <a:gdLst>
              <a:gd name="T0" fmla="*/ 188 w 846"/>
              <a:gd name="T1" fmla="*/ 0 h 407"/>
              <a:gd name="T2" fmla="*/ 642 w 846"/>
              <a:gd name="T3" fmla="*/ 0 h 407"/>
              <a:gd name="T4" fmla="*/ 721 w 846"/>
              <a:gd name="T5" fmla="*/ 15 h 407"/>
              <a:gd name="T6" fmla="*/ 783 w 846"/>
              <a:gd name="T7" fmla="*/ 62 h 407"/>
              <a:gd name="T8" fmla="*/ 830 w 846"/>
              <a:gd name="T9" fmla="*/ 125 h 407"/>
              <a:gd name="T10" fmla="*/ 846 w 846"/>
              <a:gd name="T11" fmla="*/ 203 h 407"/>
              <a:gd name="T12" fmla="*/ 830 w 846"/>
              <a:gd name="T13" fmla="*/ 282 h 407"/>
              <a:gd name="T14" fmla="*/ 783 w 846"/>
              <a:gd name="T15" fmla="*/ 344 h 407"/>
              <a:gd name="T16" fmla="*/ 721 w 846"/>
              <a:gd name="T17" fmla="*/ 391 h 407"/>
              <a:gd name="T18" fmla="*/ 642 w 846"/>
              <a:gd name="T19" fmla="*/ 407 h 407"/>
              <a:gd name="T20" fmla="*/ 188 w 846"/>
              <a:gd name="T21" fmla="*/ 407 h 407"/>
              <a:gd name="T22" fmla="*/ 109 w 846"/>
              <a:gd name="T23" fmla="*/ 391 h 407"/>
              <a:gd name="T24" fmla="*/ 47 w 846"/>
              <a:gd name="T25" fmla="*/ 344 h 407"/>
              <a:gd name="T26" fmla="*/ 15 w 846"/>
              <a:gd name="T27" fmla="*/ 282 h 407"/>
              <a:gd name="T28" fmla="*/ 0 w 846"/>
              <a:gd name="T29" fmla="*/ 203 h 407"/>
              <a:gd name="T30" fmla="*/ 15 w 846"/>
              <a:gd name="T31" fmla="*/ 125 h 407"/>
              <a:gd name="T32" fmla="*/ 47 w 846"/>
              <a:gd name="T33" fmla="*/ 62 h 407"/>
              <a:gd name="T34" fmla="*/ 109 w 846"/>
              <a:gd name="T35" fmla="*/ 15 h 407"/>
              <a:gd name="T36" fmla="*/ 188 w 846"/>
              <a:gd name="T37"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6" h="407">
                <a:moveTo>
                  <a:pt x="188" y="0"/>
                </a:moveTo>
                <a:lnTo>
                  <a:pt x="642" y="0"/>
                </a:lnTo>
                <a:lnTo>
                  <a:pt x="721" y="15"/>
                </a:lnTo>
                <a:lnTo>
                  <a:pt x="783" y="62"/>
                </a:lnTo>
                <a:lnTo>
                  <a:pt x="830" y="125"/>
                </a:lnTo>
                <a:lnTo>
                  <a:pt x="846" y="203"/>
                </a:lnTo>
                <a:lnTo>
                  <a:pt x="830" y="282"/>
                </a:lnTo>
                <a:lnTo>
                  <a:pt x="783" y="344"/>
                </a:lnTo>
                <a:lnTo>
                  <a:pt x="721" y="391"/>
                </a:lnTo>
                <a:lnTo>
                  <a:pt x="642" y="407"/>
                </a:lnTo>
                <a:lnTo>
                  <a:pt x="188" y="407"/>
                </a:lnTo>
                <a:lnTo>
                  <a:pt x="109" y="391"/>
                </a:lnTo>
                <a:lnTo>
                  <a:pt x="47" y="344"/>
                </a:lnTo>
                <a:lnTo>
                  <a:pt x="15" y="282"/>
                </a:lnTo>
                <a:lnTo>
                  <a:pt x="0" y="203"/>
                </a:lnTo>
                <a:lnTo>
                  <a:pt x="15" y="125"/>
                </a:lnTo>
                <a:lnTo>
                  <a:pt x="47" y="62"/>
                </a:lnTo>
                <a:lnTo>
                  <a:pt x="109" y="15"/>
                </a:lnTo>
                <a:lnTo>
                  <a:pt x="188" y="0"/>
                </a:lnTo>
                <a:close/>
              </a:path>
            </a:pathLst>
          </a:custGeom>
          <a:noFill/>
          <a:ln w="25400">
            <a:solidFill>
              <a:srgbClr val="0083D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88" name="Rectangle 60"/>
          <p:cNvSpPr>
            <a:spLocks noChangeArrowheads="1"/>
          </p:cNvSpPr>
          <p:nvPr/>
        </p:nvSpPr>
        <p:spPr bwMode="auto">
          <a:xfrm>
            <a:off x="8535989" y="4137026"/>
            <a:ext cx="11430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600" dirty="0">
                <a:solidFill>
                  <a:srgbClr val="000000"/>
                </a:solidFill>
                <a:latin typeface="Formata Regular" charset="0"/>
              </a:rPr>
              <a:t>Probar de       nuevo el programa</a:t>
            </a:r>
            <a:endParaRPr lang="es-ES" sz="2400" b="1" dirty="0">
              <a:latin typeface="Times" panose="02020603050405020304" pitchFamily="18" charset="0"/>
            </a:endParaRPr>
          </a:p>
        </p:txBody>
      </p:sp>
      <p:sp>
        <p:nvSpPr>
          <p:cNvPr id="22595" name="Rectangle 67"/>
          <p:cNvSpPr>
            <a:spLocks noChangeArrowheads="1"/>
          </p:cNvSpPr>
          <p:nvPr/>
        </p:nvSpPr>
        <p:spPr bwMode="auto">
          <a:xfrm>
            <a:off x="2663826" y="2768600"/>
            <a:ext cx="1044575" cy="596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s-ES"/>
          </a:p>
        </p:txBody>
      </p:sp>
      <p:sp>
        <p:nvSpPr>
          <p:cNvPr id="22596" name="Rectangle 68"/>
          <p:cNvSpPr>
            <a:spLocks noChangeArrowheads="1"/>
          </p:cNvSpPr>
          <p:nvPr/>
        </p:nvSpPr>
        <p:spPr bwMode="auto">
          <a:xfrm>
            <a:off x="2676526" y="2781301"/>
            <a:ext cx="1044575" cy="595313"/>
          </a:xfrm>
          <a:prstGeom prst="rect">
            <a:avLst/>
          </a:prstGeom>
          <a:noFill/>
          <a:ln w="25400">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597" name="Rectangle 69"/>
          <p:cNvSpPr>
            <a:spLocks noChangeArrowheads="1"/>
          </p:cNvSpPr>
          <p:nvPr/>
        </p:nvSpPr>
        <p:spPr bwMode="auto">
          <a:xfrm>
            <a:off x="2743201" y="2819401"/>
            <a:ext cx="105958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600">
                <a:solidFill>
                  <a:srgbClr val="000000"/>
                </a:solidFill>
                <a:latin typeface="Formata Regular" charset="0"/>
              </a:rPr>
              <a:t>Resultados</a:t>
            </a:r>
          </a:p>
          <a:p>
            <a:pPr eaLnBrk="0" hangingPunct="0"/>
            <a:r>
              <a:rPr lang="es-ES" sz="1600">
                <a:solidFill>
                  <a:srgbClr val="000000"/>
                </a:solidFill>
                <a:latin typeface="Formata Regular" charset="0"/>
              </a:rPr>
              <a:t>De pruebas</a:t>
            </a:r>
            <a:endParaRPr lang="es-ES" sz="2400" b="1">
              <a:latin typeface="Times" panose="02020603050405020304" pitchFamily="18" charset="0"/>
            </a:endParaRPr>
          </a:p>
        </p:txBody>
      </p:sp>
      <p:sp>
        <p:nvSpPr>
          <p:cNvPr id="22600" name="Rectangle 72"/>
          <p:cNvSpPr>
            <a:spLocks noChangeArrowheads="1"/>
          </p:cNvSpPr>
          <p:nvPr/>
        </p:nvSpPr>
        <p:spPr bwMode="auto">
          <a:xfrm>
            <a:off x="4379913" y="2768600"/>
            <a:ext cx="1319212" cy="571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s-ES"/>
          </a:p>
        </p:txBody>
      </p:sp>
      <p:sp>
        <p:nvSpPr>
          <p:cNvPr id="22601" name="Rectangle 73"/>
          <p:cNvSpPr>
            <a:spLocks noChangeArrowheads="1"/>
          </p:cNvSpPr>
          <p:nvPr/>
        </p:nvSpPr>
        <p:spPr bwMode="auto">
          <a:xfrm>
            <a:off x="4392614" y="2781300"/>
            <a:ext cx="1317625" cy="571500"/>
          </a:xfrm>
          <a:prstGeom prst="rect">
            <a:avLst/>
          </a:prstGeom>
          <a:noFill/>
          <a:ln w="25400">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602" name="Rectangle 74"/>
          <p:cNvSpPr>
            <a:spLocks noChangeArrowheads="1"/>
          </p:cNvSpPr>
          <p:nvPr/>
        </p:nvSpPr>
        <p:spPr bwMode="auto">
          <a:xfrm>
            <a:off x="8485189" y="2768600"/>
            <a:ext cx="1044575" cy="596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s-ES"/>
          </a:p>
        </p:txBody>
      </p:sp>
      <p:sp>
        <p:nvSpPr>
          <p:cNvPr id="22603" name="Rectangle 75"/>
          <p:cNvSpPr>
            <a:spLocks noChangeArrowheads="1"/>
          </p:cNvSpPr>
          <p:nvPr/>
        </p:nvSpPr>
        <p:spPr bwMode="auto">
          <a:xfrm>
            <a:off x="8497889" y="2781301"/>
            <a:ext cx="1044575" cy="595313"/>
          </a:xfrm>
          <a:prstGeom prst="rect">
            <a:avLst/>
          </a:prstGeom>
          <a:noFill/>
          <a:ln w="25400">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22604" name="Rectangle 76"/>
          <p:cNvSpPr>
            <a:spLocks noChangeArrowheads="1"/>
          </p:cNvSpPr>
          <p:nvPr/>
        </p:nvSpPr>
        <p:spPr bwMode="auto">
          <a:xfrm>
            <a:off x="4479925" y="2892426"/>
            <a:ext cx="13080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600">
                <a:solidFill>
                  <a:srgbClr val="000000"/>
                </a:solidFill>
                <a:latin typeface="Formata Regular" charset="0"/>
              </a:rPr>
              <a:t>Especificación</a:t>
            </a:r>
            <a:endParaRPr lang="es-ES" sz="2400" b="1">
              <a:latin typeface="Times" panose="02020603050405020304" pitchFamily="18" charset="0"/>
            </a:endParaRPr>
          </a:p>
        </p:txBody>
      </p:sp>
      <p:sp>
        <p:nvSpPr>
          <p:cNvPr id="22605" name="Rectangle 77"/>
          <p:cNvSpPr>
            <a:spLocks noChangeArrowheads="1"/>
          </p:cNvSpPr>
          <p:nvPr/>
        </p:nvSpPr>
        <p:spPr bwMode="auto">
          <a:xfrm>
            <a:off x="8534401" y="2819401"/>
            <a:ext cx="105958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600">
                <a:solidFill>
                  <a:srgbClr val="000000"/>
                </a:solidFill>
                <a:latin typeface="Formata Regular" charset="0"/>
              </a:rPr>
              <a:t>Casos </a:t>
            </a:r>
          </a:p>
          <a:p>
            <a:pPr eaLnBrk="0" hangingPunct="0"/>
            <a:r>
              <a:rPr lang="es-ES" sz="1600">
                <a:solidFill>
                  <a:srgbClr val="000000"/>
                </a:solidFill>
                <a:latin typeface="Formata Regular" charset="0"/>
              </a:rPr>
              <a:t>De pruebas</a:t>
            </a:r>
            <a:endParaRPr lang="es-ES" sz="2400" b="1">
              <a:latin typeface="Times" panose="02020603050405020304" pitchFamily="18" charset="0"/>
            </a:endParaRPr>
          </a:p>
        </p:txBody>
      </p:sp>
    </p:spTree>
    <p:extLst>
      <p:ext uri="{BB962C8B-B14F-4D97-AF65-F5344CB8AC3E}">
        <p14:creationId xmlns:p14="http://schemas.microsoft.com/office/powerpoint/2010/main" val="1839033825"/>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pPr>
              <a:lnSpc>
                <a:spcPct val="90000"/>
              </a:lnSpc>
            </a:pPr>
            <a:r>
              <a:rPr lang="es-ES" sz="3200" dirty="0"/>
              <a:t>Se requiere una cuidadosa planificación para sacar el máximo de los procesos de inspección y pruebas. La planificación debería comenzar pronto en el proceso de desarrollo.</a:t>
            </a:r>
          </a:p>
          <a:p>
            <a:pPr>
              <a:lnSpc>
                <a:spcPct val="90000"/>
              </a:lnSpc>
            </a:pPr>
            <a:r>
              <a:rPr lang="es-ES" sz="3200" dirty="0"/>
              <a:t>El plan debería identificar el balance entre la verificación estática y las pruebas.</a:t>
            </a:r>
          </a:p>
          <a:p>
            <a:pPr>
              <a:lnSpc>
                <a:spcPct val="90000"/>
              </a:lnSpc>
            </a:pPr>
            <a:r>
              <a:rPr lang="es-ES" sz="3200" dirty="0"/>
              <a:t>La planificación trata de definir estándares para el proceso de prueba en lugar de describir pruebas de productos.</a:t>
            </a:r>
          </a:p>
        </p:txBody>
      </p:sp>
      <p:sp>
        <p:nvSpPr>
          <p:cNvPr id="29699" name="Rectangle 3"/>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Planificación de V &amp;V</a:t>
            </a:r>
          </a:p>
        </p:txBody>
      </p:sp>
    </p:spTree>
    <p:extLst>
      <p:ext uri="{BB962C8B-B14F-4D97-AF65-F5344CB8AC3E}">
        <p14:creationId xmlns:p14="http://schemas.microsoft.com/office/powerpoint/2010/main" val="1000411965"/>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pPr algn="ctr"/>
            <a:r>
              <a:rPr lang="es-ES"/>
              <a:t>El modelo-V de desarrollo</a:t>
            </a:r>
          </a:p>
        </p:txBody>
      </p:sp>
      <p:sp>
        <p:nvSpPr>
          <p:cNvPr id="33796" name="Rectangle 4"/>
          <p:cNvSpPr>
            <a:spLocks noChangeArrowheads="1"/>
          </p:cNvSpPr>
          <p:nvPr/>
        </p:nvSpPr>
        <p:spPr bwMode="auto">
          <a:xfrm>
            <a:off x="1774826" y="1484314"/>
            <a:ext cx="8893175" cy="4681537"/>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33798" name="Rectangle 6"/>
          <p:cNvSpPr>
            <a:spLocks noChangeArrowheads="1"/>
          </p:cNvSpPr>
          <p:nvPr/>
        </p:nvSpPr>
        <p:spPr bwMode="auto">
          <a:xfrm>
            <a:off x="2133600" y="2438401"/>
            <a:ext cx="8001000" cy="2809875"/>
          </a:xfrm>
          <a:prstGeom prst="rect">
            <a:avLst/>
          </a:prstGeom>
          <a:noFill/>
          <a:ln w="0">
            <a:solidFill>
              <a:srgbClr val="FFFFFE"/>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799" name="Oval 7"/>
          <p:cNvSpPr>
            <a:spLocks noChangeArrowheads="1"/>
          </p:cNvSpPr>
          <p:nvPr/>
        </p:nvSpPr>
        <p:spPr bwMode="auto">
          <a:xfrm>
            <a:off x="2370139" y="4767264"/>
            <a:ext cx="942975" cy="452437"/>
          </a:xfrm>
          <a:prstGeom prst="ellipse">
            <a:avLst/>
          </a:prstGeom>
          <a:solidFill>
            <a:srgbClr val="00AFE9"/>
          </a:solidFill>
          <a:ln w="19050">
            <a:solidFill>
              <a:srgbClr val="00AFE9"/>
            </a:solidFill>
            <a:round/>
            <a:headEnd/>
            <a:tailEnd/>
          </a:ln>
        </p:spPr>
        <p:txBody>
          <a:bodyPr/>
          <a:lstStyle/>
          <a:p>
            <a:pPr algn="ctr"/>
            <a:endParaRPr lang="es-ES"/>
          </a:p>
        </p:txBody>
      </p:sp>
      <p:sp>
        <p:nvSpPr>
          <p:cNvPr id="33800" name="AutoShape 8"/>
          <p:cNvSpPr>
            <a:spLocks noChangeArrowheads="1"/>
          </p:cNvSpPr>
          <p:nvPr/>
        </p:nvSpPr>
        <p:spPr bwMode="auto">
          <a:xfrm>
            <a:off x="3906839" y="2514600"/>
            <a:ext cx="1284287" cy="469900"/>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01" name="AutoShape 9"/>
          <p:cNvSpPr>
            <a:spLocks noChangeArrowheads="1"/>
          </p:cNvSpPr>
          <p:nvPr/>
        </p:nvSpPr>
        <p:spPr bwMode="auto">
          <a:xfrm>
            <a:off x="3916364" y="2524125"/>
            <a:ext cx="1284287" cy="469900"/>
          </a:xfrm>
          <a:prstGeom prst="roundRect">
            <a:avLst>
              <a:gd name="adj" fmla="val 50000"/>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02" name="AutoShape 10"/>
          <p:cNvSpPr>
            <a:spLocks noChangeArrowheads="1"/>
          </p:cNvSpPr>
          <p:nvPr/>
        </p:nvSpPr>
        <p:spPr bwMode="auto">
          <a:xfrm>
            <a:off x="5624513" y="2514600"/>
            <a:ext cx="1282700" cy="469900"/>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03" name="AutoShape 11"/>
          <p:cNvSpPr>
            <a:spLocks noChangeArrowheads="1"/>
          </p:cNvSpPr>
          <p:nvPr/>
        </p:nvSpPr>
        <p:spPr bwMode="auto">
          <a:xfrm>
            <a:off x="5634038" y="2524125"/>
            <a:ext cx="1282700" cy="469900"/>
          </a:xfrm>
          <a:prstGeom prst="roundRect">
            <a:avLst>
              <a:gd name="adj" fmla="val 50000"/>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04" name="AutoShape 12"/>
          <p:cNvSpPr>
            <a:spLocks noChangeArrowheads="1"/>
          </p:cNvSpPr>
          <p:nvPr/>
        </p:nvSpPr>
        <p:spPr bwMode="auto">
          <a:xfrm>
            <a:off x="7342188" y="2514600"/>
            <a:ext cx="1282700" cy="469900"/>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05" name="AutoShape 13"/>
          <p:cNvSpPr>
            <a:spLocks noChangeArrowheads="1"/>
          </p:cNvSpPr>
          <p:nvPr/>
        </p:nvSpPr>
        <p:spPr bwMode="auto">
          <a:xfrm>
            <a:off x="7351713" y="2524125"/>
            <a:ext cx="1282700" cy="469900"/>
          </a:xfrm>
          <a:prstGeom prst="roundRect">
            <a:avLst>
              <a:gd name="adj" fmla="val 50000"/>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06" name="AutoShape 14"/>
          <p:cNvSpPr>
            <a:spLocks noChangeArrowheads="1"/>
          </p:cNvSpPr>
          <p:nvPr/>
        </p:nvSpPr>
        <p:spPr bwMode="auto">
          <a:xfrm>
            <a:off x="8832850" y="3513138"/>
            <a:ext cx="1282700" cy="698500"/>
          </a:xfrm>
          <a:prstGeom prst="roundRect">
            <a:avLst>
              <a:gd name="adj" fmla="val 45944"/>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07" name="AutoShape 15"/>
          <p:cNvSpPr>
            <a:spLocks noChangeArrowheads="1"/>
          </p:cNvSpPr>
          <p:nvPr/>
        </p:nvSpPr>
        <p:spPr bwMode="auto">
          <a:xfrm>
            <a:off x="8842375" y="3522662"/>
            <a:ext cx="1282700" cy="801687"/>
          </a:xfrm>
          <a:prstGeom prst="roundRect">
            <a:avLst>
              <a:gd name="adj" fmla="val 44736"/>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08" name="Rectangle 16"/>
          <p:cNvSpPr>
            <a:spLocks noChangeArrowheads="1"/>
          </p:cNvSpPr>
          <p:nvPr/>
        </p:nvSpPr>
        <p:spPr bwMode="auto">
          <a:xfrm>
            <a:off x="6473825" y="3513138"/>
            <a:ext cx="1282700" cy="698500"/>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33809" name="Rectangle 17"/>
          <p:cNvSpPr>
            <a:spLocks noChangeArrowheads="1"/>
          </p:cNvSpPr>
          <p:nvPr/>
        </p:nvSpPr>
        <p:spPr bwMode="auto">
          <a:xfrm>
            <a:off x="6483350" y="3522663"/>
            <a:ext cx="1282700" cy="698500"/>
          </a:xfrm>
          <a:prstGeom prst="rect">
            <a:avLst/>
          </a:prstGeom>
          <a:noFill/>
          <a:ln w="19050">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10" name="Rectangle 18"/>
          <p:cNvSpPr>
            <a:spLocks noChangeArrowheads="1"/>
          </p:cNvSpPr>
          <p:nvPr/>
        </p:nvSpPr>
        <p:spPr bwMode="auto">
          <a:xfrm>
            <a:off x="4756150" y="3513138"/>
            <a:ext cx="1301750" cy="698500"/>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33811" name="Rectangle 19"/>
          <p:cNvSpPr>
            <a:spLocks noChangeArrowheads="1"/>
          </p:cNvSpPr>
          <p:nvPr/>
        </p:nvSpPr>
        <p:spPr bwMode="auto">
          <a:xfrm>
            <a:off x="4765675" y="3522663"/>
            <a:ext cx="1301750" cy="698500"/>
          </a:xfrm>
          <a:prstGeom prst="rect">
            <a:avLst/>
          </a:prstGeom>
          <a:noFill/>
          <a:ln w="19050">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12" name="Rectangle 20"/>
          <p:cNvSpPr>
            <a:spLocks noChangeArrowheads="1"/>
          </p:cNvSpPr>
          <p:nvPr/>
        </p:nvSpPr>
        <p:spPr bwMode="auto">
          <a:xfrm>
            <a:off x="3057525" y="3513138"/>
            <a:ext cx="1284288" cy="698500"/>
          </a:xfrm>
          <a:prstGeom prst="rect">
            <a:avLst/>
          </a:prstGeom>
          <a:solidFill>
            <a:srgbClr val="00AFE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33813" name="Rectangle 21"/>
          <p:cNvSpPr>
            <a:spLocks noChangeArrowheads="1"/>
          </p:cNvSpPr>
          <p:nvPr/>
        </p:nvSpPr>
        <p:spPr bwMode="auto">
          <a:xfrm>
            <a:off x="3067050" y="3522663"/>
            <a:ext cx="1284288" cy="698500"/>
          </a:xfrm>
          <a:prstGeom prst="rect">
            <a:avLst/>
          </a:prstGeom>
          <a:noFill/>
          <a:ln w="19050">
            <a:solidFill>
              <a:srgbClr val="00AFE9"/>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14" name="AutoShape 22"/>
          <p:cNvSpPr>
            <a:spLocks noChangeArrowheads="1"/>
          </p:cNvSpPr>
          <p:nvPr/>
        </p:nvSpPr>
        <p:spPr bwMode="auto">
          <a:xfrm>
            <a:off x="3906839" y="4757739"/>
            <a:ext cx="1284287" cy="471487"/>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15" name="AutoShape 23"/>
          <p:cNvSpPr>
            <a:spLocks noChangeArrowheads="1"/>
          </p:cNvSpPr>
          <p:nvPr/>
        </p:nvSpPr>
        <p:spPr bwMode="auto">
          <a:xfrm>
            <a:off x="3916364" y="4767264"/>
            <a:ext cx="1284287" cy="471487"/>
          </a:xfrm>
          <a:prstGeom prst="roundRect">
            <a:avLst>
              <a:gd name="adj" fmla="val 50000"/>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16" name="AutoShape 24"/>
          <p:cNvSpPr>
            <a:spLocks noChangeArrowheads="1"/>
          </p:cNvSpPr>
          <p:nvPr/>
        </p:nvSpPr>
        <p:spPr bwMode="auto">
          <a:xfrm>
            <a:off x="5624513" y="4757739"/>
            <a:ext cx="1282700" cy="471487"/>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17" name="AutoShape 25"/>
          <p:cNvSpPr>
            <a:spLocks noChangeArrowheads="1"/>
          </p:cNvSpPr>
          <p:nvPr/>
        </p:nvSpPr>
        <p:spPr bwMode="auto">
          <a:xfrm>
            <a:off x="5634038" y="4767264"/>
            <a:ext cx="1282700" cy="633411"/>
          </a:xfrm>
          <a:prstGeom prst="roundRect">
            <a:avLst>
              <a:gd name="adj" fmla="val 50000"/>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18" name="AutoShape 26"/>
          <p:cNvSpPr>
            <a:spLocks noChangeArrowheads="1"/>
          </p:cNvSpPr>
          <p:nvPr/>
        </p:nvSpPr>
        <p:spPr bwMode="auto">
          <a:xfrm>
            <a:off x="7342188" y="4757739"/>
            <a:ext cx="1744664" cy="471487"/>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19" name="AutoShape 27"/>
          <p:cNvSpPr>
            <a:spLocks noChangeArrowheads="1"/>
          </p:cNvSpPr>
          <p:nvPr/>
        </p:nvSpPr>
        <p:spPr bwMode="auto">
          <a:xfrm>
            <a:off x="7351713" y="4767264"/>
            <a:ext cx="1282700" cy="471487"/>
          </a:xfrm>
          <a:prstGeom prst="roundRect">
            <a:avLst>
              <a:gd name="adj" fmla="val 50000"/>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20" name="AutoShape 28"/>
          <p:cNvSpPr>
            <a:spLocks noChangeArrowheads="1"/>
          </p:cNvSpPr>
          <p:nvPr/>
        </p:nvSpPr>
        <p:spPr bwMode="auto">
          <a:xfrm>
            <a:off x="2190750" y="2514600"/>
            <a:ext cx="1282700" cy="469900"/>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21" name="AutoShape 29"/>
          <p:cNvSpPr>
            <a:spLocks noChangeArrowheads="1"/>
          </p:cNvSpPr>
          <p:nvPr/>
        </p:nvSpPr>
        <p:spPr bwMode="auto">
          <a:xfrm>
            <a:off x="2200275" y="2524125"/>
            <a:ext cx="1282700" cy="469900"/>
          </a:xfrm>
          <a:prstGeom prst="roundRect">
            <a:avLst>
              <a:gd name="adj" fmla="val 50000"/>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22" name="Line 30"/>
          <p:cNvSpPr>
            <a:spLocks noChangeShapeType="1"/>
          </p:cNvSpPr>
          <p:nvPr/>
        </p:nvSpPr>
        <p:spPr bwMode="auto">
          <a:xfrm flipH="1">
            <a:off x="8512176" y="3814763"/>
            <a:ext cx="904875" cy="86836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23" name="Picture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4076" y="4645026"/>
            <a:ext cx="93663"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24" name="Freeform 32"/>
          <p:cNvSpPr>
            <a:spLocks/>
          </p:cNvSpPr>
          <p:nvPr/>
        </p:nvSpPr>
        <p:spPr bwMode="auto">
          <a:xfrm>
            <a:off x="8455026" y="4606926"/>
            <a:ext cx="112713" cy="112713"/>
          </a:xfrm>
          <a:custGeom>
            <a:avLst/>
            <a:gdLst>
              <a:gd name="T0" fmla="*/ 0 w 71"/>
              <a:gd name="T1" fmla="*/ 71 h 71"/>
              <a:gd name="T2" fmla="*/ 71 w 71"/>
              <a:gd name="T3" fmla="*/ 36 h 71"/>
              <a:gd name="T4" fmla="*/ 48 w 71"/>
              <a:gd name="T5" fmla="*/ 24 h 71"/>
              <a:gd name="T6" fmla="*/ 48 w 71"/>
              <a:gd name="T7" fmla="*/ 0 h 71"/>
              <a:gd name="T8" fmla="*/ 0 w 71"/>
              <a:gd name="T9" fmla="*/ 71 h 71"/>
            </a:gdLst>
            <a:ahLst/>
            <a:cxnLst>
              <a:cxn ang="0">
                <a:pos x="T0" y="T1"/>
              </a:cxn>
              <a:cxn ang="0">
                <a:pos x="T2" y="T3"/>
              </a:cxn>
              <a:cxn ang="0">
                <a:pos x="T4" y="T5"/>
              </a:cxn>
              <a:cxn ang="0">
                <a:pos x="T6" y="T7"/>
              </a:cxn>
              <a:cxn ang="0">
                <a:pos x="T8" y="T9"/>
              </a:cxn>
            </a:cxnLst>
            <a:rect l="0" t="0" r="r" b="b"/>
            <a:pathLst>
              <a:path w="71" h="71">
                <a:moveTo>
                  <a:pt x="0" y="71"/>
                </a:moveTo>
                <a:lnTo>
                  <a:pt x="71" y="36"/>
                </a:lnTo>
                <a:lnTo>
                  <a:pt x="48" y="24"/>
                </a:lnTo>
                <a:lnTo>
                  <a:pt x="48" y="0"/>
                </a:lnTo>
                <a:lnTo>
                  <a:pt x="0" y="71"/>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25" name="Line 33"/>
          <p:cNvSpPr>
            <a:spLocks noChangeShapeType="1"/>
          </p:cNvSpPr>
          <p:nvPr/>
        </p:nvSpPr>
        <p:spPr bwMode="auto">
          <a:xfrm>
            <a:off x="7926388" y="2682876"/>
            <a:ext cx="868362" cy="83026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26" name="Picture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7600" y="3475038"/>
            <a:ext cx="9525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27" name="Freeform 35"/>
          <p:cNvSpPr>
            <a:spLocks/>
          </p:cNvSpPr>
          <p:nvPr/>
        </p:nvSpPr>
        <p:spPr bwMode="auto">
          <a:xfrm>
            <a:off x="8737600" y="3455988"/>
            <a:ext cx="95250" cy="95250"/>
          </a:xfrm>
          <a:custGeom>
            <a:avLst/>
            <a:gdLst>
              <a:gd name="T0" fmla="*/ 60 w 60"/>
              <a:gd name="T1" fmla="*/ 60 h 60"/>
              <a:gd name="T2" fmla="*/ 24 w 60"/>
              <a:gd name="T3" fmla="*/ 0 h 60"/>
              <a:gd name="T4" fmla="*/ 24 w 60"/>
              <a:gd name="T5" fmla="*/ 24 h 60"/>
              <a:gd name="T6" fmla="*/ 0 w 60"/>
              <a:gd name="T7" fmla="*/ 24 h 60"/>
              <a:gd name="T8" fmla="*/ 60 w 60"/>
              <a:gd name="T9" fmla="*/ 60 h 60"/>
            </a:gdLst>
            <a:ahLst/>
            <a:cxnLst>
              <a:cxn ang="0">
                <a:pos x="T0" y="T1"/>
              </a:cxn>
              <a:cxn ang="0">
                <a:pos x="T2" y="T3"/>
              </a:cxn>
              <a:cxn ang="0">
                <a:pos x="T4" y="T5"/>
              </a:cxn>
              <a:cxn ang="0">
                <a:pos x="T6" y="T7"/>
              </a:cxn>
              <a:cxn ang="0">
                <a:pos x="T8" y="T9"/>
              </a:cxn>
            </a:cxnLst>
            <a:rect l="0" t="0" r="r" b="b"/>
            <a:pathLst>
              <a:path w="60" h="60">
                <a:moveTo>
                  <a:pt x="60" y="60"/>
                </a:moveTo>
                <a:lnTo>
                  <a:pt x="24" y="0"/>
                </a:lnTo>
                <a:lnTo>
                  <a:pt x="24" y="24"/>
                </a:lnTo>
                <a:lnTo>
                  <a:pt x="0" y="24"/>
                </a:lnTo>
                <a:lnTo>
                  <a:pt x="60" y="60"/>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28" name="Line 36"/>
          <p:cNvSpPr>
            <a:spLocks noChangeShapeType="1"/>
          </p:cNvSpPr>
          <p:nvPr/>
        </p:nvSpPr>
        <p:spPr bwMode="auto">
          <a:xfrm>
            <a:off x="4114800" y="4154489"/>
            <a:ext cx="1588" cy="47148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29" name="Picture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5750" y="4568825"/>
            <a:ext cx="57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30" name="Freeform 38"/>
          <p:cNvSpPr>
            <a:spLocks/>
          </p:cNvSpPr>
          <p:nvPr/>
        </p:nvSpPr>
        <p:spPr bwMode="auto">
          <a:xfrm>
            <a:off x="4095750" y="4549775"/>
            <a:ext cx="57150" cy="114300"/>
          </a:xfrm>
          <a:custGeom>
            <a:avLst/>
            <a:gdLst>
              <a:gd name="T0" fmla="*/ 12 w 36"/>
              <a:gd name="T1" fmla="*/ 72 h 72"/>
              <a:gd name="T2" fmla="*/ 36 w 36"/>
              <a:gd name="T3" fmla="*/ 0 h 72"/>
              <a:gd name="T4" fmla="*/ 12 w 36"/>
              <a:gd name="T5" fmla="*/ 12 h 72"/>
              <a:gd name="T6" fmla="*/ 0 w 36"/>
              <a:gd name="T7" fmla="*/ 0 h 72"/>
              <a:gd name="T8" fmla="*/ 12 w 36"/>
              <a:gd name="T9" fmla="*/ 72 h 72"/>
            </a:gdLst>
            <a:ahLst/>
            <a:cxnLst>
              <a:cxn ang="0">
                <a:pos x="T0" y="T1"/>
              </a:cxn>
              <a:cxn ang="0">
                <a:pos x="T2" y="T3"/>
              </a:cxn>
              <a:cxn ang="0">
                <a:pos x="T4" y="T5"/>
              </a:cxn>
              <a:cxn ang="0">
                <a:pos x="T6" y="T7"/>
              </a:cxn>
              <a:cxn ang="0">
                <a:pos x="T8" y="T9"/>
              </a:cxn>
            </a:cxnLst>
            <a:rect l="0" t="0" r="r" b="b"/>
            <a:pathLst>
              <a:path w="36" h="72">
                <a:moveTo>
                  <a:pt x="12" y="72"/>
                </a:moveTo>
                <a:lnTo>
                  <a:pt x="36" y="0"/>
                </a:lnTo>
                <a:lnTo>
                  <a:pt x="12" y="12"/>
                </a:lnTo>
                <a:lnTo>
                  <a:pt x="0" y="0"/>
                </a:lnTo>
                <a:lnTo>
                  <a:pt x="12"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31" name="Line 39"/>
          <p:cNvSpPr>
            <a:spLocks noChangeShapeType="1"/>
          </p:cNvSpPr>
          <p:nvPr/>
        </p:nvSpPr>
        <p:spPr bwMode="auto">
          <a:xfrm>
            <a:off x="5832475" y="4154489"/>
            <a:ext cx="1588" cy="47148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32" name="Picture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3425" y="4568825"/>
            <a:ext cx="57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33" name="Freeform 41"/>
          <p:cNvSpPr>
            <a:spLocks/>
          </p:cNvSpPr>
          <p:nvPr/>
        </p:nvSpPr>
        <p:spPr bwMode="auto">
          <a:xfrm>
            <a:off x="5794375" y="4549775"/>
            <a:ext cx="76200" cy="114300"/>
          </a:xfrm>
          <a:custGeom>
            <a:avLst/>
            <a:gdLst>
              <a:gd name="T0" fmla="*/ 24 w 48"/>
              <a:gd name="T1" fmla="*/ 72 h 72"/>
              <a:gd name="T2" fmla="*/ 48 w 48"/>
              <a:gd name="T3" fmla="*/ 0 h 72"/>
              <a:gd name="T4" fmla="*/ 24 w 48"/>
              <a:gd name="T5" fmla="*/ 12 h 72"/>
              <a:gd name="T6" fmla="*/ 0 w 48"/>
              <a:gd name="T7" fmla="*/ 0 h 72"/>
              <a:gd name="T8" fmla="*/ 24 w 48"/>
              <a:gd name="T9" fmla="*/ 72 h 72"/>
            </a:gdLst>
            <a:ahLst/>
            <a:cxnLst>
              <a:cxn ang="0">
                <a:pos x="T0" y="T1"/>
              </a:cxn>
              <a:cxn ang="0">
                <a:pos x="T2" y="T3"/>
              </a:cxn>
              <a:cxn ang="0">
                <a:pos x="T4" y="T5"/>
              </a:cxn>
              <a:cxn ang="0">
                <a:pos x="T6" y="T7"/>
              </a:cxn>
              <a:cxn ang="0">
                <a:pos x="T8" y="T9"/>
              </a:cxn>
            </a:cxnLst>
            <a:rect l="0" t="0" r="r" b="b"/>
            <a:pathLst>
              <a:path w="48" h="72">
                <a:moveTo>
                  <a:pt x="24" y="72"/>
                </a:moveTo>
                <a:lnTo>
                  <a:pt x="48" y="0"/>
                </a:lnTo>
                <a:lnTo>
                  <a:pt x="24" y="12"/>
                </a:lnTo>
                <a:lnTo>
                  <a:pt x="0" y="0"/>
                </a:lnTo>
                <a:lnTo>
                  <a:pt x="24"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34" name="Line 42"/>
          <p:cNvSpPr>
            <a:spLocks noChangeShapeType="1"/>
          </p:cNvSpPr>
          <p:nvPr/>
        </p:nvSpPr>
        <p:spPr bwMode="auto">
          <a:xfrm>
            <a:off x="7550150" y="4154489"/>
            <a:ext cx="1588" cy="47148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35" name="Picture 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31101" y="4568825"/>
            <a:ext cx="5556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36" name="Freeform 44"/>
          <p:cNvSpPr>
            <a:spLocks/>
          </p:cNvSpPr>
          <p:nvPr/>
        </p:nvSpPr>
        <p:spPr bwMode="auto">
          <a:xfrm>
            <a:off x="7512051" y="4549775"/>
            <a:ext cx="74613" cy="114300"/>
          </a:xfrm>
          <a:custGeom>
            <a:avLst/>
            <a:gdLst>
              <a:gd name="T0" fmla="*/ 24 w 47"/>
              <a:gd name="T1" fmla="*/ 72 h 72"/>
              <a:gd name="T2" fmla="*/ 47 w 47"/>
              <a:gd name="T3" fmla="*/ 0 h 72"/>
              <a:gd name="T4" fmla="*/ 24 w 47"/>
              <a:gd name="T5" fmla="*/ 12 h 72"/>
              <a:gd name="T6" fmla="*/ 0 w 47"/>
              <a:gd name="T7" fmla="*/ 0 h 72"/>
              <a:gd name="T8" fmla="*/ 24 w 47"/>
              <a:gd name="T9" fmla="*/ 72 h 72"/>
            </a:gdLst>
            <a:ahLst/>
            <a:cxnLst>
              <a:cxn ang="0">
                <a:pos x="T0" y="T1"/>
              </a:cxn>
              <a:cxn ang="0">
                <a:pos x="T2" y="T3"/>
              </a:cxn>
              <a:cxn ang="0">
                <a:pos x="T4" y="T5"/>
              </a:cxn>
              <a:cxn ang="0">
                <a:pos x="T6" y="T7"/>
              </a:cxn>
              <a:cxn ang="0">
                <a:pos x="T8" y="T9"/>
              </a:cxn>
            </a:cxnLst>
            <a:rect l="0" t="0" r="r" b="b"/>
            <a:pathLst>
              <a:path w="47" h="72">
                <a:moveTo>
                  <a:pt x="24" y="72"/>
                </a:moveTo>
                <a:lnTo>
                  <a:pt x="47" y="0"/>
                </a:lnTo>
                <a:lnTo>
                  <a:pt x="24" y="12"/>
                </a:lnTo>
                <a:lnTo>
                  <a:pt x="0" y="0"/>
                </a:lnTo>
                <a:lnTo>
                  <a:pt x="24"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37" name="Line 45"/>
          <p:cNvSpPr>
            <a:spLocks noChangeShapeType="1"/>
          </p:cNvSpPr>
          <p:nvPr/>
        </p:nvSpPr>
        <p:spPr bwMode="auto">
          <a:xfrm>
            <a:off x="3435351" y="2682875"/>
            <a:ext cx="339725" cy="15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38" name="Picture 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6975" y="2682875"/>
            <a:ext cx="95250"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39" name="Freeform 47"/>
          <p:cNvSpPr>
            <a:spLocks/>
          </p:cNvSpPr>
          <p:nvPr/>
        </p:nvSpPr>
        <p:spPr bwMode="auto">
          <a:xfrm>
            <a:off x="3717925" y="2665413"/>
            <a:ext cx="114300" cy="55562"/>
          </a:xfrm>
          <a:custGeom>
            <a:avLst/>
            <a:gdLst>
              <a:gd name="T0" fmla="*/ 72 w 72"/>
              <a:gd name="T1" fmla="*/ 23 h 35"/>
              <a:gd name="T2" fmla="*/ 0 w 72"/>
              <a:gd name="T3" fmla="*/ 0 h 35"/>
              <a:gd name="T4" fmla="*/ 12 w 72"/>
              <a:gd name="T5" fmla="*/ 23 h 35"/>
              <a:gd name="T6" fmla="*/ 0 w 72"/>
              <a:gd name="T7" fmla="*/ 35 h 35"/>
              <a:gd name="T8" fmla="*/ 72 w 72"/>
              <a:gd name="T9" fmla="*/ 23 h 35"/>
            </a:gdLst>
            <a:ahLst/>
            <a:cxnLst>
              <a:cxn ang="0">
                <a:pos x="T0" y="T1"/>
              </a:cxn>
              <a:cxn ang="0">
                <a:pos x="T2" y="T3"/>
              </a:cxn>
              <a:cxn ang="0">
                <a:pos x="T4" y="T5"/>
              </a:cxn>
              <a:cxn ang="0">
                <a:pos x="T6" y="T7"/>
              </a:cxn>
              <a:cxn ang="0">
                <a:pos x="T8" y="T9"/>
              </a:cxn>
            </a:cxnLst>
            <a:rect l="0" t="0" r="r" b="b"/>
            <a:pathLst>
              <a:path w="72" h="35">
                <a:moveTo>
                  <a:pt x="72" y="23"/>
                </a:moveTo>
                <a:lnTo>
                  <a:pt x="0" y="0"/>
                </a:lnTo>
                <a:lnTo>
                  <a:pt x="12" y="23"/>
                </a:lnTo>
                <a:lnTo>
                  <a:pt x="0" y="35"/>
                </a:lnTo>
                <a:lnTo>
                  <a:pt x="72" y="23"/>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40" name="Line 48"/>
          <p:cNvSpPr>
            <a:spLocks noChangeShapeType="1"/>
          </p:cNvSpPr>
          <p:nvPr/>
        </p:nvSpPr>
        <p:spPr bwMode="auto">
          <a:xfrm>
            <a:off x="5133976" y="2682875"/>
            <a:ext cx="358775" cy="15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41" name="Picture 4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35600" y="2682875"/>
            <a:ext cx="114300"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42" name="Freeform 50"/>
          <p:cNvSpPr>
            <a:spLocks/>
          </p:cNvSpPr>
          <p:nvPr/>
        </p:nvSpPr>
        <p:spPr bwMode="auto">
          <a:xfrm>
            <a:off x="5416550" y="2665413"/>
            <a:ext cx="133350" cy="55562"/>
          </a:xfrm>
          <a:custGeom>
            <a:avLst/>
            <a:gdLst>
              <a:gd name="T0" fmla="*/ 84 w 84"/>
              <a:gd name="T1" fmla="*/ 23 h 35"/>
              <a:gd name="T2" fmla="*/ 0 w 84"/>
              <a:gd name="T3" fmla="*/ 0 h 35"/>
              <a:gd name="T4" fmla="*/ 24 w 84"/>
              <a:gd name="T5" fmla="*/ 23 h 35"/>
              <a:gd name="T6" fmla="*/ 0 w 84"/>
              <a:gd name="T7" fmla="*/ 35 h 35"/>
              <a:gd name="T8" fmla="*/ 84 w 84"/>
              <a:gd name="T9" fmla="*/ 23 h 35"/>
            </a:gdLst>
            <a:ahLst/>
            <a:cxnLst>
              <a:cxn ang="0">
                <a:pos x="T0" y="T1"/>
              </a:cxn>
              <a:cxn ang="0">
                <a:pos x="T2" y="T3"/>
              </a:cxn>
              <a:cxn ang="0">
                <a:pos x="T4" y="T5"/>
              </a:cxn>
              <a:cxn ang="0">
                <a:pos x="T6" y="T7"/>
              </a:cxn>
              <a:cxn ang="0">
                <a:pos x="T8" y="T9"/>
              </a:cxn>
            </a:cxnLst>
            <a:rect l="0" t="0" r="r" b="b"/>
            <a:pathLst>
              <a:path w="84" h="35">
                <a:moveTo>
                  <a:pt x="84" y="23"/>
                </a:moveTo>
                <a:lnTo>
                  <a:pt x="0" y="0"/>
                </a:lnTo>
                <a:lnTo>
                  <a:pt x="24" y="23"/>
                </a:lnTo>
                <a:lnTo>
                  <a:pt x="0" y="35"/>
                </a:lnTo>
                <a:lnTo>
                  <a:pt x="84" y="23"/>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43" name="Line 51"/>
          <p:cNvSpPr>
            <a:spLocks noChangeShapeType="1"/>
          </p:cNvSpPr>
          <p:nvPr/>
        </p:nvSpPr>
        <p:spPr bwMode="auto">
          <a:xfrm>
            <a:off x="6851651" y="2682875"/>
            <a:ext cx="339725" cy="15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44" name="Picture 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6" y="2682875"/>
            <a:ext cx="93663"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45" name="Freeform 53"/>
          <p:cNvSpPr>
            <a:spLocks/>
          </p:cNvSpPr>
          <p:nvPr/>
        </p:nvSpPr>
        <p:spPr bwMode="auto">
          <a:xfrm>
            <a:off x="7134226" y="2665413"/>
            <a:ext cx="112713" cy="55562"/>
          </a:xfrm>
          <a:custGeom>
            <a:avLst/>
            <a:gdLst>
              <a:gd name="T0" fmla="*/ 71 w 71"/>
              <a:gd name="T1" fmla="*/ 23 h 35"/>
              <a:gd name="T2" fmla="*/ 0 w 71"/>
              <a:gd name="T3" fmla="*/ 0 h 35"/>
              <a:gd name="T4" fmla="*/ 12 w 71"/>
              <a:gd name="T5" fmla="*/ 23 h 35"/>
              <a:gd name="T6" fmla="*/ 0 w 71"/>
              <a:gd name="T7" fmla="*/ 35 h 35"/>
              <a:gd name="T8" fmla="*/ 71 w 71"/>
              <a:gd name="T9" fmla="*/ 23 h 35"/>
            </a:gdLst>
            <a:ahLst/>
            <a:cxnLst>
              <a:cxn ang="0">
                <a:pos x="T0" y="T1"/>
              </a:cxn>
              <a:cxn ang="0">
                <a:pos x="T2" y="T3"/>
              </a:cxn>
              <a:cxn ang="0">
                <a:pos x="T4" y="T5"/>
              </a:cxn>
              <a:cxn ang="0">
                <a:pos x="T6" y="T7"/>
              </a:cxn>
              <a:cxn ang="0">
                <a:pos x="T8" y="T9"/>
              </a:cxn>
            </a:cxnLst>
            <a:rect l="0" t="0" r="r" b="b"/>
            <a:pathLst>
              <a:path w="71" h="35">
                <a:moveTo>
                  <a:pt x="71" y="23"/>
                </a:moveTo>
                <a:lnTo>
                  <a:pt x="0" y="0"/>
                </a:lnTo>
                <a:lnTo>
                  <a:pt x="12" y="23"/>
                </a:lnTo>
                <a:lnTo>
                  <a:pt x="0" y="35"/>
                </a:lnTo>
                <a:lnTo>
                  <a:pt x="71" y="23"/>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46" name="Line 54"/>
          <p:cNvSpPr>
            <a:spLocks noChangeShapeType="1"/>
          </p:cNvSpPr>
          <p:nvPr/>
        </p:nvSpPr>
        <p:spPr bwMode="auto">
          <a:xfrm>
            <a:off x="7550150" y="2928939"/>
            <a:ext cx="1588" cy="4524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47" name="Picture 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31101" y="3343275"/>
            <a:ext cx="5556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48" name="Freeform 56"/>
          <p:cNvSpPr>
            <a:spLocks/>
          </p:cNvSpPr>
          <p:nvPr/>
        </p:nvSpPr>
        <p:spPr bwMode="auto">
          <a:xfrm>
            <a:off x="7512051" y="3324225"/>
            <a:ext cx="74613" cy="114300"/>
          </a:xfrm>
          <a:custGeom>
            <a:avLst/>
            <a:gdLst>
              <a:gd name="T0" fmla="*/ 24 w 47"/>
              <a:gd name="T1" fmla="*/ 72 h 72"/>
              <a:gd name="T2" fmla="*/ 47 w 47"/>
              <a:gd name="T3" fmla="*/ 0 h 72"/>
              <a:gd name="T4" fmla="*/ 24 w 47"/>
              <a:gd name="T5" fmla="*/ 12 h 72"/>
              <a:gd name="T6" fmla="*/ 0 w 47"/>
              <a:gd name="T7" fmla="*/ 0 h 72"/>
              <a:gd name="T8" fmla="*/ 24 w 47"/>
              <a:gd name="T9" fmla="*/ 72 h 72"/>
            </a:gdLst>
            <a:ahLst/>
            <a:cxnLst>
              <a:cxn ang="0">
                <a:pos x="T0" y="T1"/>
              </a:cxn>
              <a:cxn ang="0">
                <a:pos x="T2" y="T3"/>
              </a:cxn>
              <a:cxn ang="0">
                <a:pos x="T4" y="T5"/>
              </a:cxn>
              <a:cxn ang="0">
                <a:pos x="T6" y="T7"/>
              </a:cxn>
              <a:cxn ang="0">
                <a:pos x="T8" y="T9"/>
              </a:cxn>
            </a:cxnLst>
            <a:rect l="0" t="0" r="r" b="b"/>
            <a:pathLst>
              <a:path w="47" h="72">
                <a:moveTo>
                  <a:pt x="24" y="72"/>
                </a:moveTo>
                <a:lnTo>
                  <a:pt x="47" y="0"/>
                </a:lnTo>
                <a:lnTo>
                  <a:pt x="24" y="12"/>
                </a:lnTo>
                <a:lnTo>
                  <a:pt x="0" y="0"/>
                </a:lnTo>
                <a:lnTo>
                  <a:pt x="24"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49" name="Line 57"/>
          <p:cNvSpPr>
            <a:spLocks noChangeShapeType="1"/>
          </p:cNvSpPr>
          <p:nvPr/>
        </p:nvSpPr>
        <p:spPr bwMode="auto">
          <a:xfrm>
            <a:off x="6586539" y="2928939"/>
            <a:ext cx="1587" cy="4524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50" name="Picture 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7488" y="3343275"/>
            <a:ext cx="57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51" name="Freeform 59"/>
          <p:cNvSpPr>
            <a:spLocks/>
          </p:cNvSpPr>
          <p:nvPr/>
        </p:nvSpPr>
        <p:spPr bwMode="auto">
          <a:xfrm>
            <a:off x="6550026" y="3324225"/>
            <a:ext cx="74613" cy="114300"/>
          </a:xfrm>
          <a:custGeom>
            <a:avLst/>
            <a:gdLst>
              <a:gd name="T0" fmla="*/ 23 w 47"/>
              <a:gd name="T1" fmla="*/ 72 h 72"/>
              <a:gd name="T2" fmla="*/ 47 w 47"/>
              <a:gd name="T3" fmla="*/ 0 h 72"/>
              <a:gd name="T4" fmla="*/ 23 w 47"/>
              <a:gd name="T5" fmla="*/ 12 h 72"/>
              <a:gd name="T6" fmla="*/ 0 w 47"/>
              <a:gd name="T7" fmla="*/ 0 h 72"/>
              <a:gd name="T8" fmla="*/ 23 w 47"/>
              <a:gd name="T9" fmla="*/ 72 h 72"/>
            </a:gdLst>
            <a:ahLst/>
            <a:cxnLst>
              <a:cxn ang="0">
                <a:pos x="T0" y="T1"/>
              </a:cxn>
              <a:cxn ang="0">
                <a:pos x="T2" y="T3"/>
              </a:cxn>
              <a:cxn ang="0">
                <a:pos x="T4" y="T5"/>
              </a:cxn>
              <a:cxn ang="0">
                <a:pos x="T6" y="T7"/>
              </a:cxn>
              <a:cxn ang="0">
                <a:pos x="T8" y="T9"/>
              </a:cxn>
            </a:cxnLst>
            <a:rect l="0" t="0" r="r" b="b"/>
            <a:pathLst>
              <a:path w="47" h="72">
                <a:moveTo>
                  <a:pt x="23" y="72"/>
                </a:moveTo>
                <a:lnTo>
                  <a:pt x="47" y="0"/>
                </a:lnTo>
                <a:lnTo>
                  <a:pt x="23" y="12"/>
                </a:lnTo>
                <a:lnTo>
                  <a:pt x="0" y="0"/>
                </a:lnTo>
                <a:lnTo>
                  <a:pt x="23"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52" name="Line 60"/>
          <p:cNvSpPr>
            <a:spLocks noChangeShapeType="1"/>
          </p:cNvSpPr>
          <p:nvPr/>
        </p:nvSpPr>
        <p:spPr bwMode="auto">
          <a:xfrm>
            <a:off x="5832475" y="2928939"/>
            <a:ext cx="1588" cy="4524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53" name="Picture 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3425" y="3343275"/>
            <a:ext cx="57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54" name="Freeform 62"/>
          <p:cNvSpPr>
            <a:spLocks/>
          </p:cNvSpPr>
          <p:nvPr/>
        </p:nvSpPr>
        <p:spPr bwMode="auto">
          <a:xfrm>
            <a:off x="5794375" y="3324225"/>
            <a:ext cx="76200" cy="114300"/>
          </a:xfrm>
          <a:custGeom>
            <a:avLst/>
            <a:gdLst>
              <a:gd name="T0" fmla="*/ 24 w 48"/>
              <a:gd name="T1" fmla="*/ 72 h 72"/>
              <a:gd name="T2" fmla="*/ 48 w 48"/>
              <a:gd name="T3" fmla="*/ 0 h 72"/>
              <a:gd name="T4" fmla="*/ 24 w 48"/>
              <a:gd name="T5" fmla="*/ 12 h 72"/>
              <a:gd name="T6" fmla="*/ 0 w 48"/>
              <a:gd name="T7" fmla="*/ 0 h 72"/>
              <a:gd name="T8" fmla="*/ 24 w 48"/>
              <a:gd name="T9" fmla="*/ 72 h 72"/>
            </a:gdLst>
            <a:ahLst/>
            <a:cxnLst>
              <a:cxn ang="0">
                <a:pos x="T0" y="T1"/>
              </a:cxn>
              <a:cxn ang="0">
                <a:pos x="T2" y="T3"/>
              </a:cxn>
              <a:cxn ang="0">
                <a:pos x="T4" y="T5"/>
              </a:cxn>
              <a:cxn ang="0">
                <a:pos x="T6" y="T7"/>
              </a:cxn>
              <a:cxn ang="0">
                <a:pos x="T8" y="T9"/>
              </a:cxn>
            </a:cxnLst>
            <a:rect l="0" t="0" r="r" b="b"/>
            <a:pathLst>
              <a:path w="48" h="72">
                <a:moveTo>
                  <a:pt x="24" y="72"/>
                </a:moveTo>
                <a:lnTo>
                  <a:pt x="48" y="0"/>
                </a:lnTo>
                <a:lnTo>
                  <a:pt x="24" y="12"/>
                </a:lnTo>
                <a:lnTo>
                  <a:pt x="0" y="0"/>
                </a:lnTo>
                <a:lnTo>
                  <a:pt x="24"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55" name="Line 63"/>
          <p:cNvSpPr>
            <a:spLocks noChangeShapeType="1"/>
          </p:cNvSpPr>
          <p:nvPr/>
        </p:nvSpPr>
        <p:spPr bwMode="auto">
          <a:xfrm>
            <a:off x="4870450" y="2928939"/>
            <a:ext cx="1588" cy="4524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56" name="Picture 6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1401" y="3343275"/>
            <a:ext cx="5556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57" name="Freeform 65"/>
          <p:cNvSpPr>
            <a:spLocks/>
          </p:cNvSpPr>
          <p:nvPr/>
        </p:nvSpPr>
        <p:spPr bwMode="auto">
          <a:xfrm>
            <a:off x="4832351" y="3324225"/>
            <a:ext cx="74613" cy="114300"/>
          </a:xfrm>
          <a:custGeom>
            <a:avLst/>
            <a:gdLst>
              <a:gd name="T0" fmla="*/ 24 w 47"/>
              <a:gd name="T1" fmla="*/ 72 h 72"/>
              <a:gd name="T2" fmla="*/ 47 w 47"/>
              <a:gd name="T3" fmla="*/ 0 h 72"/>
              <a:gd name="T4" fmla="*/ 24 w 47"/>
              <a:gd name="T5" fmla="*/ 12 h 72"/>
              <a:gd name="T6" fmla="*/ 0 w 47"/>
              <a:gd name="T7" fmla="*/ 0 h 72"/>
              <a:gd name="T8" fmla="*/ 24 w 47"/>
              <a:gd name="T9" fmla="*/ 72 h 72"/>
            </a:gdLst>
            <a:ahLst/>
            <a:cxnLst>
              <a:cxn ang="0">
                <a:pos x="T0" y="T1"/>
              </a:cxn>
              <a:cxn ang="0">
                <a:pos x="T2" y="T3"/>
              </a:cxn>
              <a:cxn ang="0">
                <a:pos x="T4" y="T5"/>
              </a:cxn>
              <a:cxn ang="0">
                <a:pos x="T6" y="T7"/>
              </a:cxn>
              <a:cxn ang="0">
                <a:pos x="T8" y="T9"/>
              </a:cxn>
            </a:cxnLst>
            <a:rect l="0" t="0" r="r" b="b"/>
            <a:pathLst>
              <a:path w="47" h="72">
                <a:moveTo>
                  <a:pt x="24" y="72"/>
                </a:moveTo>
                <a:lnTo>
                  <a:pt x="47" y="0"/>
                </a:lnTo>
                <a:lnTo>
                  <a:pt x="24" y="12"/>
                </a:lnTo>
                <a:lnTo>
                  <a:pt x="0" y="0"/>
                </a:lnTo>
                <a:lnTo>
                  <a:pt x="24"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58" name="Line 66"/>
          <p:cNvSpPr>
            <a:spLocks noChangeShapeType="1"/>
          </p:cNvSpPr>
          <p:nvPr/>
        </p:nvSpPr>
        <p:spPr bwMode="auto">
          <a:xfrm>
            <a:off x="4114800" y="2928939"/>
            <a:ext cx="1588" cy="4524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59" name="Picture 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5750" y="3343275"/>
            <a:ext cx="57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60" name="Freeform 68"/>
          <p:cNvSpPr>
            <a:spLocks/>
          </p:cNvSpPr>
          <p:nvPr/>
        </p:nvSpPr>
        <p:spPr bwMode="auto">
          <a:xfrm>
            <a:off x="4095750" y="3324225"/>
            <a:ext cx="57150" cy="114300"/>
          </a:xfrm>
          <a:custGeom>
            <a:avLst/>
            <a:gdLst>
              <a:gd name="T0" fmla="*/ 12 w 36"/>
              <a:gd name="T1" fmla="*/ 72 h 72"/>
              <a:gd name="T2" fmla="*/ 36 w 36"/>
              <a:gd name="T3" fmla="*/ 0 h 72"/>
              <a:gd name="T4" fmla="*/ 12 w 36"/>
              <a:gd name="T5" fmla="*/ 12 h 72"/>
              <a:gd name="T6" fmla="*/ 0 w 36"/>
              <a:gd name="T7" fmla="*/ 0 h 72"/>
              <a:gd name="T8" fmla="*/ 12 w 36"/>
              <a:gd name="T9" fmla="*/ 72 h 72"/>
            </a:gdLst>
            <a:ahLst/>
            <a:cxnLst>
              <a:cxn ang="0">
                <a:pos x="T0" y="T1"/>
              </a:cxn>
              <a:cxn ang="0">
                <a:pos x="T2" y="T3"/>
              </a:cxn>
              <a:cxn ang="0">
                <a:pos x="T4" y="T5"/>
              </a:cxn>
              <a:cxn ang="0">
                <a:pos x="T6" y="T7"/>
              </a:cxn>
              <a:cxn ang="0">
                <a:pos x="T8" y="T9"/>
              </a:cxn>
            </a:cxnLst>
            <a:rect l="0" t="0" r="r" b="b"/>
            <a:pathLst>
              <a:path w="36" h="72">
                <a:moveTo>
                  <a:pt x="12" y="72"/>
                </a:moveTo>
                <a:lnTo>
                  <a:pt x="36" y="0"/>
                </a:lnTo>
                <a:lnTo>
                  <a:pt x="12" y="12"/>
                </a:lnTo>
                <a:lnTo>
                  <a:pt x="0" y="0"/>
                </a:lnTo>
                <a:lnTo>
                  <a:pt x="12"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61" name="Line 69"/>
          <p:cNvSpPr>
            <a:spLocks noChangeShapeType="1"/>
          </p:cNvSpPr>
          <p:nvPr/>
        </p:nvSpPr>
        <p:spPr bwMode="auto">
          <a:xfrm>
            <a:off x="3152775" y="2928939"/>
            <a:ext cx="1588" cy="4524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862" name="Picture 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3725" y="3343275"/>
            <a:ext cx="57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63" name="Freeform 71"/>
          <p:cNvSpPr>
            <a:spLocks/>
          </p:cNvSpPr>
          <p:nvPr/>
        </p:nvSpPr>
        <p:spPr bwMode="auto">
          <a:xfrm>
            <a:off x="3133725" y="3324225"/>
            <a:ext cx="57150" cy="114300"/>
          </a:xfrm>
          <a:custGeom>
            <a:avLst/>
            <a:gdLst>
              <a:gd name="T0" fmla="*/ 12 w 36"/>
              <a:gd name="T1" fmla="*/ 72 h 72"/>
              <a:gd name="T2" fmla="*/ 36 w 36"/>
              <a:gd name="T3" fmla="*/ 0 h 72"/>
              <a:gd name="T4" fmla="*/ 12 w 36"/>
              <a:gd name="T5" fmla="*/ 12 h 72"/>
              <a:gd name="T6" fmla="*/ 0 w 36"/>
              <a:gd name="T7" fmla="*/ 0 h 72"/>
              <a:gd name="T8" fmla="*/ 12 w 36"/>
              <a:gd name="T9" fmla="*/ 72 h 72"/>
            </a:gdLst>
            <a:ahLst/>
            <a:cxnLst>
              <a:cxn ang="0">
                <a:pos x="T0" y="T1"/>
              </a:cxn>
              <a:cxn ang="0">
                <a:pos x="T2" y="T3"/>
              </a:cxn>
              <a:cxn ang="0">
                <a:pos x="T4" y="T5"/>
              </a:cxn>
              <a:cxn ang="0">
                <a:pos x="T6" y="T7"/>
              </a:cxn>
              <a:cxn ang="0">
                <a:pos x="T8" y="T9"/>
              </a:cxn>
            </a:cxnLst>
            <a:rect l="0" t="0" r="r" b="b"/>
            <a:pathLst>
              <a:path w="36" h="72">
                <a:moveTo>
                  <a:pt x="12" y="72"/>
                </a:moveTo>
                <a:lnTo>
                  <a:pt x="36" y="0"/>
                </a:lnTo>
                <a:lnTo>
                  <a:pt x="12" y="12"/>
                </a:lnTo>
                <a:lnTo>
                  <a:pt x="0" y="0"/>
                </a:lnTo>
                <a:lnTo>
                  <a:pt x="12"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64" name="Oval 72"/>
          <p:cNvSpPr>
            <a:spLocks noChangeArrowheads="1"/>
          </p:cNvSpPr>
          <p:nvPr/>
        </p:nvSpPr>
        <p:spPr bwMode="auto">
          <a:xfrm>
            <a:off x="2312989" y="4711700"/>
            <a:ext cx="942975" cy="450850"/>
          </a:xfrm>
          <a:prstGeom prst="ellipse">
            <a:avLst/>
          </a:prstGeom>
          <a:solidFill>
            <a:srgbClr val="FFFFFF"/>
          </a:solidFill>
          <a:ln w="19050">
            <a:solidFill>
              <a:srgbClr val="0083D7"/>
            </a:solidFill>
            <a:round/>
            <a:headEnd/>
            <a:tailEnd/>
          </a:ln>
        </p:spPr>
        <p:txBody>
          <a:bodyPr/>
          <a:lstStyle/>
          <a:p>
            <a:pPr algn="ctr"/>
            <a:endParaRPr lang="es-ES"/>
          </a:p>
        </p:txBody>
      </p:sp>
      <p:sp>
        <p:nvSpPr>
          <p:cNvPr id="33865" name="AutoShape 73"/>
          <p:cNvSpPr>
            <a:spLocks noChangeArrowheads="1"/>
          </p:cNvSpPr>
          <p:nvPr/>
        </p:nvSpPr>
        <p:spPr bwMode="auto">
          <a:xfrm>
            <a:off x="3886200" y="2438400"/>
            <a:ext cx="1282700" cy="471488"/>
          </a:xfrm>
          <a:prstGeom prst="roundRect">
            <a:avLst>
              <a:gd name="adj" fmla="val 50000"/>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66" name="AutoShape 74"/>
          <p:cNvSpPr>
            <a:spLocks noChangeArrowheads="1"/>
          </p:cNvSpPr>
          <p:nvPr/>
        </p:nvSpPr>
        <p:spPr bwMode="auto">
          <a:xfrm>
            <a:off x="3860800" y="2466975"/>
            <a:ext cx="1282700" cy="471488"/>
          </a:xfrm>
          <a:prstGeom prst="roundRect">
            <a:avLst>
              <a:gd name="adj" fmla="val 50000"/>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67" name="Rectangle 75"/>
          <p:cNvSpPr>
            <a:spLocks noChangeArrowheads="1"/>
          </p:cNvSpPr>
          <p:nvPr/>
        </p:nvSpPr>
        <p:spPr bwMode="auto">
          <a:xfrm>
            <a:off x="4114801" y="2514600"/>
            <a:ext cx="9794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200">
                <a:solidFill>
                  <a:srgbClr val="000000"/>
                </a:solidFill>
                <a:latin typeface="Formata Regular" charset="0"/>
              </a:rPr>
              <a:t>Especificación</a:t>
            </a:r>
          </a:p>
          <a:p>
            <a:pPr algn="ctr" eaLnBrk="0" hangingPunct="0"/>
            <a:r>
              <a:rPr lang="es-ES" sz="1200">
                <a:solidFill>
                  <a:srgbClr val="000000"/>
                </a:solidFill>
                <a:latin typeface="Formata Regular" charset="0"/>
              </a:rPr>
              <a:t>Del sistema</a:t>
            </a:r>
            <a:endParaRPr lang="es-ES" sz="2400" b="1">
              <a:latin typeface="Times" panose="02020603050405020304" pitchFamily="18" charset="0"/>
            </a:endParaRPr>
          </a:p>
        </p:txBody>
      </p:sp>
      <p:sp>
        <p:nvSpPr>
          <p:cNvPr id="33871" name="AutoShape 79"/>
          <p:cNvSpPr>
            <a:spLocks noChangeArrowheads="1"/>
          </p:cNvSpPr>
          <p:nvPr/>
        </p:nvSpPr>
        <p:spPr bwMode="auto">
          <a:xfrm>
            <a:off x="5567364" y="2457450"/>
            <a:ext cx="1284287" cy="471488"/>
          </a:xfrm>
          <a:prstGeom prst="roundRect">
            <a:avLst>
              <a:gd name="adj" fmla="val 50000"/>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72" name="AutoShape 80"/>
          <p:cNvSpPr>
            <a:spLocks noChangeArrowheads="1"/>
          </p:cNvSpPr>
          <p:nvPr/>
        </p:nvSpPr>
        <p:spPr bwMode="auto">
          <a:xfrm>
            <a:off x="5576889" y="2466975"/>
            <a:ext cx="1284287" cy="471488"/>
          </a:xfrm>
          <a:prstGeom prst="roundRect">
            <a:avLst>
              <a:gd name="adj" fmla="val 50000"/>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73" name="Rectangle 81"/>
          <p:cNvSpPr>
            <a:spLocks noChangeArrowheads="1"/>
          </p:cNvSpPr>
          <p:nvPr/>
        </p:nvSpPr>
        <p:spPr bwMode="auto">
          <a:xfrm>
            <a:off x="5638800" y="2590800"/>
            <a:ext cx="12952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200">
                <a:solidFill>
                  <a:srgbClr val="000000"/>
                </a:solidFill>
                <a:latin typeface="Formata Regular" charset="0"/>
              </a:rPr>
              <a:t>Diseño del sistema</a:t>
            </a:r>
            <a:endParaRPr lang="es-ES" sz="2400" b="1">
              <a:latin typeface="Times" panose="02020603050405020304" pitchFamily="18" charset="0"/>
            </a:endParaRPr>
          </a:p>
        </p:txBody>
      </p:sp>
      <p:sp>
        <p:nvSpPr>
          <p:cNvPr id="33876" name="AutoShape 84"/>
          <p:cNvSpPr>
            <a:spLocks noChangeArrowheads="1"/>
          </p:cNvSpPr>
          <p:nvPr/>
        </p:nvSpPr>
        <p:spPr bwMode="auto">
          <a:xfrm>
            <a:off x="7285038" y="2457450"/>
            <a:ext cx="1282700" cy="471488"/>
          </a:xfrm>
          <a:prstGeom prst="roundRect">
            <a:avLst>
              <a:gd name="adj" fmla="val 50000"/>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77" name="AutoShape 85"/>
          <p:cNvSpPr>
            <a:spLocks noChangeArrowheads="1"/>
          </p:cNvSpPr>
          <p:nvPr/>
        </p:nvSpPr>
        <p:spPr bwMode="auto">
          <a:xfrm>
            <a:off x="7294563" y="2466975"/>
            <a:ext cx="1282700" cy="471488"/>
          </a:xfrm>
          <a:prstGeom prst="roundRect">
            <a:avLst>
              <a:gd name="adj" fmla="val 50000"/>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78" name="Rectangle 86"/>
          <p:cNvSpPr>
            <a:spLocks noChangeArrowheads="1"/>
          </p:cNvSpPr>
          <p:nvPr/>
        </p:nvSpPr>
        <p:spPr bwMode="auto">
          <a:xfrm>
            <a:off x="7643814" y="2495550"/>
            <a:ext cx="6203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200">
                <a:solidFill>
                  <a:srgbClr val="000000"/>
                </a:solidFill>
                <a:latin typeface="Formata Regular" charset="0"/>
              </a:rPr>
              <a:t>Diseño</a:t>
            </a:r>
          </a:p>
          <a:p>
            <a:pPr algn="ctr" eaLnBrk="0" hangingPunct="0"/>
            <a:r>
              <a:rPr lang="es-ES" sz="1200">
                <a:solidFill>
                  <a:srgbClr val="000000"/>
                </a:solidFill>
                <a:latin typeface="Formata Regular" charset="0"/>
              </a:rPr>
              <a:t>detallado</a:t>
            </a:r>
            <a:endParaRPr lang="es-ES" sz="2400" b="1">
              <a:latin typeface="Times" panose="02020603050405020304" pitchFamily="18" charset="0"/>
            </a:endParaRPr>
          </a:p>
        </p:txBody>
      </p:sp>
      <p:sp>
        <p:nvSpPr>
          <p:cNvPr id="33880" name="AutoShape 88"/>
          <p:cNvSpPr>
            <a:spLocks noChangeArrowheads="1"/>
          </p:cNvSpPr>
          <p:nvPr/>
        </p:nvSpPr>
        <p:spPr bwMode="auto">
          <a:xfrm>
            <a:off x="8775700" y="3475037"/>
            <a:ext cx="1282700" cy="823913"/>
          </a:xfrm>
          <a:prstGeom prst="roundRect">
            <a:avLst>
              <a:gd name="adj" fmla="val 47222"/>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881" name="AutoShape 89"/>
          <p:cNvSpPr>
            <a:spLocks noChangeArrowheads="1"/>
          </p:cNvSpPr>
          <p:nvPr/>
        </p:nvSpPr>
        <p:spPr bwMode="auto">
          <a:xfrm>
            <a:off x="8785225" y="3484562"/>
            <a:ext cx="1557338" cy="839788"/>
          </a:xfrm>
          <a:prstGeom prst="roundRect">
            <a:avLst>
              <a:gd name="adj" fmla="val 45944"/>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82" name="Rectangle 90"/>
          <p:cNvSpPr>
            <a:spLocks noChangeArrowheads="1"/>
          </p:cNvSpPr>
          <p:nvPr/>
        </p:nvSpPr>
        <p:spPr bwMode="auto">
          <a:xfrm>
            <a:off x="8915400" y="3505200"/>
            <a:ext cx="10668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s-ES" sz="1200">
                <a:solidFill>
                  <a:srgbClr val="000000"/>
                </a:solidFill>
                <a:latin typeface="Formata Regular" charset="0"/>
              </a:rPr>
              <a:t>Código y prueba de los módulos y unidades</a:t>
            </a:r>
            <a:endParaRPr lang="es-ES" sz="2400" b="1">
              <a:latin typeface="Times" panose="02020603050405020304" pitchFamily="18" charset="0"/>
            </a:endParaRPr>
          </a:p>
        </p:txBody>
      </p:sp>
      <p:sp>
        <p:nvSpPr>
          <p:cNvPr id="33885" name="Rectangle 93"/>
          <p:cNvSpPr>
            <a:spLocks noChangeArrowheads="1"/>
          </p:cNvSpPr>
          <p:nvPr/>
        </p:nvSpPr>
        <p:spPr bwMode="auto">
          <a:xfrm>
            <a:off x="6416674" y="3475038"/>
            <a:ext cx="1495425" cy="679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33886" name="Rectangle 94"/>
          <p:cNvSpPr>
            <a:spLocks noChangeArrowheads="1"/>
          </p:cNvSpPr>
          <p:nvPr/>
        </p:nvSpPr>
        <p:spPr bwMode="auto">
          <a:xfrm>
            <a:off x="6426199" y="3484563"/>
            <a:ext cx="1538288" cy="679450"/>
          </a:xfrm>
          <a:prstGeom prst="rect">
            <a:avLst/>
          </a:prstGeom>
          <a:noFill/>
          <a:ln w="19050">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87" name="Rectangle 95"/>
          <p:cNvSpPr>
            <a:spLocks noChangeArrowheads="1"/>
          </p:cNvSpPr>
          <p:nvPr/>
        </p:nvSpPr>
        <p:spPr bwMode="auto">
          <a:xfrm>
            <a:off x="6407150" y="3560804"/>
            <a:ext cx="14478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s-ES" sz="1200" dirty="0">
                <a:solidFill>
                  <a:srgbClr val="000000"/>
                </a:solidFill>
                <a:latin typeface="Formata Regular" charset="0"/>
              </a:rPr>
              <a:t>Plan de pruebas de integración </a:t>
            </a:r>
          </a:p>
          <a:p>
            <a:pPr algn="ctr" eaLnBrk="0" hangingPunct="0"/>
            <a:r>
              <a:rPr lang="es-ES" sz="1200" dirty="0">
                <a:solidFill>
                  <a:srgbClr val="000000"/>
                </a:solidFill>
                <a:latin typeface="Formata Regular" charset="0"/>
              </a:rPr>
              <a:t>De los subsistemas</a:t>
            </a:r>
            <a:endParaRPr lang="es-ES" sz="2400" b="1" dirty="0">
              <a:latin typeface="Times" panose="02020603050405020304" pitchFamily="18" charset="0"/>
            </a:endParaRPr>
          </a:p>
        </p:txBody>
      </p:sp>
      <p:sp>
        <p:nvSpPr>
          <p:cNvPr id="33893" name="Rectangle 101"/>
          <p:cNvSpPr>
            <a:spLocks noChangeArrowheads="1"/>
          </p:cNvSpPr>
          <p:nvPr/>
        </p:nvSpPr>
        <p:spPr bwMode="auto">
          <a:xfrm>
            <a:off x="4718050" y="3475038"/>
            <a:ext cx="1284288" cy="679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33894" name="Rectangle 102"/>
          <p:cNvSpPr>
            <a:spLocks noChangeArrowheads="1"/>
          </p:cNvSpPr>
          <p:nvPr/>
        </p:nvSpPr>
        <p:spPr bwMode="auto">
          <a:xfrm>
            <a:off x="4727575" y="3484563"/>
            <a:ext cx="1284288" cy="679450"/>
          </a:xfrm>
          <a:prstGeom prst="rect">
            <a:avLst/>
          </a:prstGeom>
          <a:noFill/>
          <a:ln w="19050">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895" name="Rectangle 103"/>
          <p:cNvSpPr>
            <a:spLocks noChangeArrowheads="1"/>
          </p:cNvSpPr>
          <p:nvPr/>
        </p:nvSpPr>
        <p:spPr bwMode="auto">
          <a:xfrm>
            <a:off x="4724400" y="3505200"/>
            <a:ext cx="12192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s-ES" sz="1200" dirty="0">
                <a:solidFill>
                  <a:srgbClr val="000000"/>
                </a:solidFill>
                <a:latin typeface="Formata Regular" charset="0"/>
              </a:rPr>
              <a:t>Plan de pruebas de integración del sistema</a:t>
            </a:r>
            <a:endParaRPr lang="es-ES" sz="2400" b="1" dirty="0">
              <a:latin typeface="Times" panose="02020603050405020304" pitchFamily="18" charset="0"/>
            </a:endParaRPr>
          </a:p>
        </p:txBody>
      </p:sp>
      <p:sp>
        <p:nvSpPr>
          <p:cNvPr id="33898" name="Rectangle 106"/>
          <p:cNvSpPr>
            <a:spLocks noChangeArrowheads="1"/>
          </p:cNvSpPr>
          <p:nvPr/>
        </p:nvSpPr>
        <p:spPr bwMode="auto">
          <a:xfrm>
            <a:off x="5322889" y="3702050"/>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endParaRPr lang="es-ES" sz="2400" b="1">
              <a:latin typeface="Times" panose="02020603050405020304" pitchFamily="18" charset="0"/>
            </a:endParaRPr>
          </a:p>
        </p:txBody>
      </p:sp>
      <p:sp>
        <p:nvSpPr>
          <p:cNvPr id="33902" name="Rectangle 110"/>
          <p:cNvSpPr>
            <a:spLocks noChangeArrowheads="1"/>
          </p:cNvSpPr>
          <p:nvPr/>
        </p:nvSpPr>
        <p:spPr bwMode="auto">
          <a:xfrm>
            <a:off x="3001963" y="3475038"/>
            <a:ext cx="1282700" cy="679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a:p>
        </p:txBody>
      </p:sp>
      <p:sp>
        <p:nvSpPr>
          <p:cNvPr id="33903" name="Rectangle 111"/>
          <p:cNvSpPr>
            <a:spLocks noChangeArrowheads="1"/>
          </p:cNvSpPr>
          <p:nvPr/>
        </p:nvSpPr>
        <p:spPr bwMode="auto">
          <a:xfrm>
            <a:off x="3011488" y="3484563"/>
            <a:ext cx="1282700" cy="679450"/>
          </a:xfrm>
          <a:prstGeom prst="rect">
            <a:avLst/>
          </a:prstGeom>
          <a:noFill/>
          <a:ln w="19050">
            <a:solidFill>
              <a:srgbClr val="0083D7"/>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904" name="Rectangle 112"/>
          <p:cNvSpPr>
            <a:spLocks noChangeArrowheads="1"/>
          </p:cNvSpPr>
          <p:nvPr/>
        </p:nvSpPr>
        <p:spPr bwMode="auto">
          <a:xfrm>
            <a:off x="3122141" y="3609459"/>
            <a:ext cx="1115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200" dirty="0">
                <a:solidFill>
                  <a:srgbClr val="000000"/>
                </a:solidFill>
                <a:latin typeface="Formata Regular" charset="0"/>
              </a:rPr>
              <a:t>Plan de pruebas</a:t>
            </a:r>
          </a:p>
          <a:p>
            <a:pPr algn="ctr" eaLnBrk="0" hangingPunct="0"/>
            <a:r>
              <a:rPr lang="es-ES" sz="1200" dirty="0">
                <a:solidFill>
                  <a:srgbClr val="000000"/>
                </a:solidFill>
                <a:latin typeface="Formata Regular" charset="0"/>
              </a:rPr>
              <a:t>De aceptación</a:t>
            </a:r>
            <a:endParaRPr lang="es-ES" sz="2400" b="1" dirty="0">
              <a:latin typeface="Times" panose="02020603050405020304" pitchFamily="18" charset="0"/>
            </a:endParaRPr>
          </a:p>
        </p:txBody>
      </p:sp>
      <p:sp>
        <p:nvSpPr>
          <p:cNvPr id="33906" name="Rectangle 114"/>
          <p:cNvSpPr>
            <a:spLocks noChangeArrowheads="1"/>
          </p:cNvSpPr>
          <p:nvPr/>
        </p:nvSpPr>
        <p:spPr bwMode="auto">
          <a:xfrm>
            <a:off x="2549526" y="4833938"/>
            <a:ext cx="5450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200">
                <a:solidFill>
                  <a:srgbClr val="000000"/>
                </a:solidFill>
                <a:latin typeface="Formata Regular" charset="0"/>
              </a:rPr>
              <a:t>Servicio</a:t>
            </a:r>
            <a:endParaRPr lang="es-ES" sz="2400" b="1">
              <a:latin typeface="Times" panose="02020603050405020304" pitchFamily="18" charset="0"/>
            </a:endParaRPr>
          </a:p>
        </p:txBody>
      </p:sp>
      <p:sp>
        <p:nvSpPr>
          <p:cNvPr id="33907" name="AutoShape 115"/>
          <p:cNvSpPr>
            <a:spLocks noChangeArrowheads="1"/>
          </p:cNvSpPr>
          <p:nvPr/>
        </p:nvSpPr>
        <p:spPr bwMode="auto">
          <a:xfrm>
            <a:off x="3851275" y="4702175"/>
            <a:ext cx="1282700" cy="469900"/>
          </a:xfrm>
          <a:prstGeom prst="roundRect">
            <a:avLst>
              <a:gd name="adj" fmla="val 50000"/>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908" name="AutoShape 116"/>
          <p:cNvSpPr>
            <a:spLocks noChangeArrowheads="1"/>
          </p:cNvSpPr>
          <p:nvPr/>
        </p:nvSpPr>
        <p:spPr bwMode="auto">
          <a:xfrm>
            <a:off x="3860800" y="4711700"/>
            <a:ext cx="1282700" cy="469900"/>
          </a:xfrm>
          <a:prstGeom prst="roundRect">
            <a:avLst>
              <a:gd name="adj" fmla="val 50000"/>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909" name="Rectangle 117"/>
          <p:cNvSpPr>
            <a:spLocks noChangeArrowheads="1"/>
          </p:cNvSpPr>
          <p:nvPr/>
        </p:nvSpPr>
        <p:spPr bwMode="auto">
          <a:xfrm>
            <a:off x="4114801" y="4738688"/>
            <a:ext cx="7502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200">
                <a:solidFill>
                  <a:srgbClr val="000000"/>
                </a:solidFill>
                <a:latin typeface="Formata Regular" charset="0"/>
              </a:rPr>
              <a:t>Prueba de </a:t>
            </a:r>
          </a:p>
          <a:p>
            <a:pPr algn="ctr" eaLnBrk="0" hangingPunct="0"/>
            <a:r>
              <a:rPr lang="es-ES" sz="1200">
                <a:solidFill>
                  <a:srgbClr val="000000"/>
                </a:solidFill>
                <a:latin typeface="Formata Regular" charset="0"/>
              </a:rPr>
              <a:t>aceptación</a:t>
            </a:r>
            <a:endParaRPr lang="es-ES" sz="2400" b="1">
              <a:latin typeface="Times" panose="02020603050405020304" pitchFamily="18" charset="0"/>
            </a:endParaRPr>
          </a:p>
        </p:txBody>
      </p:sp>
      <p:sp>
        <p:nvSpPr>
          <p:cNvPr id="33911" name="AutoShape 119"/>
          <p:cNvSpPr>
            <a:spLocks noChangeArrowheads="1"/>
          </p:cNvSpPr>
          <p:nvPr/>
        </p:nvSpPr>
        <p:spPr bwMode="auto">
          <a:xfrm>
            <a:off x="5567363" y="4744264"/>
            <a:ext cx="1284287" cy="580211"/>
          </a:xfrm>
          <a:prstGeom prst="roundRect">
            <a:avLst>
              <a:gd name="adj" fmla="val 50000"/>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912" name="AutoShape 120"/>
          <p:cNvSpPr>
            <a:spLocks noChangeArrowheads="1"/>
          </p:cNvSpPr>
          <p:nvPr/>
        </p:nvSpPr>
        <p:spPr bwMode="auto">
          <a:xfrm>
            <a:off x="5576889" y="4711699"/>
            <a:ext cx="1284287" cy="628651"/>
          </a:xfrm>
          <a:prstGeom prst="roundRect">
            <a:avLst>
              <a:gd name="adj" fmla="val 50000"/>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913" name="Rectangle 121"/>
          <p:cNvSpPr>
            <a:spLocks noChangeArrowheads="1"/>
          </p:cNvSpPr>
          <p:nvPr/>
        </p:nvSpPr>
        <p:spPr bwMode="auto">
          <a:xfrm>
            <a:off x="5590382" y="4749025"/>
            <a:ext cx="12192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s-ES" sz="1200" dirty="0">
                <a:solidFill>
                  <a:srgbClr val="000000"/>
                </a:solidFill>
                <a:latin typeface="Formata Regular" charset="0"/>
              </a:rPr>
              <a:t>Prueba de integración del sistema</a:t>
            </a:r>
            <a:endParaRPr lang="es-ES" sz="2400" b="1" dirty="0">
              <a:latin typeface="Times" panose="02020603050405020304" pitchFamily="18" charset="0"/>
            </a:endParaRPr>
          </a:p>
        </p:txBody>
      </p:sp>
      <p:sp>
        <p:nvSpPr>
          <p:cNvPr id="33919" name="AutoShape 127"/>
          <p:cNvSpPr>
            <a:spLocks noChangeArrowheads="1"/>
          </p:cNvSpPr>
          <p:nvPr/>
        </p:nvSpPr>
        <p:spPr bwMode="auto">
          <a:xfrm>
            <a:off x="7285038" y="4702175"/>
            <a:ext cx="1792288" cy="469900"/>
          </a:xfrm>
          <a:prstGeom prst="roundRect">
            <a:avLst>
              <a:gd name="adj" fmla="val 50000"/>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920" name="AutoShape 128"/>
          <p:cNvSpPr>
            <a:spLocks noChangeArrowheads="1"/>
          </p:cNvSpPr>
          <p:nvPr/>
        </p:nvSpPr>
        <p:spPr bwMode="auto">
          <a:xfrm>
            <a:off x="7294563" y="4711700"/>
            <a:ext cx="1858964" cy="469900"/>
          </a:xfrm>
          <a:prstGeom prst="roundRect">
            <a:avLst>
              <a:gd name="adj" fmla="val 50000"/>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921" name="Rectangle 129"/>
          <p:cNvSpPr>
            <a:spLocks noChangeArrowheads="1"/>
          </p:cNvSpPr>
          <p:nvPr/>
        </p:nvSpPr>
        <p:spPr bwMode="auto">
          <a:xfrm>
            <a:off x="7391400" y="4724400"/>
            <a:ext cx="14988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200">
                <a:solidFill>
                  <a:srgbClr val="000000"/>
                </a:solidFill>
                <a:latin typeface="Formata Regular" charset="0"/>
              </a:rPr>
              <a:t>Prueba de integración</a:t>
            </a:r>
          </a:p>
          <a:p>
            <a:pPr algn="ctr" eaLnBrk="0" hangingPunct="0"/>
            <a:r>
              <a:rPr lang="es-ES" sz="1200">
                <a:solidFill>
                  <a:srgbClr val="000000"/>
                </a:solidFill>
                <a:latin typeface="Formata Regular" charset="0"/>
              </a:rPr>
              <a:t>De los subsistemas</a:t>
            </a:r>
            <a:endParaRPr lang="es-ES" sz="2400" b="1">
              <a:latin typeface="Times" panose="02020603050405020304" pitchFamily="18" charset="0"/>
            </a:endParaRPr>
          </a:p>
        </p:txBody>
      </p:sp>
      <p:sp>
        <p:nvSpPr>
          <p:cNvPr id="33926" name="Line 134"/>
          <p:cNvSpPr>
            <a:spLocks noChangeShapeType="1"/>
          </p:cNvSpPr>
          <p:nvPr/>
        </p:nvSpPr>
        <p:spPr bwMode="auto">
          <a:xfrm flipH="1">
            <a:off x="3341689" y="4946650"/>
            <a:ext cx="509587" cy="15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927" name="Picture 1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84538" y="4927600"/>
            <a:ext cx="112712"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928" name="Freeform 136"/>
          <p:cNvSpPr>
            <a:spLocks/>
          </p:cNvSpPr>
          <p:nvPr/>
        </p:nvSpPr>
        <p:spPr bwMode="auto">
          <a:xfrm>
            <a:off x="3284538" y="4908550"/>
            <a:ext cx="131762" cy="57150"/>
          </a:xfrm>
          <a:custGeom>
            <a:avLst/>
            <a:gdLst>
              <a:gd name="T0" fmla="*/ 0 w 83"/>
              <a:gd name="T1" fmla="*/ 24 h 36"/>
              <a:gd name="T2" fmla="*/ 83 w 83"/>
              <a:gd name="T3" fmla="*/ 36 h 36"/>
              <a:gd name="T4" fmla="*/ 60 w 83"/>
              <a:gd name="T5" fmla="*/ 24 h 36"/>
              <a:gd name="T6" fmla="*/ 83 w 83"/>
              <a:gd name="T7" fmla="*/ 0 h 36"/>
              <a:gd name="T8" fmla="*/ 0 w 83"/>
              <a:gd name="T9" fmla="*/ 24 h 36"/>
            </a:gdLst>
            <a:ahLst/>
            <a:cxnLst>
              <a:cxn ang="0">
                <a:pos x="T0" y="T1"/>
              </a:cxn>
              <a:cxn ang="0">
                <a:pos x="T2" y="T3"/>
              </a:cxn>
              <a:cxn ang="0">
                <a:pos x="T4" y="T5"/>
              </a:cxn>
              <a:cxn ang="0">
                <a:pos x="T6" y="T7"/>
              </a:cxn>
              <a:cxn ang="0">
                <a:pos x="T8" y="T9"/>
              </a:cxn>
            </a:cxnLst>
            <a:rect l="0" t="0" r="r" b="b"/>
            <a:pathLst>
              <a:path w="83" h="36">
                <a:moveTo>
                  <a:pt x="0" y="24"/>
                </a:moveTo>
                <a:lnTo>
                  <a:pt x="83" y="36"/>
                </a:lnTo>
                <a:lnTo>
                  <a:pt x="60" y="24"/>
                </a:lnTo>
                <a:lnTo>
                  <a:pt x="83" y="0"/>
                </a:lnTo>
                <a:lnTo>
                  <a:pt x="0" y="24"/>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929" name="Line 137"/>
          <p:cNvSpPr>
            <a:spLocks noChangeShapeType="1"/>
          </p:cNvSpPr>
          <p:nvPr/>
        </p:nvSpPr>
        <p:spPr bwMode="auto">
          <a:xfrm flipH="1">
            <a:off x="5227639" y="4946650"/>
            <a:ext cx="339725" cy="15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930" name="Picture 13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72076" y="4927600"/>
            <a:ext cx="112713"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931" name="Freeform 139"/>
          <p:cNvSpPr>
            <a:spLocks/>
          </p:cNvSpPr>
          <p:nvPr/>
        </p:nvSpPr>
        <p:spPr bwMode="auto">
          <a:xfrm>
            <a:off x="5172076" y="4908550"/>
            <a:ext cx="112713" cy="57150"/>
          </a:xfrm>
          <a:custGeom>
            <a:avLst/>
            <a:gdLst>
              <a:gd name="T0" fmla="*/ 0 w 71"/>
              <a:gd name="T1" fmla="*/ 24 h 36"/>
              <a:gd name="T2" fmla="*/ 71 w 71"/>
              <a:gd name="T3" fmla="*/ 36 h 36"/>
              <a:gd name="T4" fmla="*/ 59 w 71"/>
              <a:gd name="T5" fmla="*/ 24 h 36"/>
              <a:gd name="T6" fmla="*/ 71 w 71"/>
              <a:gd name="T7" fmla="*/ 0 h 36"/>
              <a:gd name="T8" fmla="*/ 0 w 71"/>
              <a:gd name="T9" fmla="*/ 24 h 36"/>
            </a:gdLst>
            <a:ahLst/>
            <a:cxnLst>
              <a:cxn ang="0">
                <a:pos x="T0" y="T1"/>
              </a:cxn>
              <a:cxn ang="0">
                <a:pos x="T2" y="T3"/>
              </a:cxn>
              <a:cxn ang="0">
                <a:pos x="T4" y="T5"/>
              </a:cxn>
              <a:cxn ang="0">
                <a:pos x="T6" y="T7"/>
              </a:cxn>
              <a:cxn ang="0">
                <a:pos x="T8" y="T9"/>
              </a:cxn>
            </a:cxnLst>
            <a:rect l="0" t="0" r="r" b="b"/>
            <a:pathLst>
              <a:path w="71" h="36">
                <a:moveTo>
                  <a:pt x="0" y="24"/>
                </a:moveTo>
                <a:lnTo>
                  <a:pt x="71" y="36"/>
                </a:lnTo>
                <a:lnTo>
                  <a:pt x="59" y="24"/>
                </a:lnTo>
                <a:lnTo>
                  <a:pt x="71" y="0"/>
                </a:lnTo>
                <a:lnTo>
                  <a:pt x="0" y="24"/>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932" name="Line 140"/>
          <p:cNvSpPr>
            <a:spLocks noChangeShapeType="1"/>
          </p:cNvSpPr>
          <p:nvPr/>
        </p:nvSpPr>
        <p:spPr bwMode="auto">
          <a:xfrm flipH="1">
            <a:off x="6926264" y="4946650"/>
            <a:ext cx="358775" cy="15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s-ES"/>
          </a:p>
        </p:txBody>
      </p:sp>
      <p:pic>
        <p:nvPicPr>
          <p:cNvPr id="33933" name="Picture 1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0701" y="4927600"/>
            <a:ext cx="112713"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934" name="Freeform 142"/>
          <p:cNvSpPr>
            <a:spLocks/>
          </p:cNvSpPr>
          <p:nvPr/>
        </p:nvSpPr>
        <p:spPr bwMode="auto">
          <a:xfrm>
            <a:off x="6870701" y="4908550"/>
            <a:ext cx="131763" cy="57150"/>
          </a:xfrm>
          <a:custGeom>
            <a:avLst/>
            <a:gdLst>
              <a:gd name="T0" fmla="*/ 0 w 83"/>
              <a:gd name="T1" fmla="*/ 24 h 36"/>
              <a:gd name="T2" fmla="*/ 83 w 83"/>
              <a:gd name="T3" fmla="*/ 36 h 36"/>
              <a:gd name="T4" fmla="*/ 59 w 83"/>
              <a:gd name="T5" fmla="*/ 24 h 36"/>
              <a:gd name="T6" fmla="*/ 83 w 83"/>
              <a:gd name="T7" fmla="*/ 0 h 36"/>
              <a:gd name="T8" fmla="*/ 0 w 83"/>
              <a:gd name="T9" fmla="*/ 24 h 36"/>
            </a:gdLst>
            <a:ahLst/>
            <a:cxnLst>
              <a:cxn ang="0">
                <a:pos x="T0" y="T1"/>
              </a:cxn>
              <a:cxn ang="0">
                <a:pos x="T2" y="T3"/>
              </a:cxn>
              <a:cxn ang="0">
                <a:pos x="T4" y="T5"/>
              </a:cxn>
              <a:cxn ang="0">
                <a:pos x="T6" y="T7"/>
              </a:cxn>
              <a:cxn ang="0">
                <a:pos x="T8" y="T9"/>
              </a:cxn>
            </a:cxnLst>
            <a:rect l="0" t="0" r="r" b="b"/>
            <a:pathLst>
              <a:path w="83" h="36">
                <a:moveTo>
                  <a:pt x="0" y="24"/>
                </a:moveTo>
                <a:lnTo>
                  <a:pt x="83" y="36"/>
                </a:lnTo>
                <a:lnTo>
                  <a:pt x="59" y="24"/>
                </a:lnTo>
                <a:lnTo>
                  <a:pt x="83" y="0"/>
                </a:lnTo>
                <a:lnTo>
                  <a:pt x="0" y="24"/>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935" name="AutoShape 143"/>
          <p:cNvSpPr>
            <a:spLocks noChangeArrowheads="1"/>
          </p:cNvSpPr>
          <p:nvPr/>
        </p:nvSpPr>
        <p:spPr bwMode="auto">
          <a:xfrm>
            <a:off x="1982787" y="2457450"/>
            <a:ext cx="1452563" cy="471488"/>
          </a:xfrm>
          <a:prstGeom prst="roundRect">
            <a:avLst>
              <a:gd name="adj" fmla="val 50000"/>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s-ES"/>
          </a:p>
        </p:txBody>
      </p:sp>
      <p:sp>
        <p:nvSpPr>
          <p:cNvPr id="33936" name="AutoShape 144"/>
          <p:cNvSpPr>
            <a:spLocks noChangeArrowheads="1"/>
          </p:cNvSpPr>
          <p:nvPr/>
        </p:nvSpPr>
        <p:spPr bwMode="auto">
          <a:xfrm>
            <a:off x="1954213" y="2466975"/>
            <a:ext cx="1490662" cy="471488"/>
          </a:xfrm>
          <a:prstGeom prst="roundRect">
            <a:avLst>
              <a:gd name="adj" fmla="val 50000"/>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a:p>
        </p:txBody>
      </p:sp>
      <p:sp>
        <p:nvSpPr>
          <p:cNvPr id="33937" name="Rectangle 145"/>
          <p:cNvSpPr>
            <a:spLocks noChangeArrowheads="1"/>
          </p:cNvSpPr>
          <p:nvPr/>
        </p:nvSpPr>
        <p:spPr bwMode="auto">
          <a:xfrm>
            <a:off x="2093712" y="2524124"/>
            <a:ext cx="1251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s-ES" sz="1200" dirty="0">
                <a:solidFill>
                  <a:srgbClr val="000000"/>
                </a:solidFill>
                <a:latin typeface="Formata Regular" charset="0"/>
              </a:rPr>
              <a:t>Especificación</a:t>
            </a:r>
          </a:p>
          <a:p>
            <a:pPr algn="ctr" eaLnBrk="0" hangingPunct="0"/>
            <a:r>
              <a:rPr lang="es-ES" sz="1200" dirty="0">
                <a:solidFill>
                  <a:srgbClr val="000000"/>
                </a:solidFill>
                <a:latin typeface="Formata Regular" charset="0"/>
              </a:rPr>
              <a:t>De requerimientos</a:t>
            </a:r>
            <a:endParaRPr lang="es-ES" sz="2400" b="1" dirty="0">
              <a:latin typeface="Times" panose="02020603050405020304" pitchFamily="18" charset="0"/>
            </a:endParaRPr>
          </a:p>
        </p:txBody>
      </p:sp>
    </p:spTree>
    <p:extLst>
      <p:ext uri="{BB962C8B-B14F-4D97-AF65-F5344CB8AC3E}">
        <p14:creationId xmlns:p14="http://schemas.microsoft.com/office/powerpoint/2010/main" val="1530201832"/>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sz="4000"/>
              <a:t>Estructura de un plan de pruebas de software</a:t>
            </a:r>
            <a:endParaRPr lang="es-ES"/>
          </a:p>
        </p:txBody>
      </p:sp>
      <p:sp>
        <p:nvSpPr>
          <p:cNvPr id="31747" name="Rectangle 3"/>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r>
              <a:rPr lang="es-ES"/>
              <a:t>Proceso de pruebas</a:t>
            </a:r>
          </a:p>
          <a:p>
            <a:r>
              <a:rPr lang="es-ES"/>
              <a:t>Trazabilidad de requerimientos.</a:t>
            </a:r>
          </a:p>
          <a:p>
            <a:r>
              <a:rPr lang="es-ES"/>
              <a:t>Elementos probados.</a:t>
            </a:r>
          </a:p>
          <a:p>
            <a:r>
              <a:rPr lang="es-ES"/>
              <a:t>Calendario de pruebas.</a:t>
            </a:r>
          </a:p>
          <a:p>
            <a:r>
              <a:rPr lang="es-ES"/>
              <a:t>Procedimientos de registro de las pruebas.</a:t>
            </a:r>
          </a:p>
          <a:p>
            <a:r>
              <a:rPr lang="es-ES"/>
              <a:t>Requerimientos hardware y software.</a:t>
            </a:r>
          </a:p>
          <a:p>
            <a:r>
              <a:rPr lang="es-ES"/>
              <a:t>Restricciones.</a:t>
            </a:r>
          </a:p>
        </p:txBody>
      </p:sp>
    </p:spTree>
    <p:extLst>
      <p:ext uri="{BB962C8B-B14F-4D97-AF65-F5344CB8AC3E}">
        <p14:creationId xmlns:p14="http://schemas.microsoft.com/office/powerpoint/2010/main" val="397108593"/>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s-ES"/>
              <a:t>Inspecciones de software</a:t>
            </a:r>
          </a:p>
        </p:txBody>
      </p:sp>
      <p:sp>
        <p:nvSpPr>
          <p:cNvPr id="56323" name="Rectangle 3"/>
          <p:cNvSpPr>
            <a:spLocks noGrp="1" noChangeArrowheads="1"/>
          </p:cNvSpPr>
          <p:nvPr>
            <p:ph type="body" idx="1"/>
          </p:nvPr>
        </p:nvSpPr>
        <p:spPr/>
        <p:txBody>
          <a:bodyPr/>
          <a:lstStyle/>
          <a:p>
            <a:pPr>
              <a:lnSpc>
                <a:spcPct val="90000"/>
              </a:lnSpc>
            </a:pPr>
            <a:r>
              <a:rPr lang="es-ES"/>
              <a:t>Implican que las personas examinen la representación de la fuente con el propósito de descubrir anomalías y defectos</a:t>
            </a:r>
          </a:p>
          <a:p>
            <a:pPr>
              <a:lnSpc>
                <a:spcPct val="90000"/>
              </a:lnSpc>
            </a:pPr>
            <a:r>
              <a:rPr lang="es-ES"/>
              <a:t>Las inspecciones no requieren la ejecución de un sistema por lo que debe utilizarse antes de la implementación.</a:t>
            </a:r>
          </a:p>
          <a:p>
            <a:pPr>
              <a:lnSpc>
                <a:spcPct val="90000"/>
              </a:lnSpc>
            </a:pPr>
            <a:r>
              <a:rPr lang="es-ES"/>
              <a:t>Pueden estar aplicados a cualquier representación del sistema (requerimientos, diseño, configuración, datos, pruebas de datos, etc).</a:t>
            </a:r>
          </a:p>
          <a:p>
            <a:pPr>
              <a:lnSpc>
                <a:spcPct val="90000"/>
              </a:lnSpc>
            </a:pPr>
            <a:r>
              <a:rPr lang="es-ES"/>
              <a:t>Se ha demostrado que es una técnica efectiva para descubrir errores del programa.</a:t>
            </a:r>
          </a:p>
        </p:txBody>
      </p:sp>
    </p:spTree>
    <p:extLst>
      <p:ext uri="{BB962C8B-B14F-4D97-AF65-F5344CB8AC3E}">
        <p14:creationId xmlns:p14="http://schemas.microsoft.com/office/powerpoint/2010/main" val="32348484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s-ES"/>
              <a:t>Inspecciones y pruebas</a:t>
            </a:r>
          </a:p>
        </p:txBody>
      </p:sp>
      <p:sp>
        <p:nvSpPr>
          <p:cNvPr id="73731" name="Rectangle 3"/>
          <p:cNvSpPr>
            <a:spLocks noGrp="1" noChangeArrowheads="1"/>
          </p:cNvSpPr>
          <p:nvPr>
            <p:ph type="body" idx="1"/>
          </p:nvPr>
        </p:nvSpPr>
        <p:spPr/>
        <p:txBody>
          <a:bodyPr/>
          <a:lstStyle/>
          <a:p>
            <a:r>
              <a:rPr lang="es-ES"/>
              <a:t>Las inspecciones y pruebas son complementarias y no técnicas opuestas de verificación.</a:t>
            </a:r>
          </a:p>
          <a:p>
            <a:r>
              <a:rPr lang="es-ES"/>
              <a:t>Ambas deben utilizarse durante el proceso V &amp; V.</a:t>
            </a:r>
          </a:p>
          <a:p>
            <a:r>
              <a:rPr lang="es-ES"/>
              <a:t>Las inspecciones pueden comprobar el ajuste con una especificación pero no la conformancia con los requerimientos reales del cliente.</a:t>
            </a:r>
          </a:p>
          <a:p>
            <a:r>
              <a:rPr lang="es-ES"/>
              <a:t>Las inspecciones no pueden comprobar características no funcionales como rendimiento, usabilidad, etc.</a:t>
            </a:r>
          </a:p>
        </p:txBody>
      </p:sp>
    </p:spTree>
    <p:extLst>
      <p:ext uri="{BB962C8B-B14F-4D97-AF65-F5344CB8AC3E}">
        <p14:creationId xmlns:p14="http://schemas.microsoft.com/office/powerpoint/2010/main" val="39509801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El proceso de inspección</a:t>
            </a:r>
          </a:p>
        </p:txBody>
      </p:sp>
      <p:sp>
        <p:nvSpPr>
          <p:cNvPr id="61444" name="Rectangle 4"/>
          <p:cNvSpPr>
            <a:spLocks noChangeArrowheads="1"/>
          </p:cNvSpPr>
          <p:nvPr/>
        </p:nvSpPr>
        <p:spPr bwMode="auto">
          <a:xfrm>
            <a:off x="1828800" y="2209800"/>
            <a:ext cx="8458200" cy="3352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446" name="Rectangle 6"/>
          <p:cNvSpPr>
            <a:spLocks noChangeArrowheads="1"/>
          </p:cNvSpPr>
          <p:nvPr/>
        </p:nvSpPr>
        <p:spPr bwMode="auto">
          <a:xfrm>
            <a:off x="1981200" y="2971800"/>
            <a:ext cx="8077200" cy="1784350"/>
          </a:xfrm>
          <a:prstGeom prst="rect">
            <a:avLst/>
          </a:prstGeom>
          <a:noFill/>
          <a:ln w="0">
            <a:solidFill>
              <a:srgbClr val="FFFFFE"/>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47" name="AutoShape 7"/>
          <p:cNvSpPr>
            <a:spLocks noChangeArrowheads="1"/>
          </p:cNvSpPr>
          <p:nvPr/>
        </p:nvSpPr>
        <p:spPr bwMode="auto">
          <a:xfrm>
            <a:off x="6124576" y="4238626"/>
            <a:ext cx="1209675" cy="498475"/>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48" name="AutoShape 8"/>
          <p:cNvSpPr>
            <a:spLocks noChangeArrowheads="1"/>
          </p:cNvSpPr>
          <p:nvPr/>
        </p:nvSpPr>
        <p:spPr bwMode="auto">
          <a:xfrm>
            <a:off x="6134101" y="4248151"/>
            <a:ext cx="1209675" cy="498475"/>
          </a:xfrm>
          <a:prstGeom prst="roundRect">
            <a:avLst>
              <a:gd name="adj" fmla="val 48148"/>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49" name="AutoShape 9"/>
          <p:cNvSpPr>
            <a:spLocks noChangeArrowheads="1"/>
          </p:cNvSpPr>
          <p:nvPr/>
        </p:nvSpPr>
        <p:spPr bwMode="auto">
          <a:xfrm>
            <a:off x="4762501" y="3911601"/>
            <a:ext cx="1209675" cy="498475"/>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50" name="AutoShape 10"/>
          <p:cNvSpPr>
            <a:spLocks noChangeArrowheads="1"/>
          </p:cNvSpPr>
          <p:nvPr/>
        </p:nvSpPr>
        <p:spPr bwMode="auto">
          <a:xfrm>
            <a:off x="4772026" y="3921126"/>
            <a:ext cx="1209675" cy="500063"/>
          </a:xfrm>
          <a:prstGeom prst="roundRect">
            <a:avLst>
              <a:gd name="adj" fmla="val 48148"/>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51" name="AutoShape 11"/>
          <p:cNvSpPr>
            <a:spLocks noChangeArrowheads="1"/>
          </p:cNvSpPr>
          <p:nvPr/>
        </p:nvSpPr>
        <p:spPr bwMode="auto">
          <a:xfrm>
            <a:off x="3419476" y="3586164"/>
            <a:ext cx="1190625" cy="498475"/>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52" name="AutoShape 12"/>
          <p:cNvSpPr>
            <a:spLocks noChangeArrowheads="1"/>
          </p:cNvSpPr>
          <p:nvPr/>
        </p:nvSpPr>
        <p:spPr bwMode="auto">
          <a:xfrm>
            <a:off x="3429001" y="3595689"/>
            <a:ext cx="1190625" cy="498475"/>
          </a:xfrm>
          <a:prstGeom prst="roundRect">
            <a:avLst>
              <a:gd name="adj" fmla="val 48148"/>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53" name="AutoShape 13"/>
          <p:cNvSpPr>
            <a:spLocks noChangeArrowheads="1"/>
          </p:cNvSpPr>
          <p:nvPr/>
        </p:nvSpPr>
        <p:spPr bwMode="auto">
          <a:xfrm>
            <a:off x="2057401" y="3259138"/>
            <a:ext cx="1190625" cy="500062"/>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54" name="AutoShape 14"/>
          <p:cNvSpPr>
            <a:spLocks noChangeArrowheads="1"/>
          </p:cNvSpPr>
          <p:nvPr/>
        </p:nvSpPr>
        <p:spPr bwMode="auto">
          <a:xfrm>
            <a:off x="2066926" y="3268663"/>
            <a:ext cx="1190625" cy="500062"/>
          </a:xfrm>
          <a:prstGeom prst="roundRect">
            <a:avLst>
              <a:gd name="adj" fmla="val 48148"/>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55" name="AutoShape 15"/>
          <p:cNvSpPr>
            <a:spLocks noChangeArrowheads="1"/>
          </p:cNvSpPr>
          <p:nvPr/>
        </p:nvSpPr>
        <p:spPr bwMode="auto">
          <a:xfrm>
            <a:off x="7488239" y="3911601"/>
            <a:ext cx="1208087" cy="498475"/>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56" name="AutoShape 16"/>
          <p:cNvSpPr>
            <a:spLocks noChangeArrowheads="1"/>
          </p:cNvSpPr>
          <p:nvPr/>
        </p:nvSpPr>
        <p:spPr bwMode="auto">
          <a:xfrm>
            <a:off x="7497764" y="3921126"/>
            <a:ext cx="1208087" cy="500063"/>
          </a:xfrm>
          <a:prstGeom prst="roundRect">
            <a:avLst>
              <a:gd name="adj" fmla="val 48148"/>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57" name="AutoShape 17"/>
          <p:cNvSpPr>
            <a:spLocks noChangeArrowheads="1"/>
          </p:cNvSpPr>
          <p:nvPr/>
        </p:nvSpPr>
        <p:spPr bwMode="auto">
          <a:xfrm>
            <a:off x="8850314" y="3586164"/>
            <a:ext cx="1189037" cy="498475"/>
          </a:xfrm>
          <a:prstGeom prst="roundRect">
            <a:avLst>
              <a:gd name="adj" fmla="val 50000"/>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58" name="AutoShape 18"/>
          <p:cNvSpPr>
            <a:spLocks noChangeArrowheads="1"/>
          </p:cNvSpPr>
          <p:nvPr/>
        </p:nvSpPr>
        <p:spPr bwMode="auto">
          <a:xfrm>
            <a:off x="8859839" y="3595689"/>
            <a:ext cx="1189037" cy="498475"/>
          </a:xfrm>
          <a:prstGeom prst="roundRect">
            <a:avLst>
              <a:gd name="adj" fmla="val 48148"/>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59" name="Freeform 19"/>
          <p:cNvSpPr>
            <a:spLocks/>
          </p:cNvSpPr>
          <p:nvPr/>
        </p:nvSpPr>
        <p:spPr bwMode="auto">
          <a:xfrm>
            <a:off x="8197850" y="3106738"/>
            <a:ext cx="1189038" cy="996950"/>
          </a:xfrm>
          <a:custGeom>
            <a:avLst/>
            <a:gdLst>
              <a:gd name="T0" fmla="*/ 0 w 749"/>
              <a:gd name="T1" fmla="*/ 628 h 628"/>
              <a:gd name="T2" fmla="*/ 0 w 749"/>
              <a:gd name="T3" fmla="*/ 0 h 628"/>
              <a:gd name="T4" fmla="*/ 749 w 749"/>
              <a:gd name="T5" fmla="*/ 0 h 628"/>
              <a:gd name="T6" fmla="*/ 749 w 749"/>
              <a:gd name="T7" fmla="*/ 217 h 628"/>
            </a:gdLst>
            <a:ahLst/>
            <a:cxnLst>
              <a:cxn ang="0">
                <a:pos x="T0" y="T1"/>
              </a:cxn>
              <a:cxn ang="0">
                <a:pos x="T2" y="T3"/>
              </a:cxn>
              <a:cxn ang="0">
                <a:pos x="T4" y="T5"/>
              </a:cxn>
              <a:cxn ang="0">
                <a:pos x="T6" y="T7"/>
              </a:cxn>
            </a:cxnLst>
            <a:rect l="0" t="0" r="r" b="b"/>
            <a:pathLst>
              <a:path w="749" h="628">
                <a:moveTo>
                  <a:pt x="0" y="628"/>
                </a:moveTo>
                <a:lnTo>
                  <a:pt x="0" y="0"/>
                </a:lnTo>
                <a:lnTo>
                  <a:pt x="749" y="0"/>
                </a:lnTo>
                <a:lnTo>
                  <a:pt x="749" y="21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pic>
        <p:nvPicPr>
          <p:cNvPr id="61460"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7838" y="3413125"/>
            <a:ext cx="57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1" name="Freeform 21"/>
          <p:cNvSpPr>
            <a:spLocks/>
          </p:cNvSpPr>
          <p:nvPr/>
        </p:nvSpPr>
        <p:spPr bwMode="auto">
          <a:xfrm>
            <a:off x="9367838" y="3394075"/>
            <a:ext cx="57150" cy="114300"/>
          </a:xfrm>
          <a:custGeom>
            <a:avLst/>
            <a:gdLst>
              <a:gd name="T0" fmla="*/ 12 w 36"/>
              <a:gd name="T1" fmla="*/ 72 h 72"/>
              <a:gd name="T2" fmla="*/ 36 w 36"/>
              <a:gd name="T3" fmla="*/ 0 h 72"/>
              <a:gd name="T4" fmla="*/ 12 w 36"/>
              <a:gd name="T5" fmla="*/ 12 h 72"/>
              <a:gd name="T6" fmla="*/ 0 w 36"/>
              <a:gd name="T7" fmla="*/ 0 h 72"/>
              <a:gd name="T8" fmla="*/ 12 w 36"/>
              <a:gd name="T9" fmla="*/ 72 h 72"/>
            </a:gdLst>
            <a:ahLst/>
            <a:cxnLst>
              <a:cxn ang="0">
                <a:pos x="T0" y="T1"/>
              </a:cxn>
              <a:cxn ang="0">
                <a:pos x="T2" y="T3"/>
              </a:cxn>
              <a:cxn ang="0">
                <a:pos x="T4" y="T5"/>
              </a:cxn>
              <a:cxn ang="0">
                <a:pos x="T6" y="T7"/>
              </a:cxn>
              <a:cxn ang="0">
                <a:pos x="T8" y="T9"/>
              </a:cxn>
            </a:cxnLst>
            <a:rect l="0" t="0" r="r" b="b"/>
            <a:pathLst>
              <a:path w="36" h="72">
                <a:moveTo>
                  <a:pt x="12" y="72"/>
                </a:moveTo>
                <a:lnTo>
                  <a:pt x="36" y="0"/>
                </a:lnTo>
                <a:lnTo>
                  <a:pt x="12" y="12"/>
                </a:lnTo>
                <a:lnTo>
                  <a:pt x="0" y="0"/>
                </a:lnTo>
                <a:lnTo>
                  <a:pt x="12"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62" name="Freeform 22"/>
          <p:cNvSpPr>
            <a:spLocks/>
          </p:cNvSpPr>
          <p:nvPr/>
        </p:nvSpPr>
        <p:spPr bwMode="auto">
          <a:xfrm>
            <a:off x="6835775" y="3432175"/>
            <a:ext cx="1035050" cy="998538"/>
          </a:xfrm>
          <a:custGeom>
            <a:avLst/>
            <a:gdLst>
              <a:gd name="T0" fmla="*/ 0 w 652"/>
              <a:gd name="T1" fmla="*/ 629 h 629"/>
              <a:gd name="T2" fmla="*/ 0 w 652"/>
              <a:gd name="T3" fmla="*/ 0 h 629"/>
              <a:gd name="T4" fmla="*/ 652 w 652"/>
              <a:gd name="T5" fmla="*/ 0 h 629"/>
              <a:gd name="T6" fmla="*/ 652 w 652"/>
              <a:gd name="T7" fmla="*/ 218 h 629"/>
            </a:gdLst>
            <a:ahLst/>
            <a:cxnLst>
              <a:cxn ang="0">
                <a:pos x="T0" y="T1"/>
              </a:cxn>
              <a:cxn ang="0">
                <a:pos x="T2" y="T3"/>
              </a:cxn>
              <a:cxn ang="0">
                <a:pos x="T4" y="T5"/>
              </a:cxn>
              <a:cxn ang="0">
                <a:pos x="T6" y="T7"/>
              </a:cxn>
            </a:cxnLst>
            <a:rect l="0" t="0" r="r" b="b"/>
            <a:pathLst>
              <a:path w="652" h="629">
                <a:moveTo>
                  <a:pt x="0" y="629"/>
                </a:moveTo>
                <a:lnTo>
                  <a:pt x="0" y="0"/>
                </a:lnTo>
                <a:lnTo>
                  <a:pt x="652" y="0"/>
                </a:lnTo>
                <a:lnTo>
                  <a:pt x="652" y="21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pic>
        <p:nvPicPr>
          <p:cNvPr id="61463"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1775" y="3738564"/>
            <a:ext cx="57150"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4" name="Freeform 24"/>
          <p:cNvSpPr>
            <a:spLocks/>
          </p:cNvSpPr>
          <p:nvPr/>
        </p:nvSpPr>
        <p:spPr bwMode="auto">
          <a:xfrm>
            <a:off x="7832725" y="3719514"/>
            <a:ext cx="76200" cy="115887"/>
          </a:xfrm>
          <a:custGeom>
            <a:avLst/>
            <a:gdLst>
              <a:gd name="T0" fmla="*/ 24 w 48"/>
              <a:gd name="T1" fmla="*/ 73 h 73"/>
              <a:gd name="T2" fmla="*/ 48 w 48"/>
              <a:gd name="T3" fmla="*/ 0 h 73"/>
              <a:gd name="T4" fmla="*/ 24 w 48"/>
              <a:gd name="T5" fmla="*/ 12 h 73"/>
              <a:gd name="T6" fmla="*/ 0 w 48"/>
              <a:gd name="T7" fmla="*/ 0 h 73"/>
              <a:gd name="T8" fmla="*/ 24 w 48"/>
              <a:gd name="T9" fmla="*/ 73 h 73"/>
            </a:gdLst>
            <a:ahLst/>
            <a:cxnLst>
              <a:cxn ang="0">
                <a:pos x="T0" y="T1"/>
              </a:cxn>
              <a:cxn ang="0">
                <a:pos x="T2" y="T3"/>
              </a:cxn>
              <a:cxn ang="0">
                <a:pos x="T4" y="T5"/>
              </a:cxn>
              <a:cxn ang="0">
                <a:pos x="T6" y="T7"/>
              </a:cxn>
              <a:cxn ang="0">
                <a:pos x="T8" y="T9"/>
              </a:cxn>
            </a:cxnLst>
            <a:rect l="0" t="0" r="r" b="b"/>
            <a:pathLst>
              <a:path w="48" h="73">
                <a:moveTo>
                  <a:pt x="24" y="73"/>
                </a:moveTo>
                <a:lnTo>
                  <a:pt x="48" y="0"/>
                </a:lnTo>
                <a:lnTo>
                  <a:pt x="24" y="12"/>
                </a:lnTo>
                <a:lnTo>
                  <a:pt x="0" y="0"/>
                </a:lnTo>
                <a:lnTo>
                  <a:pt x="24" y="73"/>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65" name="Rectangle 25"/>
          <p:cNvSpPr>
            <a:spLocks noChangeArrowheads="1"/>
          </p:cNvSpPr>
          <p:nvPr/>
        </p:nvSpPr>
        <p:spPr bwMode="auto">
          <a:xfrm>
            <a:off x="5483225" y="3652839"/>
            <a:ext cx="1016000" cy="44132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pic>
        <p:nvPicPr>
          <p:cNvPr id="61466"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9700" y="4065588"/>
            <a:ext cx="57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7" name="Freeform 27"/>
          <p:cNvSpPr>
            <a:spLocks/>
          </p:cNvSpPr>
          <p:nvPr/>
        </p:nvSpPr>
        <p:spPr bwMode="auto">
          <a:xfrm>
            <a:off x="6470650" y="4046538"/>
            <a:ext cx="76200" cy="114300"/>
          </a:xfrm>
          <a:custGeom>
            <a:avLst/>
            <a:gdLst>
              <a:gd name="T0" fmla="*/ 24 w 48"/>
              <a:gd name="T1" fmla="*/ 72 h 72"/>
              <a:gd name="T2" fmla="*/ 48 w 48"/>
              <a:gd name="T3" fmla="*/ 0 h 72"/>
              <a:gd name="T4" fmla="*/ 24 w 48"/>
              <a:gd name="T5" fmla="*/ 12 h 72"/>
              <a:gd name="T6" fmla="*/ 0 w 48"/>
              <a:gd name="T7" fmla="*/ 0 h 72"/>
              <a:gd name="T8" fmla="*/ 24 w 48"/>
              <a:gd name="T9" fmla="*/ 72 h 72"/>
            </a:gdLst>
            <a:ahLst/>
            <a:cxnLst>
              <a:cxn ang="0">
                <a:pos x="T0" y="T1"/>
              </a:cxn>
              <a:cxn ang="0">
                <a:pos x="T2" y="T3"/>
              </a:cxn>
              <a:cxn ang="0">
                <a:pos x="T4" y="T5"/>
              </a:cxn>
              <a:cxn ang="0">
                <a:pos x="T6" y="T7"/>
              </a:cxn>
              <a:cxn ang="0">
                <a:pos x="T8" y="T9"/>
              </a:cxn>
            </a:cxnLst>
            <a:rect l="0" t="0" r="r" b="b"/>
            <a:pathLst>
              <a:path w="48" h="72">
                <a:moveTo>
                  <a:pt x="24" y="72"/>
                </a:moveTo>
                <a:lnTo>
                  <a:pt x="48" y="0"/>
                </a:lnTo>
                <a:lnTo>
                  <a:pt x="24" y="12"/>
                </a:lnTo>
                <a:lnTo>
                  <a:pt x="0" y="0"/>
                </a:lnTo>
                <a:lnTo>
                  <a:pt x="24"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68" name="Rectangle 28"/>
          <p:cNvSpPr>
            <a:spLocks noChangeArrowheads="1"/>
          </p:cNvSpPr>
          <p:nvPr/>
        </p:nvSpPr>
        <p:spPr bwMode="auto">
          <a:xfrm>
            <a:off x="4119564" y="3327401"/>
            <a:ext cx="1017587" cy="44132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pic>
        <p:nvPicPr>
          <p:cNvPr id="61469" name="Picture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7625" y="3738564"/>
            <a:ext cx="57150"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0" name="Freeform 30"/>
          <p:cNvSpPr>
            <a:spLocks/>
          </p:cNvSpPr>
          <p:nvPr/>
        </p:nvSpPr>
        <p:spPr bwMode="auto">
          <a:xfrm>
            <a:off x="5108575" y="3719514"/>
            <a:ext cx="76200" cy="115887"/>
          </a:xfrm>
          <a:custGeom>
            <a:avLst/>
            <a:gdLst>
              <a:gd name="T0" fmla="*/ 24 w 48"/>
              <a:gd name="T1" fmla="*/ 73 h 73"/>
              <a:gd name="T2" fmla="*/ 48 w 48"/>
              <a:gd name="T3" fmla="*/ 0 h 73"/>
              <a:gd name="T4" fmla="*/ 24 w 48"/>
              <a:gd name="T5" fmla="*/ 12 h 73"/>
              <a:gd name="T6" fmla="*/ 0 w 48"/>
              <a:gd name="T7" fmla="*/ 0 h 73"/>
              <a:gd name="T8" fmla="*/ 24 w 48"/>
              <a:gd name="T9" fmla="*/ 73 h 73"/>
            </a:gdLst>
            <a:ahLst/>
            <a:cxnLst>
              <a:cxn ang="0">
                <a:pos x="T0" y="T1"/>
              </a:cxn>
              <a:cxn ang="0">
                <a:pos x="T2" y="T3"/>
              </a:cxn>
              <a:cxn ang="0">
                <a:pos x="T4" y="T5"/>
              </a:cxn>
              <a:cxn ang="0">
                <a:pos x="T6" y="T7"/>
              </a:cxn>
              <a:cxn ang="0">
                <a:pos x="T8" y="T9"/>
              </a:cxn>
            </a:cxnLst>
            <a:rect l="0" t="0" r="r" b="b"/>
            <a:pathLst>
              <a:path w="48" h="73">
                <a:moveTo>
                  <a:pt x="24" y="73"/>
                </a:moveTo>
                <a:lnTo>
                  <a:pt x="48" y="0"/>
                </a:lnTo>
                <a:lnTo>
                  <a:pt x="24" y="12"/>
                </a:lnTo>
                <a:lnTo>
                  <a:pt x="0" y="0"/>
                </a:lnTo>
                <a:lnTo>
                  <a:pt x="24" y="73"/>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71" name="Rectangle 31"/>
          <p:cNvSpPr>
            <a:spLocks noChangeArrowheads="1"/>
          </p:cNvSpPr>
          <p:nvPr/>
        </p:nvSpPr>
        <p:spPr bwMode="auto">
          <a:xfrm>
            <a:off x="2605089" y="3000376"/>
            <a:ext cx="1169987" cy="44132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pic>
        <p:nvPicPr>
          <p:cNvPr id="61472" name="Picture 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5550" y="3413125"/>
            <a:ext cx="57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3" name="Freeform 33"/>
          <p:cNvSpPr>
            <a:spLocks/>
          </p:cNvSpPr>
          <p:nvPr/>
        </p:nvSpPr>
        <p:spPr bwMode="auto">
          <a:xfrm>
            <a:off x="3765550" y="3394075"/>
            <a:ext cx="57150" cy="114300"/>
          </a:xfrm>
          <a:custGeom>
            <a:avLst/>
            <a:gdLst>
              <a:gd name="T0" fmla="*/ 12 w 36"/>
              <a:gd name="T1" fmla="*/ 72 h 72"/>
              <a:gd name="T2" fmla="*/ 36 w 36"/>
              <a:gd name="T3" fmla="*/ 0 h 72"/>
              <a:gd name="T4" fmla="*/ 12 w 36"/>
              <a:gd name="T5" fmla="*/ 12 h 72"/>
              <a:gd name="T6" fmla="*/ 0 w 36"/>
              <a:gd name="T7" fmla="*/ 0 h 72"/>
              <a:gd name="T8" fmla="*/ 12 w 36"/>
              <a:gd name="T9" fmla="*/ 72 h 72"/>
            </a:gdLst>
            <a:ahLst/>
            <a:cxnLst>
              <a:cxn ang="0">
                <a:pos x="T0" y="T1"/>
              </a:cxn>
              <a:cxn ang="0">
                <a:pos x="T2" y="T3"/>
              </a:cxn>
              <a:cxn ang="0">
                <a:pos x="T4" y="T5"/>
              </a:cxn>
              <a:cxn ang="0">
                <a:pos x="T6" y="T7"/>
              </a:cxn>
              <a:cxn ang="0">
                <a:pos x="T8" y="T9"/>
              </a:cxn>
            </a:cxnLst>
            <a:rect l="0" t="0" r="r" b="b"/>
            <a:pathLst>
              <a:path w="36" h="72">
                <a:moveTo>
                  <a:pt x="12" y="72"/>
                </a:moveTo>
                <a:lnTo>
                  <a:pt x="36" y="0"/>
                </a:lnTo>
                <a:lnTo>
                  <a:pt x="12" y="12"/>
                </a:lnTo>
                <a:lnTo>
                  <a:pt x="0" y="0"/>
                </a:lnTo>
                <a:lnTo>
                  <a:pt x="12" y="72"/>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74" name="Oval 34"/>
          <p:cNvSpPr>
            <a:spLocks noChangeArrowheads="1"/>
          </p:cNvSpPr>
          <p:nvPr/>
        </p:nvSpPr>
        <p:spPr bwMode="auto">
          <a:xfrm>
            <a:off x="6067426" y="3816350"/>
            <a:ext cx="1228725" cy="1227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75" name="Oval 35"/>
          <p:cNvSpPr>
            <a:spLocks noChangeArrowheads="1"/>
          </p:cNvSpPr>
          <p:nvPr/>
        </p:nvSpPr>
        <p:spPr bwMode="auto">
          <a:xfrm>
            <a:off x="6105526" y="3854450"/>
            <a:ext cx="1152525" cy="11509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76" name="Oval 36"/>
          <p:cNvSpPr>
            <a:spLocks noChangeArrowheads="1"/>
          </p:cNvSpPr>
          <p:nvPr/>
        </p:nvSpPr>
        <p:spPr bwMode="auto">
          <a:xfrm>
            <a:off x="6145213" y="3892550"/>
            <a:ext cx="1073150" cy="10747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77" name="Oval 37"/>
          <p:cNvSpPr>
            <a:spLocks noChangeArrowheads="1"/>
          </p:cNvSpPr>
          <p:nvPr/>
        </p:nvSpPr>
        <p:spPr bwMode="auto">
          <a:xfrm>
            <a:off x="6183313" y="3930650"/>
            <a:ext cx="996950" cy="9985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78" name="Oval 38"/>
          <p:cNvSpPr>
            <a:spLocks noChangeArrowheads="1"/>
          </p:cNvSpPr>
          <p:nvPr/>
        </p:nvSpPr>
        <p:spPr bwMode="auto">
          <a:xfrm>
            <a:off x="6221413" y="3968750"/>
            <a:ext cx="920750" cy="9223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79" name="Oval 39"/>
          <p:cNvSpPr>
            <a:spLocks noChangeArrowheads="1"/>
          </p:cNvSpPr>
          <p:nvPr/>
        </p:nvSpPr>
        <p:spPr bwMode="auto">
          <a:xfrm>
            <a:off x="6259513" y="4008438"/>
            <a:ext cx="844550" cy="842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80" name="Oval 40"/>
          <p:cNvSpPr>
            <a:spLocks noChangeArrowheads="1"/>
          </p:cNvSpPr>
          <p:nvPr/>
        </p:nvSpPr>
        <p:spPr bwMode="auto">
          <a:xfrm>
            <a:off x="6297613" y="4046538"/>
            <a:ext cx="768350" cy="766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81" name="Oval 41"/>
          <p:cNvSpPr>
            <a:spLocks noChangeArrowheads="1"/>
          </p:cNvSpPr>
          <p:nvPr/>
        </p:nvSpPr>
        <p:spPr bwMode="auto">
          <a:xfrm>
            <a:off x="6335713" y="4084638"/>
            <a:ext cx="690562" cy="6905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82" name="Oval 42"/>
          <p:cNvSpPr>
            <a:spLocks noChangeArrowheads="1"/>
          </p:cNvSpPr>
          <p:nvPr/>
        </p:nvSpPr>
        <p:spPr bwMode="auto">
          <a:xfrm>
            <a:off x="6375401" y="4122738"/>
            <a:ext cx="612775" cy="6143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83" name="Oval 43"/>
          <p:cNvSpPr>
            <a:spLocks noChangeArrowheads="1"/>
          </p:cNvSpPr>
          <p:nvPr/>
        </p:nvSpPr>
        <p:spPr bwMode="auto">
          <a:xfrm>
            <a:off x="6413501" y="4160838"/>
            <a:ext cx="536575" cy="538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84" name="Oval 44"/>
          <p:cNvSpPr>
            <a:spLocks noChangeArrowheads="1"/>
          </p:cNvSpPr>
          <p:nvPr/>
        </p:nvSpPr>
        <p:spPr bwMode="auto">
          <a:xfrm>
            <a:off x="6451601" y="4200526"/>
            <a:ext cx="460375" cy="460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85" name="Oval 45"/>
          <p:cNvSpPr>
            <a:spLocks noChangeArrowheads="1"/>
          </p:cNvSpPr>
          <p:nvPr/>
        </p:nvSpPr>
        <p:spPr bwMode="auto">
          <a:xfrm>
            <a:off x="6489701" y="4238625"/>
            <a:ext cx="384175" cy="3825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86" name="Oval 46"/>
          <p:cNvSpPr>
            <a:spLocks noChangeArrowheads="1"/>
          </p:cNvSpPr>
          <p:nvPr/>
        </p:nvSpPr>
        <p:spPr bwMode="auto">
          <a:xfrm>
            <a:off x="6527801" y="4276725"/>
            <a:ext cx="307975" cy="306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87" name="Oval 47"/>
          <p:cNvSpPr>
            <a:spLocks noChangeArrowheads="1"/>
          </p:cNvSpPr>
          <p:nvPr/>
        </p:nvSpPr>
        <p:spPr bwMode="auto">
          <a:xfrm>
            <a:off x="6565900" y="4314825"/>
            <a:ext cx="230188" cy="2301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88" name="Oval 48"/>
          <p:cNvSpPr>
            <a:spLocks noChangeArrowheads="1"/>
          </p:cNvSpPr>
          <p:nvPr/>
        </p:nvSpPr>
        <p:spPr bwMode="auto">
          <a:xfrm>
            <a:off x="6605588" y="4352925"/>
            <a:ext cx="152400" cy="1539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89" name="Oval 49"/>
          <p:cNvSpPr>
            <a:spLocks noChangeArrowheads="1"/>
          </p:cNvSpPr>
          <p:nvPr/>
        </p:nvSpPr>
        <p:spPr bwMode="auto">
          <a:xfrm>
            <a:off x="6643688" y="4391025"/>
            <a:ext cx="76200" cy="777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90" name="AutoShape 50"/>
          <p:cNvSpPr>
            <a:spLocks noChangeArrowheads="1"/>
          </p:cNvSpPr>
          <p:nvPr/>
        </p:nvSpPr>
        <p:spPr bwMode="auto">
          <a:xfrm>
            <a:off x="6076951" y="4189413"/>
            <a:ext cx="1209675" cy="500062"/>
          </a:xfrm>
          <a:prstGeom prst="roundRect">
            <a:avLst>
              <a:gd name="adj" fmla="val 48148"/>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491" name="Rectangle 51"/>
          <p:cNvSpPr>
            <a:spLocks noChangeArrowheads="1"/>
          </p:cNvSpPr>
          <p:nvPr/>
        </p:nvSpPr>
        <p:spPr bwMode="auto">
          <a:xfrm>
            <a:off x="6316664" y="4217988"/>
            <a:ext cx="9223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Reunión de inspección</a:t>
            </a:r>
            <a:endParaRPr lang="es-ES" sz="2400" b="1">
              <a:latin typeface="Times" panose="02020603050405020304" pitchFamily="18" charset="0"/>
            </a:endParaRPr>
          </a:p>
        </p:txBody>
      </p:sp>
      <p:sp>
        <p:nvSpPr>
          <p:cNvPr id="61493" name="Oval 53"/>
          <p:cNvSpPr>
            <a:spLocks noChangeArrowheads="1"/>
          </p:cNvSpPr>
          <p:nvPr/>
        </p:nvSpPr>
        <p:spPr bwMode="auto">
          <a:xfrm>
            <a:off x="4705351" y="3489326"/>
            <a:ext cx="1228725" cy="12287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94" name="Oval 54"/>
          <p:cNvSpPr>
            <a:spLocks noChangeArrowheads="1"/>
          </p:cNvSpPr>
          <p:nvPr/>
        </p:nvSpPr>
        <p:spPr bwMode="auto">
          <a:xfrm>
            <a:off x="4743450" y="3527426"/>
            <a:ext cx="1150938" cy="11525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95" name="Oval 55"/>
          <p:cNvSpPr>
            <a:spLocks noChangeArrowheads="1"/>
          </p:cNvSpPr>
          <p:nvPr/>
        </p:nvSpPr>
        <p:spPr bwMode="auto">
          <a:xfrm>
            <a:off x="4781550" y="3567113"/>
            <a:ext cx="1074738" cy="1073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96" name="Oval 56"/>
          <p:cNvSpPr>
            <a:spLocks noChangeArrowheads="1"/>
          </p:cNvSpPr>
          <p:nvPr/>
        </p:nvSpPr>
        <p:spPr bwMode="auto">
          <a:xfrm>
            <a:off x="4821238" y="3605213"/>
            <a:ext cx="996950" cy="9969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97" name="Oval 57"/>
          <p:cNvSpPr>
            <a:spLocks noChangeArrowheads="1"/>
          </p:cNvSpPr>
          <p:nvPr/>
        </p:nvSpPr>
        <p:spPr bwMode="auto">
          <a:xfrm>
            <a:off x="4859338" y="3643313"/>
            <a:ext cx="920750" cy="9207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98" name="Oval 58"/>
          <p:cNvSpPr>
            <a:spLocks noChangeArrowheads="1"/>
          </p:cNvSpPr>
          <p:nvPr/>
        </p:nvSpPr>
        <p:spPr bwMode="auto">
          <a:xfrm>
            <a:off x="4897438" y="3681413"/>
            <a:ext cx="844550" cy="844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499" name="Oval 59"/>
          <p:cNvSpPr>
            <a:spLocks noChangeArrowheads="1"/>
          </p:cNvSpPr>
          <p:nvPr/>
        </p:nvSpPr>
        <p:spPr bwMode="auto">
          <a:xfrm>
            <a:off x="4935538" y="3719513"/>
            <a:ext cx="768350" cy="7683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00" name="Oval 60"/>
          <p:cNvSpPr>
            <a:spLocks noChangeArrowheads="1"/>
          </p:cNvSpPr>
          <p:nvPr/>
        </p:nvSpPr>
        <p:spPr bwMode="auto">
          <a:xfrm>
            <a:off x="4973638" y="3759201"/>
            <a:ext cx="690562" cy="690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01" name="Oval 61"/>
          <p:cNvSpPr>
            <a:spLocks noChangeArrowheads="1"/>
          </p:cNvSpPr>
          <p:nvPr/>
        </p:nvSpPr>
        <p:spPr bwMode="auto">
          <a:xfrm>
            <a:off x="5013326" y="3797301"/>
            <a:ext cx="612775" cy="612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02" name="Oval 62"/>
          <p:cNvSpPr>
            <a:spLocks noChangeArrowheads="1"/>
          </p:cNvSpPr>
          <p:nvPr/>
        </p:nvSpPr>
        <p:spPr bwMode="auto">
          <a:xfrm>
            <a:off x="5051426" y="3835401"/>
            <a:ext cx="536575" cy="536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03" name="Oval 63"/>
          <p:cNvSpPr>
            <a:spLocks noChangeArrowheads="1"/>
          </p:cNvSpPr>
          <p:nvPr/>
        </p:nvSpPr>
        <p:spPr bwMode="auto">
          <a:xfrm>
            <a:off x="5089526" y="3873501"/>
            <a:ext cx="460375" cy="460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04" name="Oval 64"/>
          <p:cNvSpPr>
            <a:spLocks noChangeArrowheads="1"/>
          </p:cNvSpPr>
          <p:nvPr/>
        </p:nvSpPr>
        <p:spPr bwMode="auto">
          <a:xfrm>
            <a:off x="5127626" y="3911601"/>
            <a:ext cx="384175" cy="384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05" name="Oval 65"/>
          <p:cNvSpPr>
            <a:spLocks noChangeArrowheads="1"/>
          </p:cNvSpPr>
          <p:nvPr/>
        </p:nvSpPr>
        <p:spPr bwMode="auto">
          <a:xfrm>
            <a:off x="5165726" y="3949701"/>
            <a:ext cx="307975" cy="307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06" name="Oval 66"/>
          <p:cNvSpPr>
            <a:spLocks noChangeArrowheads="1"/>
          </p:cNvSpPr>
          <p:nvPr/>
        </p:nvSpPr>
        <p:spPr bwMode="auto">
          <a:xfrm>
            <a:off x="5203825" y="3989389"/>
            <a:ext cx="230188" cy="2301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07" name="Oval 67"/>
          <p:cNvSpPr>
            <a:spLocks noChangeArrowheads="1"/>
          </p:cNvSpPr>
          <p:nvPr/>
        </p:nvSpPr>
        <p:spPr bwMode="auto">
          <a:xfrm>
            <a:off x="5243513" y="4027488"/>
            <a:ext cx="152400" cy="1524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08" name="Oval 68"/>
          <p:cNvSpPr>
            <a:spLocks noChangeArrowheads="1"/>
          </p:cNvSpPr>
          <p:nvPr/>
        </p:nvSpPr>
        <p:spPr bwMode="auto">
          <a:xfrm>
            <a:off x="5281613" y="4065588"/>
            <a:ext cx="76200" cy="76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09" name="AutoShape 69"/>
          <p:cNvSpPr>
            <a:spLocks noChangeArrowheads="1"/>
          </p:cNvSpPr>
          <p:nvPr/>
        </p:nvSpPr>
        <p:spPr bwMode="auto">
          <a:xfrm>
            <a:off x="4733926" y="3863976"/>
            <a:ext cx="1190625" cy="498475"/>
          </a:xfrm>
          <a:prstGeom prst="roundRect">
            <a:avLst>
              <a:gd name="adj" fmla="val 48148"/>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510" name="Rectangle 70"/>
          <p:cNvSpPr>
            <a:spLocks noChangeArrowheads="1"/>
          </p:cNvSpPr>
          <p:nvPr/>
        </p:nvSpPr>
        <p:spPr bwMode="auto">
          <a:xfrm>
            <a:off x="4973638" y="3892550"/>
            <a:ext cx="9699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Preparación individual</a:t>
            </a:r>
            <a:endParaRPr lang="es-ES" sz="2400" b="1">
              <a:latin typeface="Times" panose="02020603050405020304" pitchFamily="18" charset="0"/>
            </a:endParaRPr>
          </a:p>
        </p:txBody>
      </p:sp>
      <p:sp>
        <p:nvSpPr>
          <p:cNvPr id="61516" name="Oval 76"/>
          <p:cNvSpPr>
            <a:spLocks noChangeArrowheads="1"/>
          </p:cNvSpPr>
          <p:nvPr/>
        </p:nvSpPr>
        <p:spPr bwMode="auto">
          <a:xfrm>
            <a:off x="3343276" y="3163889"/>
            <a:ext cx="1228725" cy="12271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17" name="Oval 77"/>
          <p:cNvSpPr>
            <a:spLocks noChangeArrowheads="1"/>
          </p:cNvSpPr>
          <p:nvPr/>
        </p:nvSpPr>
        <p:spPr bwMode="auto">
          <a:xfrm>
            <a:off x="3381375" y="3201989"/>
            <a:ext cx="1150938" cy="11509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18" name="Oval 78"/>
          <p:cNvSpPr>
            <a:spLocks noChangeArrowheads="1"/>
          </p:cNvSpPr>
          <p:nvPr/>
        </p:nvSpPr>
        <p:spPr bwMode="auto">
          <a:xfrm>
            <a:off x="3419475" y="3240089"/>
            <a:ext cx="1074738" cy="10747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19" name="Oval 79"/>
          <p:cNvSpPr>
            <a:spLocks noChangeArrowheads="1"/>
          </p:cNvSpPr>
          <p:nvPr/>
        </p:nvSpPr>
        <p:spPr bwMode="auto">
          <a:xfrm>
            <a:off x="3459163" y="3278189"/>
            <a:ext cx="996950" cy="9985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20" name="Oval 80"/>
          <p:cNvSpPr>
            <a:spLocks noChangeArrowheads="1"/>
          </p:cNvSpPr>
          <p:nvPr/>
        </p:nvSpPr>
        <p:spPr bwMode="auto">
          <a:xfrm>
            <a:off x="3497263" y="3317875"/>
            <a:ext cx="920750" cy="9207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21" name="Oval 81"/>
          <p:cNvSpPr>
            <a:spLocks noChangeArrowheads="1"/>
          </p:cNvSpPr>
          <p:nvPr/>
        </p:nvSpPr>
        <p:spPr bwMode="auto">
          <a:xfrm>
            <a:off x="3535363" y="3355975"/>
            <a:ext cx="844550" cy="844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22" name="Oval 82"/>
          <p:cNvSpPr>
            <a:spLocks noChangeArrowheads="1"/>
          </p:cNvSpPr>
          <p:nvPr/>
        </p:nvSpPr>
        <p:spPr bwMode="auto">
          <a:xfrm>
            <a:off x="3573463" y="3394076"/>
            <a:ext cx="768350" cy="7667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23" name="Oval 83"/>
          <p:cNvSpPr>
            <a:spLocks noChangeArrowheads="1"/>
          </p:cNvSpPr>
          <p:nvPr/>
        </p:nvSpPr>
        <p:spPr bwMode="auto">
          <a:xfrm>
            <a:off x="3611563" y="3432176"/>
            <a:ext cx="690562" cy="690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24" name="Oval 84"/>
          <p:cNvSpPr>
            <a:spLocks noChangeArrowheads="1"/>
          </p:cNvSpPr>
          <p:nvPr/>
        </p:nvSpPr>
        <p:spPr bwMode="auto">
          <a:xfrm>
            <a:off x="3649663" y="3470276"/>
            <a:ext cx="614362" cy="614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25" name="Oval 85"/>
          <p:cNvSpPr>
            <a:spLocks noChangeArrowheads="1"/>
          </p:cNvSpPr>
          <p:nvPr/>
        </p:nvSpPr>
        <p:spPr bwMode="auto">
          <a:xfrm>
            <a:off x="3689351" y="3508376"/>
            <a:ext cx="536575" cy="538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26" name="Oval 86"/>
          <p:cNvSpPr>
            <a:spLocks noChangeArrowheads="1"/>
          </p:cNvSpPr>
          <p:nvPr/>
        </p:nvSpPr>
        <p:spPr bwMode="auto">
          <a:xfrm>
            <a:off x="3727451" y="3548064"/>
            <a:ext cx="460375" cy="460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27" name="Oval 87"/>
          <p:cNvSpPr>
            <a:spLocks noChangeArrowheads="1"/>
          </p:cNvSpPr>
          <p:nvPr/>
        </p:nvSpPr>
        <p:spPr bwMode="auto">
          <a:xfrm>
            <a:off x="3765551" y="3586164"/>
            <a:ext cx="384175" cy="3825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28" name="Oval 88"/>
          <p:cNvSpPr>
            <a:spLocks noChangeArrowheads="1"/>
          </p:cNvSpPr>
          <p:nvPr/>
        </p:nvSpPr>
        <p:spPr bwMode="auto">
          <a:xfrm>
            <a:off x="3803650" y="3624264"/>
            <a:ext cx="306388" cy="3063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29" name="Oval 89"/>
          <p:cNvSpPr>
            <a:spLocks noChangeArrowheads="1"/>
          </p:cNvSpPr>
          <p:nvPr/>
        </p:nvSpPr>
        <p:spPr bwMode="auto">
          <a:xfrm>
            <a:off x="3841750" y="3662364"/>
            <a:ext cx="230188" cy="2301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30" name="Oval 90"/>
          <p:cNvSpPr>
            <a:spLocks noChangeArrowheads="1"/>
          </p:cNvSpPr>
          <p:nvPr/>
        </p:nvSpPr>
        <p:spPr bwMode="auto">
          <a:xfrm>
            <a:off x="3879850" y="3700464"/>
            <a:ext cx="153988" cy="1539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31" name="Oval 91"/>
          <p:cNvSpPr>
            <a:spLocks noChangeArrowheads="1"/>
          </p:cNvSpPr>
          <p:nvPr/>
        </p:nvSpPr>
        <p:spPr bwMode="auto">
          <a:xfrm>
            <a:off x="3919538" y="3738564"/>
            <a:ext cx="76200" cy="777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32" name="AutoShape 92"/>
          <p:cNvSpPr>
            <a:spLocks noChangeArrowheads="1"/>
          </p:cNvSpPr>
          <p:nvPr/>
        </p:nvSpPr>
        <p:spPr bwMode="auto">
          <a:xfrm>
            <a:off x="3371851" y="3536951"/>
            <a:ext cx="1190625" cy="500063"/>
          </a:xfrm>
          <a:prstGeom prst="roundRect">
            <a:avLst>
              <a:gd name="adj" fmla="val 48148"/>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533" name="Rectangle 93"/>
          <p:cNvSpPr>
            <a:spLocks noChangeArrowheads="1"/>
          </p:cNvSpPr>
          <p:nvPr/>
        </p:nvSpPr>
        <p:spPr bwMode="auto">
          <a:xfrm>
            <a:off x="3505200" y="3581400"/>
            <a:ext cx="990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Visión de conjunto</a:t>
            </a:r>
            <a:endParaRPr lang="es-ES" sz="2400" b="1">
              <a:latin typeface="Times" panose="02020603050405020304" pitchFamily="18" charset="0"/>
            </a:endParaRPr>
          </a:p>
        </p:txBody>
      </p:sp>
      <p:sp>
        <p:nvSpPr>
          <p:cNvPr id="61536" name="Oval 96"/>
          <p:cNvSpPr>
            <a:spLocks noChangeArrowheads="1"/>
          </p:cNvSpPr>
          <p:nvPr/>
        </p:nvSpPr>
        <p:spPr bwMode="auto">
          <a:xfrm>
            <a:off x="1981200" y="2836864"/>
            <a:ext cx="1227138" cy="12287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37" name="Oval 97"/>
          <p:cNvSpPr>
            <a:spLocks noChangeArrowheads="1"/>
          </p:cNvSpPr>
          <p:nvPr/>
        </p:nvSpPr>
        <p:spPr bwMode="auto">
          <a:xfrm>
            <a:off x="2019300" y="2876550"/>
            <a:ext cx="1150938" cy="11509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38" name="Oval 98"/>
          <p:cNvSpPr>
            <a:spLocks noChangeArrowheads="1"/>
          </p:cNvSpPr>
          <p:nvPr/>
        </p:nvSpPr>
        <p:spPr bwMode="auto">
          <a:xfrm>
            <a:off x="2057400" y="2914650"/>
            <a:ext cx="1074738" cy="10747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39" name="Oval 99"/>
          <p:cNvSpPr>
            <a:spLocks noChangeArrowheads="1"/>
          </p:cNvSpPr>
          <p:nvPr/>
        </p:nvSpPr>
        <p:spPr bwMode="auto">
          <a:xfrm>
            <a:off x="2097088" y="2952750"/>
            <a:ext cx="996950" cy="9969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40" name="Oval 100"/>
          <p:cNvSpPr>
            <a:spLocks noChangeArrowheads="1"/>
          </p:cNvSpPr>
          <p:nvPr/>
        </p:nvSpPr>
        <p:spPr bwMode="auto">
          <a:xfrm>
            <a:off x="2135188" y="2990850"/>
            <a:ext cx="920750" cy="9207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41" name="Oval 101"/>
          <p:cNvSpPr>
            <a:spLocks noChangeArrowheads="1"/>
          </p:cNvSpPr>
          <p:nvPr/>
        </p:nvSpPr>
        <p:spPr bwMode="auto">
          <a:xfrm>
            <a:off x="2173288" y="3028950"/>
            <a:ext cx="844550" cy="844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42" name="Oval 102"/>
          <p:cNvSpPr>
            <a:spLocks noChangeArrowheads="1"/>
          </p:cNvSpPr>
          <p:nvPr/>
        </p:nvSpPr>
        <p:spPr bwMode="auto">
          <a:xfrm>
            <a:off x="2211388" y="3067050"/>
            <a:ext cx="766762" cy="7683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43" name="Oval 103"/>
          <p:cNvSpPr>
            <a:spLocks noChangeArrowheads="1"/>
          </p:cNvSpPr>
          <p:nvPr/>
        </p:nvSpPr>
        <p:spPr bwMode="auto">
          <a:xfrm>
            <a:off x="2249488" y="3106738"/>
            <a:ext cx="690562" cy="6905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44" name="Oval 104"/>
          <p:cNvSpPr>
            <a:spLocks noChangeArrowheads="1"/>
          </p:cNvSpPr>
          <p:nvPr/>
        </p:nvSpPr>
        <p:spPr bwMode="auto">
          <a:xfrm>
            <a:off x="2287588" y="3144838"/>
            <a:ext cx="614362" cy="6143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45" name="Oval 105"/>
          <p:cNvSpPr>
            <a:spLocks noChangeArrowheads="1"/>
          </p:cNvSpPr>
          <p:nvPr/>
        </p:nvSpPr>
        <p:spPr bwMode="auto">
          <a:xfrm>
            <a:off x="2327276" y="3182939"/>
            <a:ext cx="536575" cy="536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46" name="Oval 106"/>
          <p:cNvSpPr>
            <a:spLocks noChangeArrowheads="1"/>
          </p:cNvSpPr>
          <p:nvPr/>
        </p:nvSpPr>
        <p:spPr bwMode="auto">
          <a:xfrm>
            <a:off x="2365376" y="3221039"/>
            <a:ext cx="460375" cy="460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47" name="Oval 107"/>
          <p:cNvSpPr>
            <a:spLocks noChangeArrowheads="1"/>
          </p:cNvSpPr>
          <p:nvPr/>
        </p:nvSpPr>
        <p:spPr bwMode="auto">
          <a:xfrm>
            <a:off x="2403476" y="3259139"/>
            <a:ext cx="384175" cy="384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48" name="Oval 108"/>
          <p:cNvSpPr>
            <a:spLocks noChangeArrowheads="1"/>
          </p:cNvSpPr>
          <p:nvPr/>
        </p:nvSpPr>
        <p:spPr bwMode="auto">
          <a:xfrm>
            <a:off x="2441575" y="3297239"/>
            <a:ext cx="306388" cy="307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49" name="Oval 109"/>
          <p:cNvSpPr>
            <a:spLocks noChangeArrowheads="1"/>
          </p:cNvSpPr>
          <p:nvPr/>
        </p:nvSpPr>
        <p:spPr bwMode="auto">
          <a:xfrm>
            <a:off x="2479675" y="3336925"/>
            <a:ext cx="230188" cy="2301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50" name="Oval 110"/>
          <p:cNvSpPr>
            <a:spLocks noChangeArrowheads="1"/>
          </p:cNvSpPr>
          <p:nvPr/>
        </p:nvSpPr>
        <p:spPr bwMode="auto">
          <a:xfrm>
            <a:off x="2517775" y="3375025"/>
            <a:ext cx="153988" cy="1524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51" name="Oval 111"/>
          <p:cNvSpPr>
            <a:spLocks noChangeArrowheads="1"/>
          </p:cNvSpPr>
          <p:nvPr/>
        </p:nvSpPr>
        <p:spPr bwMode="auto">
          <a:xfrm>
            <a:off x="2557463" y="3413125"/>
            <a:ext cx="76200" cy="76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52" name="AutoShape 112"/>
          <p:cNvSpPr>
            <a:spLocks noChangeArrowheads="1"/>
          </p:cNvSpPr>
          <p:nvPr/>
        </p:nvSpPr>
        <p:spPr bwMode="auto">
          <a:xfrm>
            <a:off x="2009775" y="3211514"/>
            <a:ext cx="1189038" cy="498475"/>
          </a:xfrm>
          <a:prstGeom prst="roundRect">
            <a:avLst>
              <a:gd name="adj" fmla="val 48148"/>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553" name="Rectangle 113"/>
          <p:cNvSpPr>
            <a:spLocks noChangeArrowheads="1"/>
          </p:cNvSpPr>
          <p:nvPr/>
        </p:nvSpPr>
        <p:spPr bwMode="auto">
          <a:xfrm>
            <a:off x="2306638" y="3335338"/>
            <a:ext cx="85921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200">
                <a:solidFill>
                  <a:srgbClr val="000000"/>
                </a:solidFill>
                <a:latin typeface="Formata Regular" charset="0"/>
              </a:rPr>
              <a:t>Planificación</a:t>
            </a:r>
            <a:endParaRPr lang="es-ES" sz="2400" b="1">
              <a:latin typeface="Times" panose="02020603050405020304" pitchFamily="18" charset="0"/>
            </a:endParaRPr>
          </a:p>
        </p:txBody>
      </p:sp>
      <p:sp>
        <p:nvSpPr>
          <p:cNvPr id="61554" name="Oval 114"/>
          <p:cNvSpPr>
            <a:spLocks noChangeArrowheads="1"/>
          </p:cNvSpPr>
          <p:nvPr/>
        </p:nvSpPr>
        <p:spPr bwMode="auto">
          <a:xfrm>
            <a:off x="7429501" y="3489326"/>
            <a:ext cx="1209675" cy="12287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55" name="Oval 115"/>
          <p:cNvSpPr>
            <a:spLocks noChangeArrowheads="1"/>
          </p:cNvSpPr>
          <p:nvPr/>
        </p:nvSpPr>
        <p:spPr bwMode="auto">
          <a:xfrm>
            <a:off x="7467601" y="3527426"/>
            <a:ext cx="1133475" cy="11525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56" name="Oval 116"/>
          <p:cNvSpPr>
            <a:spLocks noChangeArrowheads="1"/>
          </p:cNvSpPr>
          <p:nvPr/>
        </p:nvSpPr>
        <p:spPr bwMode="auto">
          <a:xfrm>
            <a:off x="7507288" y="3567113"/>
            <a:ext cx="1054100" cy="1073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57" name="Oval 117"/>
          <p:cNvSpPr>
            <a:spLocks noChangeArrowheads="1"/>
          </p:cNvSpPr>
          <p:nvPr/>
        </p:nvSpPr>
        <p:spPr bwMode="auto">
          <a:xfrm>
            <a:off x="7545388" y="3605213"/>
            <a:ext cx="977900" cy="9969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58" name="Oval 118"/>
          <p:cNvSpPr>
            <a:spLocks noChangeArrowheads="1"/>
          </p:cNvSpPr>
          <p:nvPr/>
        </p:nvSpPr>
        <p:spPr bwMode="auto">
          <a:xfrm>
            <a:off x="7583488" y="3643313"/>
            <a:ext cx="901700" cy="9207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59" name="Oval 119"/>
          <p:cNvSpPr>
            <a:spLocks noChangeArrowheads="1"/>
          </p:cNvSpPr>
          <p:nvPr/>
        </p:nvSpPr>
        <p:spPr bwMode="auto">
          <a:xfrm>
            <a:off x="7621588" y="3681413"/>
            <a:ext cx="825500" cy="844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60" name="Oval 120"/>
          <p:cNvSpPr>
            <a:spLocks noChangeArrowheads="1"/>
          </p:cNvSpPr>
          <p:nvPr/>
        </p:nvSpPr>
        <p:spPr bwMode="auto">
          <a:xfrm>
            <a:off x="7659688" y="3719513"/>
            <a:ext cx="749300" cy="7683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61" name="Oval 121"/>
          <p:cNvSpPr>
            <a:spLocks noChangeArrowheads="1"/>
          </p:cNvSpPr>
          <p:nvPr/>
        </p:nvSpPr>
        <p:spPr bwMode="auto">
          <a:xfrm>
            <a:off x="7697788" y="3759201"/>
            <a:ext cx="671512" cy="690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62" name="Oval 122"/>
          <p:cNvSpPr>
            <a:spLocks noChangeArrowheads="1"/>
          </p:cNvSpPr>
          <p:nvPr/>
        </p:nvSpPr>
        <p:spPr bwMode="auto">
          <a:xfrm>
            <a:off x="7737476" y="3797301"/>
            <a:ext cx="593725" cy="612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63" name="Oval 123"/>
          <p:cNvSpPr>
            <a:spLocks noChangeArrowheads="1"/>
          </p:cNvSpPr>
          <p:nvPr/>
        </p:nvSpPr>
        <p:spPr bwMode="auto">
          <a:xfrm>
            <a:off x="7775576" y="3835401"/>
            <a:ext cx="517525" cy="536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64" name="Oval 124"/>
          <p:cNvSpPr>
            <a:spLocks noChangeArrowheads="1"/>
          </p:cNvSpPr>
          <p:nvPr/>
        </p:nvSpPr>
        <p:spPr bwMode="auto">
          <a:xfrm>
            <a:off x="7813676" y="3873501"/>
            <a:ext cx="441325" cy="460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65" name="Oval 125"/>
          <p:cNvSpPr>
            <a:spLocks noChangeArrowheads="1"/>
          </p:cNvSpPr>
          <p:nvPr/>
        </p:nvSpPr>
        <p:spPr bwMode="auto">
          <a:xfrm>
            <a:off x="7832726" y="3911601"/>
            <a:ext cx="384175" cy="384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66" name="Oval 126"/>
          <p:cNvSpPr>
            <a:spLocks noChangeArrowheads="1"/>
          </p:cNvSpPr>
          <p:nvPr/>
        </p:nvSpPr>
        <p:spPr bwMode="auto">
          <a:xfrm>
            <a:off x="7870826" y="3949701"/>
            <a:ext cx="307975" cy="307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67" name="Oval 127"/>
          <p:cNvSpPr>
            <a:spLocks noChangeArrowheads="1"/>
          </p:cNvSpPr>
          <p:nvPr/>
        </p:nvSpPr>
        <p:spPr bwMode="auto">
          <a:xfrm>
            <a:off x="7908925" y="3989389"/>
            <a:ext cx="230188" cy="2301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68" name="Oval 128"/>
          <p:cNvSpPr>
            <a:spLocks noChangeArrowheads="1"/>
          </p:cNvSpPr>
          <p:nvPr/>
        </p:nvSpPr>
        <p:spPr bwMode="auto">
          <a:xfrm>
            <a:off x="7948613" y="4027488"/>
            <a:ext cx="152400" cy="1524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69" name="Oval 129"/>
          <p:cNvSpPr>
            <a:spLocks noChangeArrowheads="1"/>
          </p:cNvSpPr>
          <p:nvPr/>
        </p:nvSpPr>
        <p:spPr bwMode="auto">
          <a:xfrm>
            <a:off x="7986713" y="4065588"/>
            <a:ext cx="76200" cy="76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70" name="AutoShape 130"/>
          <p:cNvSpPr>
            <a:spLocks noChangeArrowheads="1"/>
          </p:cNvSpPr>
          <p:nvPr/>
        </p:nvSpPr>
        <p:spPr bwMode="auto">
          <a:xfrm>
            <a:off x="7439026" y="3863976"/>
            <a:ext cx="1209675" cy="498475"/>
          </a:xfrm>
          <a:prstGeom prst="roundRect">
            <a:avLst>
              <a:gd name="adj" fmla="val 48148"/>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571" name="Rectangle 131"/>
          <p:cNvSpPr>
            <a:spLocks noChangeArrowheads="1"/>
          </p:cNvSpPr>
          <p:nvPr/>
        </p:nvSpPr>
        <p:spPr bwMode="auto">
          <a:xfrm>
            <a:off x="7543800" y="3886200"/>
            <a:ext cx="990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Repetición de trabajo</a:t>
            </a:r>
            <a:endParaRPr lang="es-ES" sz="2400" b="1">
              <a:latin typeface="Times" panose="02020603050405020304" pitchFamily="18" charset="0"/>
            </a:endParaRPr>
          </a:p>
        </p:txBody>
      </p:sp>
      <p:sp>
        <p:nvSpPr>
          <p:cNvPr id="61576" name="Oval 136"/>
          <p:cNvSpPr>
            <a:spLocks noChangeArrowheads="1"/>
          </p:cNvSpPr>
          <p:nvPr/>
        </p:nvSpPr>
        <p:spPr bwMode="auto">
          <a:xfrm>
            <a:off x="8772526" y="3163889"/>
            <a:ext cx="1228725" cy="12271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77" name="Oval 137"/>
          <p:cNvSpPr>
            <a:spLocks noChangeArrowheads="1"/>
          </p:cNvSpPr>
          <p:nvPr/>
        </p:nvSpPr>
        <p:spPr bwMode="auto">
          <a:xfrm>
            <a:off x="8810626" y="3201989"/>
            <a:ext cx="1152525" cy="11509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78" name="Oval 138"/>
          <p:cNvSpPr>
            <a:spLocks noChangeArrowheads="1"/>
          </p:cNvSpPr>
          <p:nvPr/>
        </p:nvSpPr>
        <p:spPr bwMode="auto">
          <a:xfrm>
            <a:off x="8850313" y="3240089"/>
            <a:ext cx="1073150" cy="10747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79" name="Oval 139"/>
          <p:cNvSpPr>
            <a:spLocks noChangeArrowheads="1"/>
          </p:cNvSpPr>
          <p:nvPr/>
        </p:nvSpPr>
        <p:spPr bwMode="auto">
          <a:xfrm>
            <a:off x="8888413" y="3278189"/>
            <a:ext cx="996950" cy="9985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80" name="Oval 140"/>
          <p:cNvSpPr>
            <a:spLocks noChangeArrowheads="1"/>
          </p:cNvSpPr>
          <p:nvPr/>
        </p:nvSpPr>
        <p:spPr bwMode="auto">
          <a:xfrm>
            <a:off x="8926513" y="3317875"/>
            <a:ext cx="920750" cy="9207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81" name="Oval 141"/>
          <p:cNvSpPr>
            <a:spLocks noChangeArrowheads="1"/>
          </p:cNvSpPr>
          <p:nvPr/>
        </p:nvSpPr>
        <p:spPr bwMode="auto">
          <a:xfrm>
            <a:off x="8964613" y="3355975"/>
            <a:ext cx="844550" cy="844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82" name="Oval 142"/>
          <p:cNvSpPr>
            <a:spLocks noChangeArrowheads="1"/>
          </p:cNvSpPr>
          <p:nvPr/>
        </p:nvSpPr>
        <p:spPr bwMode="auto">
          <a:xfrm>
            <a:off x="9002713" y="3394076"/>
            <a:ext cx="768350" cy="7667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83" name="Oval 143"/>
          <p:cNvSpPr>
            <a:spLocks noChangeArrowheads="1"/>
          </p:cNvSpPr>
          <p:nvPr/>
        </p:nvSpPr>
        <p:spPr bwMode="auto">
          <a:xfrm>
            <a:off x="9040813" y="3432176"/>
            <a:ext cx="692150" cy="690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84" name="Oval 144"/>
          <p:cNvSpPr>
            <a:spLocks noChangeArrowheads="1"/>
          </p:cNvSpPr>
          <p:nvPr/>
        </p:nvSpPr>
        <p:spPr bwMode="auto">
          <a:xfrm>
            <a:off x="9080501" y="3470276"/>
            <a:ext cx="612775" cy="614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85" name="Oval 145"/>
          <p:cNvSpPr>
            <a:spLocks noChangeArrowheads="1"/>
          </p:cNvSpPr>
          <p:nvPr/>
        </p:nvSpPr>
        <p:spPr bwMode="auto">
          <a:xfrm>
            <a:off x="9118601" y="3508376"/>
            <a:ext cx="536575" cy="538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86" name="Oval 146"/>
          <p:cNvSpPr>
            <a:spLocks noChangeArrowheads="1"/>
          </p:cNvSpPr>
          <p:nvPr/>
        </p:nvSpPr>
        <p:spPr bwMode="auto">
          <a:xfrm>
            <a:off x="9156701" y="3548064"/>
            <a:ext cx="460375" cy="460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87" name="Oval 147"/>
          <p:cNvSpPr>
            <a:spLocks noChangeArrowheads="1"/>
          </p:cNvSpPr>
          <p:nvPr/>
        </p:nvSpPr>
        <p:spPr bwMode="auto">
          <a:xfrm>
            <a:off x="9194801" y="3586164"/>
            <a:ext cx="384175" cy="3825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88" name="Oval 148"/>
          <p:cNvSpPr>
            <a:spLocks noChangeArrowheads="1"/>
          </p:cNvSpPr>
          <p:nvPr/>
        </p:nvSpPr>
        <p:spPr bwMode="auto">
          <a:xfrm>
            <a:off x="9232901" y="3624264"/>
            <a:ext cx="307975" cy="3063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89" name="Oval 149"/>
          <p:cNvSpPr>
            <a:spLocks noChangeArrowheads="1"/>
          </p:cNvSpPr>
          <p:nvPr/>
        </p:nvSpPr>
        <p:spPr bwMode="auto">
          <a:xfrm>
            <a:off x="9271001" y="3662364"/>
            <a:ext cx="231775" cy="2301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90" name="Oval 150"/>
          <p:cNvSpPr>
            <a:spLocks noChangeArrowheads="1"/>
          </p:cNvSpPr>
          <p:nvPr/>
        </p:nvSpPr>
        <p:spPr bwMode="auto">
          <a:xfrm>
            <a:off x="9310688" y="3700464"/>
            <a:ext cx="152400" cy="1539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91" name="Oval 151"/>
          <p:cNvSpPr>
            <a:spLocks noChangeArrowheads="1"/>
          </p:cNvSpPr>
          <p:nvPr/>
        </p:nvSpPr>
        <p:spPr bwMode="auto">
          <a:xfrm>
            <a:off x="9348788" y="3738564"/>
            <a:ext cx="76200" cy="777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592" name="AutoShape 152"/>
          <p:cNvSpPr>
            <a:spLocks noChangeArrowheads="1"/>
          </p:cNvSpPr>
          <p:nvPr/>
        </p:nvSpPr>
        <p:spPr bwMode="auto">
          <a:xfrm>
            <a:off x="8801101" y="3536951"/>
            <a:ext cx="1209675" cy="500063"/>
          </a:xfrm>
          <a:prstGeom prst="roundRect">
            <a:avLst>
              <a:gd name="adj" fmla="val 48148"/>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61593" name="Rectangle 153"/>
          <p:cNvSpPr>
            <a:spLocks noChangeArrowheads="1"/>
          </p:cNvSpPr>
          <p:nvPr/>
        </p:nvSpPr>
        <p:spPr bwMode="auto">
          <a:xfrm>
            <a:off x="9061451" y="3662363"/>
            <a:ext cx="8511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200">
                <a:solidFill>
                  <a:srgbClr val="000000"/>
                </a:solidFill>
                <a:latin typeface="Formata Regular" charset="0"/>
              </a:rPr>
              <a:t>Seguimiento</a:t>
            </a:r>
            <a:endParaRPr lang="es-ES" sz="2400" b="1">
              <a:latin typeface="Times" panose="02020603050405020304" pitchFamily="18" charset="0"/>
            </a:endParaRPr>
          </a:p>
        </p:txBody>
      </p:sp>
    </p:spTree>
    <p:extLst>
      <p:ext uri="{BB962C8B-B14F-4D97-AF65-F5344CB8AC3E}">
        <p14:creationId xmlns:p14="http://schemas.microsoft.com/office/powerpoint/2010/main" val="3849215545"/>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Proceso de inspección</a:t>
            </a:r>
          </a:p>
        </p:txBody>
      </p:sp>
      <p:sp>
        <p:nvSpPr>
          <p:cNvPr id="62467" name="Rectangle 3"/>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r>
              <a:rPr lang="es-ES"/>
              <a:t>Visión de conjunto del sistema presentado al equipo de inspección.</a:t>
            </a:r>
          </a:p>
          <a:p>
            <a:r>
              <a:rPr lang="es-ES"/>
              <a:t>Los códigos y documentos asociados se distribuyen al equipo de inspección por adelantado.</a:t>
            </a:r>
          </a:p>
          <a:p>
            <a:r>
              <a:rPr lang="es-ES"/>
              <a:t>La inspección tiene lugar y se anotan los errores encontrados.</a:t>
            </a:r>
          </a:p>
          <a:p>
            <a:r>
              <a:rPr lang="es-ES"/>
              <a:t>Se hacen modificaciones para reparar los errores descubiertos.</a:t>
            </a:r>
          </a:p>
          <a:p>
            <a:r>
              <a:rPr lang="es-ES"/>
              <a:t>Puede requerirse o no una reinspección.</a:t>
            </a:r>
          </a:p>
        </p:txBody>
      </p:sp>
    </p:spTree>
    <p:extLst>
      <p:ext uri="{BB962C8B-B14F-4D97-AF65-F5344CB8AC3E}">
        <p14:creationId xmlns:p14="http://schemas.microsoft.com/office/powerpoint/2010/main" val="411040105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042988" y="422308"/>
            <a:ext cx="10029824" cy="6024042"/>
          </a:xfrm>
          <a:prstGeom prst="rect">
            <a:avLst/>
          </a:prstGeom>
        </p:spPr>
      </p:pic>
    </p:spTree>
    <p:extLst>
      <p:ext uri="{BB962C8B-B14F-4D97-AF65-F5344CB8AC3E}">
        <p14:creationId xmlns:p14="http://schemas.microsoft.com/office/powerpoint/2010/main" val="40543649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827088" y="214313"/>
            <a:ext cx="10515600" cy="733425"/>
          </a:xfrm>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pPr algn="ctr"/>
            <a:r>
              <a:rPr lang="es-ES" dirty="0"/>
              <a:t>Roles en el proceso de inspección</a:t>
            </a:r>
          </a:p>
        </p:txBody>
      </p:sp>
      <p:sp>
        <p:nvSpPr>
          <p:cNvPr id="64517" name="Rectangle 5"/>
          <p:cNvSpPr>
            <a:spLocks noChangeArrowheads="1"/>
          </p:cNvSpPr>
          <p:nvPr/>
        </p:nvSpPr>
        <p:spPr bwMode="auto">
          <a:xfrm>
            <a:off x="1028700" y="1128713"/>
            <a:ext cx="10515600" cy="5119687"/>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aphicFrame>
        <p:nvGraphicFramePr>
          <p:cNvPr id="64518" name="Object 6"/>
          <p:cNvGraphicFramePr>
            <a:graphicFrameLocks noChangeAspect="1"/>
          </p:cNvGraphicFramePr>
          <p:nvPr>
            <p:extLst>
              <p:ext uri="{D42A27DB-BD31-4B8C-83A1-F6EECF244321}">
                <p14:modId xmlns:p14="http://schemas.microsoft.com/office/powerpoint/2010/main" val="1751248166"/>
              </p:ext>
            </p:extLst>
          </p:nvPr>
        </p:nvGraphicFramePr>
        <p:xfrm>
          <a:off x="1487488" y="1242218"/>
          <a:ext cx="9542462" cy="4892675"/>
        </p:xfrm>
        <a:graphic>
          <a:graphicData uri="http://schemas.openxmlformats.org/presentationml/2006/ole">
            <mc:AlternateContent xmlns:mc="http://schemas.openxmlformats.org/markup-compatibility/2006">
              <mc:Choice xmlns:v="urn:schemas-microsoft-com:vml" Requires="v">
                <p:oleObj spid="_x0000_s1035" name="Document" r:id="rId4" imgW="5493297" imgH="3771747" progId="Word.Document.8">
                  <p:embed/>
                </p:oleObj>
              </mc:Choice>
              <mc:Fallback>
                <p:oleObj name="Document" r:id="rId4" imgW="5493297" imgH="3771747" progId="Word.Document.8">
                  <p:embed/>
                  <p:pic>
                    <p:nvPicPr>
                      <p:cNvPr id="0" name=""/>
                      <p:cNvPicPr>
                        <a:picLocks noChangeAspect="1" noChangeArrowheads="1"/>
                      </p:cNvPicPr>
                      <p:nvPr/>
                    </p:nvPicPr>
                    <p:blipFill>
                      <a:blip r:embed="rId5"/>
                      <a:srcRect l="9749" t="21703" r="4166"/>
                      <a:stretch>
                        <a:fillRect/>
                      </a:stretch>
                    </p:blipFill>
                    <p:spPr bwMode="auto">
                      <a:xfrm>
                        <a:off x="1487488" y="1242218"/>
                        <a:ext cx="9542462" cy="4892675"/>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186877358"/>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Listas de inspección</a:t>
            </a:r>
          </a:p>
        </p:txBody>
      </p:sp>
      <p:sp>
        <p:nvSpPr>
          <p:cNvPr id="68611" name="Rectangle 3"/>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r>
              <a:rPr lang="es-ES"/>
              <a:t>Debería utilizarse una lista de errores comunes para guiar la inspección.</a:t>
            </a:r>
          </a:p>
          <a:p>
            <a:r>
              <a:rPr lang="es-ES"/>
              <a:t>Las listas de errores dependen del lenguaje de programación y reflejan los errores característicos que es probable que aparezcan en el lenguaje.</a:t>
            </a:r>
          </a:p>
          <a:p>
            <a:r>
              <a:rPr lang="es-ES"/>
              <a:t>En general cuanto más </a:t>
            </a:r>
            <a:r>
              <a:rPr lang="es-ES">
                <a:cs typeface="Arial" panose="020B0604020202020204" pitchFamily="34" charset="0"/>
              </a:rPr>
              <a:t>«</a:t>
            </a:r>
            <a:r>
              <a:rPr lang="es-ES"/>
              <a:t>débil</a:t>
            </a:r>
            <a:r>
              <a:rPr lang="es-ES">
                <a:cs typeface="Arial" panose="020B0604020202020204" pitchFamily="34" charset="0"/>
              </a:rPr>
              <a:t>» sea la comprobación del tipo, más grande será la lista.</a:t>
            </a:r>
            <a:endParaRPr lang="es-ES"/>
          </a:p>
          <a:p>
            <a:r>
              <a:rPr lang="es-ES"/>
              <a:t>Ejemplos: inicialización, nombramiento de constantes, terminación de bucles, límites de vectores, etc.</a:t>
            </a:r>
          </a:p>
        </p:txBody>
      </p:sp>
    </p:spTree>
    <p:extLst>
      <p:ext uri="{BB962C8B-B14F-4D97-AF65-F5344CB8AC3E}">
        <p14:creationId xmlns:p14="http://schemas.microsoft.com/office/powerpoint/2010/main" val="2877092853"/>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2" name="Rectangle 6"/>
          <p:cNvSpPr>
            <a:spLocks noGrp="1" noChangeArrowheads="1"/>
          </p:cNvSpPr>
          <p:nvPr>
            <p:ph type="title"/>
          </p:nvPr>
        </p:nvSpPr>
        <p:spPr>
          <a:xfrm>
            <a:off x="809625" y="107950"/>
            <a:ext cx="10515600" cy="893761"/>
          </a:xfrm>
        </p:spPr>
        <p:txBody>
          <a:bodyPr/>
          <a:lstStyle/>
          <a:p>
            <a:r>
              <a:rPr lang="es-ES" dirty="0"/>
              <a:t>Comprobaciones de inspección 1</a:t>
            </a:r>
          </a:p>
        </p:txBody>
      </p:sp>
      <p:sp>
        <p:nvSpPr>
          <p:cNvPr id="70664" name="Rectangle 8"/>
          <p:cNvSpPr>
            <a:spLocks noChangeArrowheads="1"/>
          </p:cNvSpPr>
          <p:nvPr/>
        </p:nvSpPr>
        <p:spPr bwMode="auto">
          <a:xfrm>
            <a:off x="571500" y="1001711"/>
            <a:ext cx="11258550" cy="5246689"/>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aphicFrame>
        <p:nvGraphicFramePr>
          <p:cNvPr id="70671" name="Object 15"/>
          <p:cNvGraphicFramePr>
            <a:graphicFrameLocks noChangeAspect="1"/>
          </p:cNvGraphicFramePr>
          <p:nvPr>
            <p:extLst>
              <p:ext uri="{D42A27DB-BD31-4B8C-83A1-F6EECF244321}">
                <p14:modId xmlns:p14="http://schemas.microsoft.com/office/powerpoint/2010/main" val="18326033"/>
              </p:ext>
            </p:extLst>
          </p:nvPr>
        </p:nvGraphicFramePr>
        <p:xfrm>
          <a:off x="809625" y="1243013"/>
          <a:ext cx="11020425" cy="5346701"/>
        </p:xfrm>
        <a:graphic>
          <a:graphicData uri="http://schemas.openxmlformats.org/presentationml/2006/ole">
            <mc:AlternateContent xmlns:mc="http://schemas.openxmlformats.org/markup-compatibility/2006">
              <mc:Choice xmlns:v="urn:schemas-microsoft-com:vml" Requires="v">
                <p:oleObj spid="_x0000_s2059" name="Documento" r:id="rId4" imgW="5486400" imgH="3953160" progId="Word.Document.8">
                  <p:embed/>
                </p:oleObj>
              </mc:Choice>
              <mc:Fallback>
                <p:oleObj name="Documento" r:id="rId4" imgW="5486400" imgH="395316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11137" t="21117"/>
                      <a:stretch>
                        <a:fillRect/>
                      </a:stretch>
                    </p:blipFill>
                    <p:spPr bwMode="auto">
                      <a:xfrm>
                        <a:off x="809625" y="1243013"/>
                        <a:ext cx="11020425" cy="5346701"/>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3813214996"/>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r>
              <a:rPr lang="es-ES"/>
              <a:t>El nombre se deriva del </a:t>
            </a:r>
            <a:r>
              <a:rPr lang="es-ES">
                <a:cs typeface="Arial" panose="020B0604020202020204" pitchFamily="34" charset="0"/>
              </a:rPr>
              <a:t>«Sala limpia» en la fabricación de unidades de semiconductores. La filosofía es evitar los defectos en lugar de eliminarlos.</a:t>
            </a:r>
            <a:endParaRPr lang="es-ES"/>
          </a:p>
          <a:p>
            <a:r>
              <a:rPr lang="es-ES"/>
              <a:t>Este proceso de desarrollo de software se basa en:</a:t>
            </a:r>
          </a:p>
          <a:p>
            <a:pPr lvl="1"/>
            <a:r>
              <a:rPr lang="es-ES"/>
              <a:t>Desarrollo incremental;</a:t>
            </a:r>
          </a:p>
          <a:p>
            <a:pPr lvl="1"/>
            <a:r>
              <a:rPr lang="es-ES"/>
              <a:t>Especificación formal;</a:t>
            </a:r>
          </a:p>
          <a:p>
            <a:pPr lvl="1"/>
            <a:r>
              <a:rPr lang="es-ES"/>
              <a:t>Verificación estática utilizando argumentos de corrección;</a:t>
            </a:r>
          </a:p>
          <a:p>
            <a:pPr lvl="1"/>
            <a:r>
              <a:rPr lang="es-ES"/>
              <a:t>Pruebas estáticas para determinar la fiabilidad del programa.</a:t>
            </a:r>
          </a:p>
        </p:txBody>
      </p:sp>
      <p:sp>
        <p:nvSpPr>
          <p:cNvPr id="84995" name="Rectangle 3"/>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Desarrollo de software de sala limpia</a:t>
            </a:r>
          </a:p>
        </p:txBody>
      </p:sp>
    </p:spTree>
    <p:extLst>
      <p:ext uri="{BB962C8B-B14F-4D97-AF65-F5344CB8AC3E}">
        <p14:creationId xmlns:p14="http://schemas.microsoft.com/office/powerpoint/2010/main" val="1885527110"/>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El proceso de Sala limpia</a:t>
            </a:r>
          </a:p>
        </p:txBody>
      </p:sp>
      <p:sp>
        <p:nvSpPr>
          <p:cNvPr id="87044" name="Rectangle 4"/>
          <p:cNvSpPr>
            <a:spLocks noChangeArrowheads="1"/>
          </p:cNvSpPr>
          <p:nvPr/>
        </p:nvSpPr>
        <p:spPr bwMode="auto">
          <a:xfrm>
            <a:off x="1981200" y="2057400"/>
            <a:ext cx="8458200" cy="3886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7046" name="Rectangle 6"/>
          <p:cNvSpPr>
            <a:spLocks noChangeArrowheads="1"/>
          </p:cNvSpPr>
          <p:nvPr/>
        </p:nvSpPr>
        <p:spPr bwMode="auto">
          <a:xfrm>
            <a:off x="2362200" y="2743201"/>
            <a:ext cx="7772400" cy="2447925"/>
          </a:xfrm>
          <a:prstGeom prst="rect">
            <a:avLst/>
          </a:prstGeom>
          <a:noFill/>
          <a:ln w="0">
            <a:solidFill>
              <a:srgbClr val="FFFFFE"/>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47" name="AutoShape 7"/>
          <p:cNvSpPr>
            <a:spLocks noChangeArrowheads="1"/>
          </p:cNvSpPr>
          <p:nvPr/>
        </p:nvSpPr>
        <p:spPr bwMode="auto">
          <a:xfrm>
            <a:off x="5275264" y="3540125"/>
            <a:ext cx="1057275" cy="687388"/>
          </a:xfrm>
          <a:prstGeom prst="roundRect">
            <a:avLst>
              <a:gd name="adj" fmla="val 45944"/>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048" name="AutoShape 8"/>
          <p:cNvSpPr>
            <a:spLocks noChangeArrowheads="1"/>
          </p:cNvSpPr>
          <p:nvPr/>
        </p:nvSpPr>
        <p:spPr bwMode="auto">
          <a:xfrm>
            <a:off x="5284789" y="3549650"/>
            <a:ext cx="1055687" cy="685800"/>
          </a:xfrm>
          <a:prstGeom prst="roundRect">
            <a:avLst>
              <a:gd name="adj" fmla="val 44736"/>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49" name="AutoShape 9"/>
          <p:cNvSpPr>
            <a:spLocks noChangeArrowheads="1"/>
          </p:cNvSpPr>
          <p:nvPr/>
        </p:nvSpPr>
        <p:spPr bwMode="auto">
          <a:xfrm>
            <a:off x="3808413" y="3540125"/>
            <a:ext cx="1039812" cy="687388"/>
          </a:xfrm>
          <a:prstGeom prst="roundRect">
            <a:avLst>
              <a:gd name="adj" fmla="val 45944"/>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050" name="AutoShape 10"/>
          <p:cNvSpPr>
            <a:spLocks noChangeArrowheads="1"/>
          </p:cNvSpPr>
          <p:nvPr/>
        </p:nvSpPr>
        <p:spPr bwMode="auto">
          <a:xfrm>
            <a:off x="3817939" y="3549650"/>
            <a:ext cx="1038225" cy="685800"/>
          </a:xfrm>
          <a:prstGeom prst="roundRect">
            <a:avLst>
              <a:gd name="adj" fmla="val 44736"/>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51" name="AutoShape 11"/>
          <p:cNvSpPr>
            <a:spLocks noChangeArrowheads="1"/>
          </p:cNvSpPr>
          <p:nvPr/>
        </p:nvSpPr>
        <p:spPr bwMode="auto">
          <a:xfrm>
            <a:off x="6740526" y="3540125"/>
            <a:ext cx="1057275" cy="687388"/>
          </a:xfrm>
          <a:prstGeom prst="roundRect">
            <a:avLst>
              <a:gd name="adj" fmla="val 45944"/>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052" name="AutoShape 12"/>
          <p:cNvSpPr>
            <a:spLocks noChangeArrowheads="1"/>
          </p:cNvSpPr>
          <p:nvPr/>
        </p:nvSpPr>
        <p:spPr bwMode="auto">
          <a:xfrm>
            <a:off x="6750050" y="3549650"/>
            <a:ext cx="1055688" cy="685800"/>
          </a:xfrm>
          <a:prstGeom prst="roundRect">
            <a:avLst>
              <a:gd name="adj" fmla="val 44736"/>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53" name="AutoShape 13"/>
          <p:cNvSpPr>
            <a:spLocks noChangeArrowheads="1"/>
          </p:cNvSpPr>
          <p:nvPr/>
        </p:nvSpPr>
        <p:spPr bwMode="auto">
          <a:xfrm>
            <a:off x="8223251" y="3540125"/>
            <a:ext cx="1039813" cy="687388"/>
          </a:xfrm>
          <a:prstGeom prst="roundRect">
            <a:avLst>
              <a:gd name="adj" fmla="val 45944"/>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054" name="AutoShape 14"/>
          <p:cNvSpPr>
            <a:spLocks noChangeArrowheads="1"/>
          </p:cNvSpPr>
          <p:nvPr/>
        </p:nvSpPr>
        <p:spPr bwMode="auto">
          <a:xfrm>
            <a:off x="8232776" y="3549650"/>
            <a:ext cx="1038225" cy="685800"/>
          </a:xfrm>
          <a:prstGeom prst="roundRect">
            <a:avLst>
              <a:gd name="adj" fmla="val 44736"/>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55" name="AutoShape 15"/>
          <p:cNvSpPr>
            <a:spLocks noChangeArrowheads="1"/>
          </p:cNvSpPr>
          <p:nvPr/>
        </p:nvSpPr>
        <p:spPr bwMode="auto">
          <a:xfrm>
            <a:off x="2436814" y="2798763"/>
            <a:ext cx="1057275" cy="685800"/>
          </a:xfrm>
          <a:prstGeom prst="roundRect">
            <a:avLst>
              <a:gd name="adj" fmla="val 45944"/>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056" name="AutoShape 16"/>
          <p:cNvSpPr>
            <a:spLocks noChangeArrowheads="1"/>
          </p:cNvSpPr>
          <p:nvPr/>
        </p:nvSpPr>
        <p:spPr bwMode="auto">
          <a:xfrm>
            <a:off x="2446339" y="2808288"/>
            <a:ext cx="1055687" cy="685800"/>
          </a:xfrm>
          <a:prstGeom prst="roundRect">
            <a:avLst>
              <a:gd name="adj" fmla="val 44736"/>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57" name="AutoShape 17"/>
          <p:cNvSpPr>
            <a:spLocks noChangeArrowheads="1"/>
          </p:cNvSpPr>
          <p:nvPr/>
        </p:nvSpPr>
        <p:spPr bwMode="auto">
          <a:xfrm>
            <a:off x="2436814" y="4283075"/>
            <a:ext cx="1057275" cy="685800"/>
          </a:xfrm>
          <a:prstGeom prst="roundRect">
            <a:avLst>
              <a:gd name="adj" fmla="val 45944"/>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058" name="AutoShape 18"/>
          <p:cNvSpPr>
            <a:spLocks noChangeArrowheads="1"/>
          </p:cNvSpPr>
          <p:nvPr/>
        </p:nvSpPr>
        <p:spPr bwMode="auto">
          <a:xfrm>
            <a:off x="2446339" y="4292600"/>
            <a:ext cx="1055687" cy="685800"/>
          </a:xfrm>
          <a:prstGeom prst="roundRect">
            <a:avLst>
              <a:gd name="adj" fmla="val 44736"/>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59" name="AutoShape 19"/>
          <p:cNvSpPr>
            <a:spLocks noChangeArrowheads="1"/>
          </p:cNvSpPr>
          <p:nvPr/>
        </p:nvSpPr>
        <p:spPr bwMode="auto">
          <a:xfrm>
            <a:off x="6016626" y="4486275"/>
            <a:ext cx="1038225" cy="685800"/>
          </a:xfrm>
          <a:prstGeom prst="roundRect">
            <a:avLst>
              <a:gd name="adj" fmla="val 45944"/>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060" name="AutoShape 20"/>
          <p:cNvSpPr>
            <a:spLocks noChangeArrowheads="1"/>
          </p:cNvSpPr>
          <p:nvPr/>
        </p:nvSpPr>
        <p:spPr bwMode="auto">
          <a:xfrm>
            <a:off x="6026151" y="4495800"/>
            <a:ext cx="1038225" cy="685800"/>
          </a:xfrm>
          <a:prstGeom prst="roundRect">
            <a:avLst>
              <a:gd name="adj" fmla="val 44736"/>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61" name="AutoShape 21"/>
          <p:cNvSpPr>
            <a:spLocks noChangeArrowheads="1"/>
          </p:cNvSpPr>
          <p:nvPr/>
        </p:nvSpPr>
        <p:spPr bwMode="auto">
          <a:xfrm>
            <a:off x="9058276" y="4486275"/>
            <a:ext cx="1057275" cy="685800"/>
          </a:xfrm>
          <a:prstGeom prst="roundRect">
            <a:avLst>
              <a:gd name="adj" fmla="val 45944"/>
            </a:avLst>
          </a:prstGeom>
          <a:solidFill>
            <a:srgbClr val="00AF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062" name="AutoShape 22"/>
          <p:cNvSpPr>
            <a:spLocks noChangeArrowheads="1"/>
          </p:cNvSpPr>
          <p:nvPr/>
        </p:nvSpPr>
        <p:spPr bwMode="auto">
          <a:xfrm>
            <a:off x="9067801" y="4495800"/>
            <a:ext cx="1057275" cy="685800"/>
          </a:xfrm>
          <a:prstGeom prst="roundRect">
            <a:avLst>
              <a:gd name="adj" fmla="val 44736"/>
            </a:avLst>
          </a:prstGeom>
          <a:noFill/>
          <a:ln w="19050">
            <a:solidFill>
              <a:srgbClr val="00AFE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63" name="Line 23"/>
          <p:cNvSpPr>
            <a:spLocks noChangeShapeType="1"/>
          </p:cNvSpPr>
          <p:nvPr/>
        </p:nvSpPr>
        <p:spPr bwMode="auto">
          <a:xfrm>
            <a:off x="4792664" y="3836989"/>
            <a:ext cx="352425" cy="158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87064"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6988" y="3819526"/>
            <a:ext cx="93662" cy="3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65" name="Freeform 25"/>
          <p:cNvSpPr>
            <a:spLocks/>
          </p:cNvSpPr>
          <p:nvPr/>
        </p:nvSpPr>
        <p:spPr bwMode="auto">
          <a:xfrm>
            <a:off x="5089526" y="3800476"/>
            <a:ext cx="111125" cy="55563"/>
          </a:xfrm>
          <a:custGeom>
            <a:avLst/>
            <a:gdLst>
              <a:gd name="T0" fmla="*/ 70 w 70"/>
              <a:gd name="T1" fmla="*/ 23 h 35"/>
              <a:gd name="T2" fmla="*/ 0 w 70"/>
              <a:gd name="T3" fmla="*/ 0 h 35"/>
              <a:gd name="T4" fmla="*/ 11 w 70"/>
              <a:gd name="T5" fmla="*/ 23 h 35"/>
              <a:gd name="T6" fmla="*/ 0 w 70"/>
              <a:gd name="T7" fmla="*/ 35 h 35"/>
              <a:gd name="T8" fmla="*/ 70 w 70"/>
              <a:gd name="T9" fmla="*/ 23 h 35"/>
            </a:gdLst>
            <a:ahLst/>
            <a:cxnLst>
              <a:cxn ang="0">
                <a:pos x="T0" y="T1"/>
              </a:cxn>
              <a:cxn ang="0">
                <a:pos x="T2" y="T3"/>
              </a:cxn>
              <a:cxn ang="0">
                <a:pos x="T4" y="T5"/>
              </a:cxn>
              <a:cxn ang="0">
                <a:pos x="T6" y="T7"/>
              </a:cxn>
              <a:cxn ang="0">
                <a:pos x="T8" y="T9"/>
              </a:cxn>
            </a:cxnLst>
            <a:rect l="0" t="0" r="r" b="b"/>
            <a:pathLst>
              <a:path w="70" h="35">
                <a:moveTo>
                  <a:pt x="70" y="23"/>
                </a:moveTo>
                <a:lnTo>
                  <a:pt x="0" y="0"/>
                </a:lnTo>
                <a:lnTo>
                  <a:pt x="11" y="23"/>
                </a:lnTo>
                <a:lnTo>
                  <a:pt x="0" y="35"/>
                </a:lnTo>
                <a:lnTo>
                  <a:pt x="70" y="23"/>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66" name="Line 26"/>
          <p:cNvSpPr>
            <a:spLocks noChangeShapeType="1"/>
          </p:cNvSpPr>
          <p:nvPr/>
        </p:nvSpPr>
        <p:spPr bwMode="auto">
          <a:xfrm>
            <a:off x="6276976" y="3836989"/>
            <a:ext cx="333375" cy="158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87067"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2251" y="3819526"/>
            <a:ext cx="93663" cy="3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68" name="Freeform 28"/>
          <p:cNvSpPr>
            <a:spLocks/>
          </p:cNvSpPr>
          <p:nvPr/>
        </p:nvSpPr>
        <p:spPr bwMode="auto">
          <a:xfrm>
            <a:off x="6554789" y="3800476"/>
            <a:ext cx="111125" cy="55563"/>
          </a:xfrm>
          <a:custGeom>
            <a:avLst/>
            <a:gdLst>
              <a:gd name="T0" fmla="*/ 70 w 70"/>
              <a:gd name="T1" fmla="*/ 23 h 35"/>
              <a:gd name="T2" fmla="*/ 0 w 70"/>
              <a:gd name="T3" fmla="*/ 0 h 35"/>
              <a:gd name="T4" fmla="*/ 11 w 70"/>
              <a:gd name="T5" fmla="*/ 23 h 35"/>
              <a:gd name="T6" fmla="*/ 0 w 70"/>
              <a:gd name="T7" fmla="*/ 35 h 35"/>
              <a:gd name="T8" fmla="*/ 70 w 70"/>
              <a:gd name="T9" fmla="*/ 23 h 35"/>
            </a:gdLst>
            <a:ahLst/>
            <a:cxnLst>
              <a:cxn ang="0">
                <a:pos x="T0" y="T1"/>
              </a:cxn>
              <a:cxn ang="0">
                <a:pos x="T2" y="T3"/>
              </a:cxn>
              <a:cxn ang="0">
                <a:pos x="T4" y="T5"/>
              </a:cxn>
              <a:cxn ang="0">
                <a:pos x="T6" y="T7"/>
              </a:cxn>
              <a:cxn ang="0">
                <a:pos x="T8" y="T9"/>
              </a:cxn>
            </a:cxnLst>
            <a:rect l="0" t="0" r="r" b="b"/>
            <a:pathLst>
              <a:path w="70" h="35">
                <a:moveTo>
                  <a:pt x="70" y="23"/>
                </a:moveTo>
                <a:lnTo>
                  <a:pt x="0" y="0"/>
                </a:lnTo>
                <a:lnTo>
                  <a:pt x="11" y="23"/>
                </a:lnTo>
                <a:lnTo>
                  <a:pt x="0" y="35"/>
                </a:lnTo>
                <a:lnTo>
                  <a:pt x="70" y="23"/>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69" name="Line 29"/>
          <p:cNvSpPr>
            <a:spLocks noChangeShapeType="1"/>
          </p:cNvSpPr>
          <p:nvPr/>
        </p:nvSpPr>
        <p:spPr bwMode="auto">
          <a:xfrm>
            <a:off x="7742239" y="3836989"/>
            <a:ext cx="352425" cy="158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87070" name="Picture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9101" y="3819526"/>
            <a:ext cx="111125" cy="3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71" name="Freeform 31"/>
          <p:cNvSpPr>
            <a:spLocks/>
          </p:cNvSpPr>
          <p:nvPr/>
        </p:nvSpPr>
        <p:spPr bwMode="auto">
          <a:xfrm>
            <a:off x="8020051" y="3800476"/>
            <a:ext cx="130175" cy="55563"/>
          </a:xfrm>
          <a:custGeom>
            <a:avLst/>
            <a:gdLst>
              <a:gd name="T0" fmla="*/ 82 w 82"/>
              <a:gd name="T1" fmla="*/ 23 h 35"/>
              <a:gd name="T2" fmla="*/ 0 w 82"/>
              <a:gd name="T3" fmla="*/ 0 h 35"/>
              <a:gd name="T4" fmla="*/ 12 w 82"/>
              <a:gd name="T5" fmla="*/ 23 h 35"/>
              <a:gd name="T6" fmla="*/ 0 w 82"/>
              <a:gd name="T7" fmla="*/ 35 h 35"/>
              <a:gd name="T8" fmla="*/ 82 w 82"/>
              <a:gd name="T9" fmla="*/ 23 h 35"/>
            </a:gdLst>
            <a:ahLst/>
            <a:cxnLst>
              <a:cxn ang="0">
                <a:pos x="T0" y="T1"/>
              </a:cxn>
              <a:cxn ang="0">
                <a:pos x="T2" y="T3"/>
              </a:cxn>
              <a:cxn ang="0">
                <a:pos x="T4" y="T5"/>
              </a:cxn>
              <a:cxn ang="0">
                <a:pos x="T6" y="T7"/>
              </a:cxn>
              <a:cxn ang="0">
                <a:pos x="T8" y="T9"/>
              </a:cxn>
            </a:cxnLst>
            <a:rect l="0" t="0" r="r" b="b"/>
            <a:pathLst>
              <a:path w="82" h="35">
                <a:moveTo>
                  <a:pt x="82" y="23"/>
                </a:moveTo>
                <a:lnTo>
                  <a:pt x="0" y="0"/>
                </a:lnTo>
                <a:lnTo>
                  <a:pt x="12" y="23"/>
                </a:lnTo>
                <a:lnTo>
                  <a:pt x="0" y="35"/>
                </a:lnTo>
                <a:lnTo>
                  <a:pt x="82" y="23"/>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72" name="Line 32"/>
          <p:cNvSpPr>
            <a:spLocks noChangeShapeType="1"/>
          </p:cNvSpPr>
          <p:nvPr/>
        </p:nvSpPr>
        <p:spPr bwMode="auto">
          <a:xfrm flipV="1">
            <a:off x="7221539" y="3151189"/>
            <a:ext cx="1587" cy="33337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87073" name="Picture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4076" y="3114676"/>
            <a:ext cx="555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74" name="Freeform 34"/>
          <p:cNvSpPr>
            <a:spLocks/>
          </p:cNvSpPr>
          <p:nvPr/>
        </p:nvSpPr>
        <p:spPr bwMode="auto">
          <a:xfrm>
            <a:off x="7185026" y="3095626"/>
            <a:ext cx="74613" cy="111125"/>
          </a:xfrm>
          <a:custGeom>
            <a:avLst/>
            <a:gdLst>
              <a:gd name="T0" fmla="*/ 23 w 47"/>
              <a:gd name="T1" fmla="*/ 0 h 70"/>
              <a:gd name="T2" fmla="*/ 0 w 47"/>
              <a:gd name="T3" fmla="*/ 70 h 70"/>
              <a:gd name="T4" fmla="*/ 23 w 47"/>
              <a:gd name="T5" fmla="*/ 58 h 70"/>
              <a:gd name="T6" fmla="*/ 47 w 47"/>
              <a:gd name="T7" fmla="*/ 70 h 70"/>
              <a:gd name="T8" fmla="*/ 23 w 47"/>
              <a:gd name="T9" fmla="*/ 0 h 70"/>
            </a:gdLst>
            <a:ahLst/>
            <a:cxnLst>
              <a:cxn ang="0">
                <a:pos x="T0" y="T1"/>
              </a:cxn>
              <a:cxn ang="0">
                <a:pos x="T2" y="T3"/>
              </a:cxn>
              <a:cxn ang="0">
                <a:pos x="T4" y="T5"/>
              </a:cxn>
              <a:cxn ang="0">
                <a:pos x="T6" y="T7"/>
              </a:cxn>
              <a:cxn ang="0">
                <a:pos x="T8" y="T9"/>
              </a:cxn>
            </a:cxnLst>
            <a:rect l="0" t="0" r="r" b="b"/>
            <a:pathLst>
              <a:path w="47" h="70">
                <a:moveTo>
                  <a:pt x="23" y="0"/>
                </a:moveTo>
                <a:lnTo>
                  <a:pt x="0" y="70"/>
                </a:lnTo>
                <a:lnTo>
                  <a:pt x="23" y="58"/>
                </a:lnTo>
                <a:lnTo>
                  <a:pt x="47" y="70"/>
                </a:lnTo>
                <a:lnTo>
                  <a:pt x="23" y="0"/>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75" name="Freeform 35"/>
          <p:cNvSpPr>
            <a:spLocks/>
          </p:cNvSpPr>
          <p:nvPr/>
        </p:nvSpPr>
        <p:spPr bwMode="auto">
          <a:xfrm>
            <a:off x="5738813" y="3059113"/>
            <a:ext cx="3802062" cy="1371600"/>
          </a:xfrm>
          <a:custGeom>
            <a:avLst/>
            <a:gdLst>
              <a:gd name="T0" fmla="*/ 2395 w 2395"/>
              <a:gd name="T1" fmla="*/ 864 h 864"/>
              <a:gd name="T2" fmla="*/ 2395 w 2395"/>
              <a:gd name="T3" fmla="*/ 0 h 864"/>
              <a:gd name="T4" fmla="*/ 0 w 2395"/>
              <a:gd name="T5" fmla="*/ 0 h 864"/>
              <a:gd name="T6" fmla="*/ 0 w 2395"/>
              <a:gd name="T7" fmla="*/ 222 h 864"/>
            </a:gdLst>
            <a:ahLst/>
            <a:cxnLst>
              <a:cxn ang="0">
                <a:pos x="T0" y="T1"/>
              </a:cxn>
              <a:cxn ang="0">
                <a:pos x="T2" y="T3"/>
              </a:cxn>
              <a:cxn ang="0">
                <a:pos x="T4" y="T5"/>
              </a:cxn>
              <a:cxn ang="0">
                <a:pos x="T6" y="T7"/>
              </a:cxn>
            </a:cxnLst>
            <a:rect l="0" t="0" r="r" b="b"/>
            <a:pathLst>
              <a:path w="2395" h="864">
                <a:moveTo>
                  <a:pt x="2395" y="864"/>
                </a:moveTo>
                <a:lnTo>
                  <a:pt x="2395" y="0"/>
                </a:lnTo>
                <a:lnTo>
                  <a:pt x="0" y="0"/>
                </a:lnTo>
                <a:lnTo>
                  <a:pt x="0" y="22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pic>
        <p:nvPicPr>
          <p:cNvPr id="87076" name="Picture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9763" y="3373438"/>
            <a:ext cx="55562" cy="9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77" name="Freeform 37"/>
          <p:cNvSpPr>
            <a:spLocks/>
          </p:cNvSpPr>
          <p:nvPr/>
        </p:nvSpPr>
        <p:spPr bwMode="auto">
          <a:xfrm>
            <a:off x="5719763" y="3355976"/>
            <a:ext cx="55562" cy="111125"/>
          </a:xfrm>
          <a:custGeom>
            <a:avLst/>
            <a:gdLst>
              <a:gd name="T0" fmla="*/ 12 w 35"/>
              <a:gd name="T1" fmla="*/ 70 h 70"/>
              <a:gd name="T2" fmla="*/ 35 w 35"/>
              <a:gd name="T3" fmla="*/ 0 h 70"/>
              <a:gd name="T4" fmla="*/ 12 w 35"/>
              <a:gd name="T5" fmla="*/ 11 h 70"/>
              <a:gd name="T6" fmla="*/ 0 w 35"/>
              <a:gd name="T7" fmla="*/ 0 h 70"/>
              <a:gd name="T8" fmla="*/ 12 w 35"/>
              <a:gd name="T9" fmla="*/ 70 h 70"/>
            </a:gdLst>
            <a:ahLst/>
            <a:cxnLst>
              <a:cxn ang="0">
                <a:pos x="T0" y="T1"/>
              </a:cxn>
              <a:cxn ang="0">
                <a:pos x="T2" y="T3"/>
              </a:cxn>
              <a:cxn ang="0">
                <a:pos x="T4" y="T5"/>
              </a:cxn>
              <a:cxn ang="0">
                <a:pos x="T6" y="T7"/>
              </a:cxn>
              <a:cxn ang="0">
                <a:pos x="T8" y="T9"/>
              </a:cxn>
            </a:cxnLst>
            <a:rect l="0" t="0" r="r" b="b"/>
            <a:pathLst>
              <a:path w="35" h="70">
                <a:moveTo>
                  <a:pt x="12" y="70"/>
                </a:moveTo>
                <a:lnTo>
                  <a:pt x="35" y="0"/>
                </a:lnTo>
                <a:lnTo>
                  <a:pt x="12" y="11"/>
                </a:lnTo>
                <a:lnTo>
                  <a:pt x="0" y="0"/>
                </a:lnTo>
                <a:lnTo>
                  <a:pt x="12" y="70"/>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78" name="Line 38"/>
          <p:cNvSpPr>
            <a:spLocks noChangeShapeType="1"/>
          </p:cNvSpPr>
          <p:nvPr/>
        </p:nvSpPr>
        <p:spPr bwMode="auto">
          <a:xfrm>
            <a:off x="6999288" y="4783139"/>
            <a:ext cx="1928812" cy="158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s-ES"/>
          </a:p>
        </p:txBody>
      </p:sp>
      <p:pic>
        <p:nvPicPr>
          <p:cNvPr id="87079" name="Picture 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1588" y="4764088"/>
            <a:ext cx="93662"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80" name="Freeform 40"/>
          <p:cNvSpPr>
            <a:spLocks/>
          </p:cNvSpPr>
          <p:nvPr/>
        </p:nvSpPr>
        <p:spPr bwMode="auto">
          <a:xfrm>
            <a:off x="8872538" y="4746626"/>
            <a:ext cx="112712" cy="55563"/>
          </a:xfrm>
          <a:custGeom>
            <a:avLst/>
            <a:gdLst>
              <a:gd name="T0" fmla="*/ 71 w 71"/>
              <a:gd name="T1" fmla="*/ 23 h 35"/>
              <a:gd name="T2" fmla="*/ 0 w 71"/>
              <a:gd name="T3" fmla="*/ 0 h 35"/>
              <a:gd name="T4" fmla="*/ 12 w 71"/>
              <a:gd name="T5" fmla="*/ 23 h 35"/>
              <a:gd name="T6" fmla="*/ 0 w 71"/>
              <a:gd name="T7" fmla="*/ 35 h 35"/>
              <a:gd name="T8" fmla="*/ 71 w 71"/>
              <a:gd name="T9" fmla="*/ 23 h 35"/>
            </a:gdLst>
            <a:ahLst/>
            <a:cxnLst>
              <a:cxn ang="0">
                <a:pos x="T0" y="T1"/>
              </a:cxn>
              <a:cxn ang="0">
                <a:pos x="T2" y="T3"/>
              </a:cxn>
              <a:cxn ang="0">
                <a:pos x="T4" y="T5"/>
              </a:cxn>
              <a:cxn ang="0">
                <a:pos x="T6" y="T7"/>
              </a:cxn>
              <a:cxn ang="0">
                <a:pos x="T8" y="T9"/>
              </a:cxn>
            </a:cxnLst>
            <a:rect l="0" t="0" r="r" b="b"/>
            <a:pathLst>
              <a:path w="71" h="35">
                <a:moveTo>
                  <a:pt x="71" y="23"/>
                </a:moveTo>
                <a:lnTo>
                  <a:pt x="0" y="0"/>
                </a:lnTo>
                <a:lnTo>
                  <a:pt x="12" y="23"/>
                </a:lnTo>
                <a:lnTo>
                  <a:pt x="0" y="35"/>
                </a:lnTo>
                <a:lnTo>
                  <a:pt x="71" y="23"/>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81" name="Freeform 41"/>
          <p:cNvSpPr>
            <a:spLocks/>
          </p:cNvSpPr>
          <p:nvPr/>
        </p:nvSpPr>
        <p:spPr bwMode="auto">
          <a:xfrm>
            <a:off x="4440238" y="4171950"/>
            <a:ext cx="1446212" cy="611188"/>
          </a:xfrm>
          <a:custGeom>
            <a:avLst/>
            <a:gdLst>
              <a:gd name="T0" fmla="*/ 0 w 911"/>
              <a:gd name="T1" fmla="*/ 0 h 385"/>
              <a:gd name="T2" fmla="*/ 0 w 911"/>
              <a:gd name="T3" fmla="*/ 385 h 385"/>
              <a:gd name="T4" fmla="*/ 911 w 911"/>
              <a:gd name="T5" fmla="*/ 385 h 385"/>
            </a:gdLst>
            <a:ahLst/>
            <a:cxnLst>
              <a:cxn ang="0">
                <a:pos x="T0" y="T1"/>
              </a:cxn>
              <a:cxn ang="0">
                <a:pos x="T2" y="T3"/>
              </a:cxn>
              <a:cxn ang="0">
                <a:pos x="T4" y="T5"/>
              </a:cxn>
            </a:cxnLst>
            <a:rect l="0" t="0" r="r" b="b"/>
            <a:pathLst>
              <a:path w="911" h="385">
                <a:moveTo>
                  <a:pt x="0" y="0"/>
                </a:moveTo>
                <a:lnTo>
                  <a:pt x="0" y="385"/>
                </a:lnTo>
                <a:lnTo>
                  <a:pt x="911" y="38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pic>
        <p:nvPicPr>
          <p:cNvPr id="87082" name="Picture 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0888" y="4764088"/>
            <a:ext cx="93662"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83" name="Freeform 43"/>
          <p:cNvSpPr>
            <a:spLocks/>
          </p:cNvSpPr>
          <p:nvPr/>
        </p:nvSpPr>
        <p:spPr bwMode="auto">
          <a:xfrm>
            <a:off x="5811838" y="4746626"/>
            <a:ext cx="112712" cy="55563"/>
          </a:xfrm>
          <a:custGeom>
            <a:avLst/>
            <a:gdLst>
              <a:gd name="T0" fmla="*/ 71 w 71"/>
              <a:gd name="T1" fmla="*/ 23 h 35"/>
              <a:gd name="T2" fmla="*/ 0 w 71"/>
              <a:gd name="T3" fmla="*/ 0 h 35"/>
              <a:gd name="T4" fmla="*/ 12 w 71"/>
              <a:gd name="T5" fmla="*/ 23 h 35"/>
              <a:gd name="T6" fmla="*/ 0 w 71"/>
              <a:gd name="T7" fmla="*/ 35 h 35"/>
              <a:gd name="T8" fmla="*/ 71 w 71"/>
              <a:gd name="T9" fmla="*/ 23 h 35"/>
            </a:gdLst>
            <a:ahLst/>
            <a:cxnLst>
              <a:cxn ang="0">
                <a:pos x="T0" y="T1"/>
              </a:cxn>
              <a:cxn ang="0">
                <a:pos x="T2" y="T3"/>
              </a:cxn>
              <a:cxn ang="0">
                <a:pos x="T4" y="T5"/>
              </a:cxn>
              <a:cxn ang="0">
                <a:pos x="T6" y="T7"/>
              </a:cxn>
              <a:cxn ang="0">
                <a:pos x="T8" y="T9"/>
              </a:cxn>
            </a:cxnLst>
            <a:rect l="0" t="0" r="r" b="b"/>
            <a:pathLst>
              <a:path w="71" h="35">
                <a:moveTo>
                  <a:pt x="71" y="23"/>
                </a:moveTo>
                <a:lnTo>
                  <a:pt x="0" y="0"/>
                </a:lnTo>
                <a:lnTo>
                  <a:pt x="12" y="23"/>
                </a:lnTo>
                <a:lnTo>
                  <a:pt x="0" y="35"/>
                </a:lnTo>
                <a:lnTo>
                  <a:pt x="71" y="23"/>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84" name="Freeform 44"/>
          <p:cNvSpPr>
            <a:spLocks/>
          </p:cNvSpPr>
          <p:nvPr/>
        </p:nvSpPr>
        <p:spPr bwMode="auto">
          <a:xfrm>
            <a:off x="3438525" y="4244976"/>
            <a:ext cx="685800" cy="315913"/>
          </a:xfrm>
          <a:custGeom>
            <a:avLst/>
            <a:gdLst>
              <a:gd name="T0" fmla="*/ 0 w 432"/>
              <a:gd name="T1" fmla="*/ 199 h 199"/>
              <a:gd name="T2" fmla="*/ 432 w 432"/>
              <a:gd name="T3" fmla="*/ 199 h 199"/>
              <a:gd name="T4" fmla="*/ 432 w 432"/>
              <a:gd name="T5" fmla="*/ 0 h 199"/>
            </a:gdLst>
            <a:ahLst/>
            <a:cxnLst>
              <a:cxn ang="0">
                <a:pos x="T0" y="T1"/>
              </a:cxn>
              <a:cxn ang="0">
                <a:pos x="T2" y="T3"/>
              </a:cxn>
              <a:cxn ang="0">
                <a:pos x="T4" y="T5"/>
              </a:cxn>
            </a:cxnLst>
            <a:rect l="0" t="0" r="r" b="b"/>
            <a:pathLst>
              <a:path w="432" h="199">
                <a:moveTo>
                  <a:pt x="0" y="199"/>
                </a:moveTo>
                <a:lnTo>
                  <a:pt x="432" y="199"/>
                </a:lnTo>
                <a:lnTo>
                  <a:pt x="432"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pic>
        <p:nvPicPr>
          <p:cNvPr id="87085" name="Picture 4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05275" y="4227514"/>
            <a:ext cx="38100"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86" name="Freeform 46"/>
          <p:cNvSpPr>
            <a:spLocks/>
          </p:cNvSpPr>
          <p:nvPr/>
        </p:nvSpPr>
        <p:spPr bwMode="auto">
          <a:xfrm>
            <a:off x="4087813" y="4189414"/>
            <a:ext cx="55562" cy="130175"/>
          </a:xfrm>
          <a:custGeom>
            <a:avLst/>
            <a:gdLst>
              <a:gd name="T0" fmla="*/ 23 w 35"/>
              <a:gd name="T1" fmla="*/ 0 h 82"/>
              <a:gd name="T2" fmla="*/ 0 w 35"/>
              <a:gd name="T3" fmla="*/ 82 h 82"/>
              <a:gd name="T4" fmla="*/ 23 w 35"/>
              <a:gd name="T5" fmla="*/ 59 h 82"/>
              <a:gd name="T6" fmla="*/ 35 w 35"/>
              <a:gd name="T7" fmla="*/ 82 h 82"/>
              <a:gd name="T8" fmla="*/ 23 w 35"/>
              <a:gd name="T9" fmla="*/ 0 h 82"/>
            </a:gdLst>
            <a:ahLst/>
            <a:cxnLst>
              <a:cxn ang="0">
                <a:pos x="T0" y="T1"/>
              </a:cxn>
              <a:cxn ang="0">
                <a:pos x="T2" y="T3"/>
              </a:cxn>
              <a:cxn ang="0">
                <a:pos x="T4" y="T5"/>
              </a:cxn>
              <a:cxn ang="0">
                <a:pos x="T6" y="T7"/>
              </a:cxn>
              <a:cxn ang="0">
                <a:pos x="T8" y="T9"/>
              </a:cxn>
            </a:cxnLst>
            <a:rect l="0" t="0" r="r" b="b"/>
            <a:pathLst>
              <a:path w="35" h="82">
                <a:moveTo>
                  <a:pt x="23" y="0"/>
                </a:moveTo>
                <a:lnTo>
                  <a:pt x="0" y="82"/>
                </a:lnTo>
                <a:lnTo>
                  <a:pt x="23" y="59"/>
                </a:lnTo>
                <a:lnTo>
                  <a:pt x="35" y="82"/>
                </a:lnTo>
                <a:lnTo>
                  <a:pt x="23" y="0"/>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87" name="Freeform 47"/>
          <p:cNvSpPr>
            <a:spLocks/>
          </p:cNvSpPr>
          <p:nvPr/>
        </p:nvSpPr>
        <p:spPr bwMode="auto">
          <a:xfrm>
            <a:off x="3438526" y="3095626"/>
            <a:ext cx="835025" cy="315913"/>
          </a:xfrm>
          <a:custGeom>
            <a:avLst/>
            <a:gdLst>
              <a:gd name="T0" fmla="*/ 0 w 526"/>
              <a:gd name="T1" fmla="*/ 0 h 199"/>
              <a:gd name="T2" fmla="*/ 526 w 526"/>
              <a:gd name="T3" fmla="*/ 0 h 199"/>
              <a:gd name="T4" fmla="*/ 526 w 526"/>
              <a:gd name="T5" fmla="*/ 199 h 199"/>
            </a:gdLst>
            <a:ahLst/>
            <a:cxnLst>
              <a:cxn ang="0">
                <a:pos x="T0" y="T1"/>
              </a:cxn>
              <a:cxn ang="0">
                <a:pos x="T2" y="T3"/>
              </a:cxn>
              <a:cxn ang="0">
                <a:pos x="T4" y="T5"/>
              </a:cxn>
            </a:cxnLst>
            <a:rect l="0" t="0" r="r" b="b"/>
            <a:pathLst>
              <a:path w="526" h="199">
                <a:moveTo>
                  <a:pt x="0" y="0"/>
                </a:moveTo>
                <a:lnTo>
                  <a:pt x="526" y="0"/>
                </a:lnTo>
                <a:lnTo>
                  <a:pt x="526" y="19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pic>
        <p:nvPicPr>
          <p:cNvPr id="87088" name="Picture 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4501" y="3373438"/>
            <a:ext cx="55563" cy="9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89" name="Freeform 49"/>
          <p:cNvSpPr>
            <a:spLocks/>
          </p:cNvSpPr>
          <p:nvPr/>
        </p:nvSpPr>
        <p:spPr bwMode="auto">
          <a:xfrm>
            <a:off x="4235451" y="3355976"/>
            <a:ext cx="74613" cy="111125"/>
          </a:xfrm>
          <a:custGeom>
            <a:avLst/>
            <a:gdLst>
              <a:gd name="T0" fmla="*/ 24 w 47"/>
              <a:gd name="T1" fmla="*/ 70 h 70"/>
              <a:gd name="T2" fmla="*/ 47 w 47"/>
              <a:gd name="T3" fmla="*/ 0 h 70"/>
              <a:gd name="T4" fmla="*/ 24 w 47"/>
              <a:gd name="T5" fmla="*/ 11 h 70"/>
              <a:gd name="T6" fmla="*/ 0 w 47"/>
              <a:gd name="T7" fmla="*/ 0 h 70"/>
              <a:gd name="T8" fmla="*/ 24 w 47"/>
              <a:gd name="T9" fmla="*/ 70 h 70"/>
            </a:gdLst>
            <a:ahLst/>
            <a:cxnLst>
              <a:cxn ang="0">
                <a:pos x="T0" y="T1"/>
              </a:cxn>
              <a:cxn ang="0">
                <a:pos x="T2" y="T3"/>
              </a:cxn>
              <a:cxn ang="0">
                <a:pos x="T4" y="T5"/>
              </a:cxn>
              <a:cxn ang="0">
                <a:pos x="T6" y="T7"/>
              </a:cxn>
              <a:cxn ang="0">
                <a:pos x="T8" y="T9"/>
              </a:cxn>
            </a:cxnLst>
            <a:rect l="0" t="0" r="r" b="b"/>
            <a:pathLst>
              <a:path w="47" h="70">
                <a:moveTo>
                  <a:pt x="24" y="70"/>
                </a:moveTo>
                <a:lnTo>
                  <a:pt x="47" y="0"/>
                </a:lnTo>
                <a:lnTo>
                  <a:pt x="24" y="11"/>
                </a:lnTo>
                <a:lnTo>
                  <a:pt x="0" y="0"/>
                </a:lnTo>
                <a:lnTo>
                  <a:pt x="24" y="70"/>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90" name="AutoShape 50"/>
          <p:cNvSpPr>
            <a:spLocks noChangeArrowheads="1"/>
          </p:cNvSpPr>
          <p:nvPr/>
        </p:nvSpPr>
        <p:spPr bwMode="auto">
          <a:xfrm>
            <a:off x="5218113" y="3484564"/>
            <a:ext cx="1058862" cy="687387"/>
          </a:xfrm>
          <a:prstGeom prst="roundRect">
            <a:avLst>
              <a:gd name="adj" fmla="val 45944"/>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091" name="AutoShape 51"/>
          <p:cNvSpPr>
            <a:spLocks noChangeArrowheads="1"/>
          </p:cNvSpPr>
          <p:nvPr/>
        </p:nvSpPr>
        <p:spPr bwMode="auto">
          <a:xfrm>
            <a:off x="5227639" y="3494088"/>
            <a:ext cx="1082676" cy="685800"/>
          </a:xfrm>
          <a:prstGeom prst="roundRect">
            <a:avLst>
              <a:gd name="adj" fmla="val 44736"/>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92" name="Rectangle 52"/>
          <p:cNvSpPr>
            <a:spLocks noChangeArrowheads="1"/>
          </p:cNvSpPr>
          <p:nvPr/>
        </p:nvSpPr>
        <p:spPr bwMode="auto">
          <a:xfrm>
            <a:off x="5334000" y="3541713"/>
            <a:ext cx="8763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es-ES" sz="1200" dirty="0">
                <a:solidFill>
                  <a:srgbClr val="000000"/>
                </a:solidFill>
                <a:latin typeface="Formata Regular" charset="0"/>
              </a:rPr>
              <a:t>Construir el programa estructurado</a:t>
            </a:r>
            <a:endParaRPr lang="es-ES" sz="2400" b="1" dirty="0">
              <a:latin typeface="Times" panose="02020603050405020304" pitchFamily="18" charset="0"/>
            </a:endParaRPr>
          </a:p>
        </p:txBody>
      </p:sp>
      <p:sp>
        <p:nvSpPr>
          <p:cNvPr id="87100" name="AutoShape 60"/>
          <p:cNvSpPr>
            <a:spLocks noChangeArrowheads="1"/>
          </p:cNvSpPr>
          <p:nvPr/>
        </p:nvSpPr>
        <p:spPr bwMode="auto">
          <a:xfrm>
            <a:off x="3752851" y="3484564"/>
            <a:ext cx="1039813" cy="687387"/>
          </a:xfrm>
          <a:prstGeom prst="roundRect">
            <a:avLst>
              <a:gd name="adj" fmla="val 45944"/>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101" name="AutoShape 61"/>
          <p:cNvSpPr>
            <a:spLocks noChangeArrowheads="1"/>
          </p:cNvSpPr>
          <p:nvPr/>
        </p:nvSpPr>
        <p:spPr bwMode="auto">
          <a:xfrm>
            <a:off x="3762376" y="3494088"/>
            <a:ext cx="1038225" cy="685800"/>
          </a:xfrm>
          <a:prstGeom prst="roundRect">
            <a:avLst>
              <a:gd name="adj" fmla="val 44736"/>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02" name="Rectangle 62"/>
          <p:cNvSpPr>
            <a:spLocks noChangeArrowheads="1"/>
          </p:cNvSpPr>
          <p:nvPr/>
        </p:nvSpPr>
        <p:spPr bwMode="auto">
          <a:xfrm>
            <a:off x="3886200" y="3541713"/>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Definir los incrementos de software</a:t>
            </a:r>
            <a:endParaRPr lang="es-ES" sz="2400" b="1">
              <a:latin typeface="Times" panose="02020603050405020304" pitchFamily="18" charset="0"/>
            </a:endParaRPr>
          </a:p>
        </p:txBody>
      </p:sp>
      <p:sp>
        <p:nvSpPr>
          <p:cNvPr id="87108" name="AutoShape 68"/>
          <p:cNvSpPr>
            <a:spLocks noChangeArrowheads="1"/>
          </p:cNvSpPr>
          <p:nvPr/>
        </p:nvSpPr>
        <p:spPr bwMode="auto">
          <a:xfrm>
            <a:off x="6684964" y="3484564"/>
            <a:ext cx="1057275" cy="687387"/>
          </a:xfrm>
          <a:prstGeom prst="roundRect">
            <a:avLst>
              <a:gd name="adj" fmla="val 45944"/>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109" name="AutoShape 69"/>
          <p:cNvSpPr>
            <a:spLocks noChangeArrowheads="1"/>
          </p:cNvSpPr>
          <p:nvPr/>
        </p:nvSpPr>
        <p:spPr bwMode="auto">
          <a:xfrm>
            <a:off x="6694489" y="3494088"/>
            <a:ext cx="1055687" cy="685800"/>
          </a:xfrm>
          <a:prstGeom prst="roundRect">
            <a:avLst>
              <a:gd name="adj" fmla="val 44736"/>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10" name="Rectangle 70"/>
          <p:cNvSpPr>
            <a:spLocks noChangeArrowheads="1"/>
          </p:cNvSpPr>
          <p:nvPr/>
        </p:nvSpPr>
        <p:spPr bwMode="auto">
          <a:xfrm>
            <a:off x="6858000" y="3541713"/>
            <a:ext cx="8382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Verificar formalmente el código</a:t>
            </a:r>
            <a:endParaRPr lang="es-ES" sz="2400" b="1">
              <a:latin typeface="Times" panose="02020603050405020304" pitchFamily="18" charset="0"/>
            </a:endParaRPr>
          </a:p>
        </p:txBody>
      </p:sp>
      <p:sp>
        <p:nvSpPr>
          <p:cNvPr id="87117" name="AutoShape 77"/>
          <p:cNvSpPr>
            <a:spLocks noChangeArrowheads="1"/>
          </p:cNvSpPr>
          <p:nvPr/>
        </p:nvSpPr>
        <p:spPr bwMode="auto">
          <a:xfrm>
            <a:off x="8167689" y="3484564"/>
            <a:ext cx="1057275" cy="687387"/>
          </a:xfrm>
          <a:prstGeom prst="roundRect">
            <a:avLst>
              <a:gd name="adj" fmla="val 45944"/>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118" name="AutoShape 78"/>
          <p:cNvSpPr>
            <a:spLocks noChangeArrowheads="1"/>
          </p:cNvSpPr>
          <p:nvPr/>
        </p:nvSpPr>
        <p:spPr bwMode="auto">
          <a:xfrm>
            <a:off x="8177214" y="3494088"/>
            <a:ext cx="1057275" cy="685800"/>
          </a:xfrm>
          <a:prstGeom prst="roundRect">
            <a:avLst>
              <a:gd name="adj" fmla="val 44736"/>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19" name="Rectangle 79"/>
          <p:cNvSpPr>
            <a:spLocks noChangeArrowheads="1"/>
          </p:cNvSpPr>
          <p:nvPr/>
        </p:nvSpPr>
        <p:spPr bwMode="auto">
          <a:xfrm>
            <a:off x="8391526" y="3633788"/>
            <a:ext cx="904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Integrar el incremento</a:t>
            </a:r>
            <a:endParaRPr lang="es-ES" sz="2400" b="1">
              <a:latin typeface="Times" panose="02020603050405020304" pitchFamily="18" charset="0"/>
            </a:endParaRPr>
          </a:p>
        </p:txBody>
      </p:sp>
      <p:sp>
        <p:nvSpPr>
          <p:cNvPr id="87122" name="Rectangle 82"/>
          <p:cNvSpPr>
            <a:spLocks noChangeArrowheads="1"/>
          </p:cNvSpPr>
          <p:nvPr/>
        </p:nvSpPr>
        <p:spPr bwMode="auto">
          <a:xfrm>
            <a:off x="8855076" y="3633788"/>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endParaRPr lang="es-ES" sz="2400" b="1">
              <a:latin typeface="Times" panose="02020603050405020304" pitchFamily="18" charset="0"/>
            </a:endParaRPr>
          </a:p>
        </p:txBody>
      </p:sp>
      <p:sp>
        <p:nvSpPr>
          <p:cNvPr id="87125" name="AutoShape 85"/>
          <p:cNvSpPr>
            <a:spLocks noChangeArrowheads="1"/>
          </p:cNvSpPr>
          <p:nvPr/>
        </p:nvSpPr>
        <p:spPr bwMode="auto">
          <a:xfrm>
            <a:off x="2381251" y="2743200"/>
            <a:ext cx="1057275" cy="685800"/>
          </a:xfrm>
          <a:prstGeom prst="roundRect">
            <a:avLst>
              <a:gd name="adj" fmla="val 45944"/>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126" name="AutoShape 86"/>
          <p:cNvSpPr>
            <a:spLocks noChangeArrowheads="1"/>
          </p:cNvSpPr>
          <p:nvPr/>
        </p:nvSpPr>
        <p:spPr bwMode="auto">
          <a:xfrm>
            <a:off x="2390775" y="2752725"/>
            <a:ext cx="1055688" cy="685800"/>
          </a:xfrm>
          <a:prstGeom prst="roundRect">
            <a:avLst>
              <a:gd name="adj" fmla="val 44736"/>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27" name="Rectangle 87"/>
          <p:cNvSpPr>
            <a:spLocks noChangeArrowheads="1"/>
          </p:cNvSpPr>
          <p:nvPr/>
        </p:nvSpPr>
        <p:spPr bwMode="auto">
          <a:xfrm>
            <a:off x="2514600" y="2800350"/>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Especificar formalmente el sistema</a:t>
            </a:r>
            <a:endParaRPr lang="es-ES" sz="2400" b="1">
              <a:latin typeface="Times" panose="02020603050405020304" pitchFamily="18" charset="0"/>
            </a:endParaRPr>
          </a:p>
        </p:txBody>
      </p:sp>
      <p:sp>
        <p:nvSpPr>
          <p:cNvPr id="87133" name="AutoShape 93"/>
          <p:cNvSpPr>
            <a:spLocks noChangeArrowheads="1"/>
          </p:cNvSpPr>
          <p:nvPr/>
        </p:nvSpPr>
        <p:spPr bwMode="auto">
          <a:xfrm>
            <a:off x="2381251" y="4227513"/>
            <a:ext cx="1057275" cy="685800"/>
          </a:xfrm>
          <a:prstGeom prst="roundRect">
            <a:avLst>
              <a:gd name="adj" fmla="val 45944"/>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134" name="AutoShape 94"/>
          <p:cNvSpPr>
            <a:spLocks noChangeArrowheads="1"/>
          </p:cNvSpPr>
          <p:nvPr/>
        </p:nvSpPr>
        <p:spPr bwMode="auto">
          <a:xfrm>
            <a:off x="2390775" y="4237038"/>
            <a:ext cx="1055688" cy="684212"/>
          </a:xfrm>
          <a:prstGeom prst="roundRect">
            <a:avLst>
              <a:gd name="adj" fmla="val 44736"/>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35" name="Rectangle 95"/>
          <p:cNvSpPr>
            <a:spLocks noChangeArrowheads="1"/>
          </p:cNvSpPr>
          <p:nvPr/>
        </p:nvSpPr>
        <p:spPr bwMode="auto">
          <a:xfrm>
            <a:off x="2514600" y="4283075"/>
            <a:ext cx="8382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Desarrollar el perfil operacional</a:t>
            </a:r>
            <a:endParaRPr lang="es-ES" sz="2400" b="1">
              <a:latin typeface="Times" panose="02020603050405020304" pitchFamily="18" charset="0"/>
            </a:endParaRPr>
          </a:p>
        </p:txBody>
      </p:sp>
      <p:sp>
        <p:nvSpPr>
          <p:cNvPr id="87139" name="Rectangle 99"/>
          <p:cNvSpPr>
            <a:spLocks noChangeArrowheads="1"/>
          </p:cNvSpPr>
          <p:nvPr/>
        </p:nvSpPr>
        <p:spPr bwMode="auto">
          <a:xfrm>
            <a:off x="2844801" y="4468813"/>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endParaRPr lang="es-ES" sz="2400" b="1">
              <a:latin typeface="Times" panose="02020603050405020304" pitchFamily="18" charset="0"/>
            </a:endParaRPr>
          </a:p>
        </p:txBody>
      </p:sp>
      <p:sp>
        <p:nvSpPr>
          <p:cNvPr id="87143" name="AutoShape 103"/>
          <p:cNvSpPr>
            <a:spLocks noChangeArrowheads="1"/>
          </p:cNvSpPr>
          <p:nvPr/>
        </p:nvSpPr>
        <p:spPr bwMode="auto">
          <a:xfrm>
            <a:off x="5961064" y="4430713"/>
            <a:ext cx="1038225" cy="685800"/>
          </a:xfrm>
          <a:prstGeom prst="roundRect">
            <a:avLst>
              <a:gd name="adj" fmla="val 45944"/>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144" name="AutoShape 104"/>
          <p:cNvSpPr>
            <a:spLocks noChangeArrowheads="1"/>
          </p:cNvSpPr>
          <p:nvPr/>
        </p:nvSpPr>
        <p:spPr bwMode="auto">
          <a:xfrm>
            <a:off x="5970589" y="4440238"/>
            <a:ext cx="1038225" cy="685800"/>
          </a:xfrm>
          <a:prstGeom prst="roundRect">
            <a:avLst>
              <a:gd name="adj" fmla="val 44736"/>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45" name="Rectangle 105"/>
          <p:cNvSpPr>
            <a:spLocks noChangeArrowheads="1"/>
          </p:cNvSpPr>
          <p:nvPr/>
        </p:nvSpPr>
        <p:spPr bwMode="auto">
          <a:xfrm>
            <a:off x="6096000" y="4487863"/>
            <a:ext cx="762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Diseñar las pruebas estáticas</a:t>
            </a:r>
            <a:endParaRPr lang="es-ES" sz="2400" b="1">
              <a:latin typeface="Times" panose="02020603050405020304" pitchFamily="18" charset="0"/>
            </a:endParaRPr>
          </a:p>
        </p:txBody>
      </p:sp>
      <p:sp>
        <p:nvSpPr>
          <p:cNvPr id="87149" name="AutoShape 109"/>
          <p:cNvSpPr>
            <a:spLocks noChangeArrowheads="1"/>
          </p:cNvSpPr>
          <p:nvPr/>
        </p:nvSpPr>
        <p:spPr bwMode="auto">
          <a:xfrm>
            <a:off x="8991601" y="4419600"/>
            <a:ext cx="1057275" cy="685800"/>
          </a:xfrm>
          <a:prstGeom prst="roundRect">
            <a:avLst>
              <a:gd name="adj" fmla="val 45944"/>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87150" name="AutoShape 110"/>
          <p:cNvSpPr>
            <a:spLocks noChangeArrowheads="1"/>
          </p:cNvSpPr>
          <p:nvPr/>
        </p:nvSpPr>
        <p:spPr bwMode="auto">
          <a:xfrm>
            <a:off x="9012239" y="4440238"/>
            <a:ext cx="1057275" cy="685800"/>
          </a:xfrm>
          <a:prstGeom prst="roundRect">
            <a:avLst>
              <a:gd name="adj" fmla="val 44736"/>
            </a:avLst>
          </a:prstGeom>
          <a:noFill/>
          <a:ln w="19050">
            <a:solidFill>
              <a:srgbClr val="0083D7"/>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52" name="Rectangle 112"/>
          <p:cNvSpPr>
            <a:spLocks noChangeArrowheads="1"/>
          </p:cNvSpPr>
          <p:nvPr/>
        </p:nvSpPr>
        <p:spPr bwMode="auto">
          <a:xfrm>
            <a:off x="9144000" y="4495800"/>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s-ES" sz="1200">
                <a:solidFill>
                  <a:srgbClr val="000000"/>
                </a:solidFill>
                <a:latin typeface="Formata Regular" charset="0"/>
              </a:rPr>
              <a:t>Probar el sistema integrado</a:t>
            </a:r>
            <a:endParaRPr lang="es-ES" sz="2400" b="1">
              <a:latin typeface="Times" panose="02020603050405020304" pitchFamily="18" charset="0"/>
            </a:endParaRPr>
          </a:p>
        </p:txBody>
      </p:sp>
      <p:sp>
        <p:nvSpPr>
          <p:cNvPr id="87158" name="Rectangle 118"/>
          <p:cNvSpPr>
            <a:spLocks noChangeArrowheads="1"/>
          </p:cNvSpPr>
          <p:nvPr/>
        </p:nvSpPr>
        <p:spPr bwMode="auto">
          <a:xfrm>
            <a:off x="7537450" y="2817813"/>
            <a:ext cx="132889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s-ES" sz="1200">
                <a:solidFill>
                  <a:srgbClr val="000000"/>
                </a:solidFill>
                <a:latin typeface="Formata Regular" charset="0"/>
              </a:rPr>
              <a:t>Revisión de errores</a:t>
            </a:r>
            <a:endParaRPr lang="es-ES" sz="2400" b="1">
              <a:latin typeface="Times" panose="02020603050405020304" pitchFamily="18" charset="0"/>
            </a:endParaRPr>
          </a:p>
        </p:txBody>
      </p:sp>
    </p:spTree>
    <p:extLst>
      <p:ext uri="{BB962C8B-B14F-4D97-AF65-F5344CB8AC3E}">
        <p14:creationId xmlns:p14="http://schemas.microsoft.com/office/powerpoint/2010/main" val="523155180"/>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s-ES" sz="4000"/>
              <a:t>Características del proceso de Sala limpia</a:t>
            </a:r>
            <a:endParaRPr lang="es-ES"/>
          </a:p>
        </p:txBody>
      </p:sp>
      <p:sp>
        <p:nvSpPr>
          <p:cNvPr id="99331" name="Rectangle 3"/>
          <p:cNvSpPr>
            <a:spLocks noGrp="1" noChangeArrowheads="1"/>
          </p:cNvSpPr>
          <p:nvPr>
            <p:ph type="body" idx="1"/>
          </p:nvPr>
        </p:nvSpPr>
        <p:spPr/>
        <p:txBody>
          <a:bodyPr/>
          <a:lstStyle/>
          <a:p>
            <a:pPr>
              <a:lnSpc>
                <a:spcPct val="90000"/>
              </a:lnSpc>
            </a:pPr>
            <a:r>
              <a:rPr lang="es-ES"/>
              <a:t>Especificación formal que utiliza un modelo de transición de estados.</a:t>
            </a:r>
          </a:p>
          <a:p>
            <a:pPr>
              <a:lnSpc>
                <a:spcPct val="90000"/>
              </a:lnSpc>
            </a:pPr>
            <a:r>
              <a:rPr lang="es-ES"/>
              <a:t>Desarrollo incremental en el que el cliente prioriza sus incrementos.</a:t>
            </a:r>
          </a:p>
          <a:p>
            <a:pPr>
              <a:lnSpc>
                <a:spcPct val="90000"/>
              </a:lnSpc>
            </a:pPr>
            <a:r>
              <a:rPr lang="es-ES"/>
              <a:t>Programación estructurada: se utiliza un número limitado de estructuras de control y de abstracciones de datos.</a:t>
            </a:r>
          </a:p>
          <a:p>
            <a:pPr>
              <a:lnSpc>
                <a:spcPct val="90000"/>
              </a:lnSpc>
            </a:pPr>
            <a:r>
              <a:rPr lang="es-ES"/>
              <a:t>Verificación estática que utiliza inspecciones rigurosas.</a:t>
            </a:r>
          </a:p>
          <a:p>
            <a:pPr>
              <a:lnSpc>
                <a:spcPct val="90000"/>
              </a:lnSpc>
            </a:pPr>
            <a:r>
              <a:rPr lang="es-ES"/>
              <a:t>Las pruebas estadísticas del sistema (tratado en el capítulo 24)</a:t>
            </a:r>
            <a:endParaRPr lang="es-ES" sz="2400"/>
          </a:p>
        </p:txBody>
      </p:sp>
    </p:spTree>
    <p:extLst>
      <p:ext uri="{BB962C8B-B14F-4D97-AF65-F5344CB8AC3E}">
        <p14:creationId xmlns:p14="http://schemas.microsoft.com/office/powerpoint/2010/main" val="42923500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s-ES" sz="4000"/>
              <a:t>Especificación e inspecciones formales</a:t>
            </a:r>
            <a:endParaRPr lang="es-ES"/>
          </a:p>
        </p:txBody>
      </p:sp>
      <p:sp>
        <p:nvSpPr>
          <p:cNvPr id="100355" name="Rectangle 3"/>
          <p:cNvSpPr>
            <a:spLocks noGrp="1" noChangeArrowheads="1"/>
          </p:cNvSpPr>
          <p:nvPr>
            <p:ph type="body" idx="1"/>
          </p:nvPr>
        </p:nvSpPr>
        <p:spPr/>
        <p:txBody>
          <a:bodyPr/>
          <a:lstStyle/>
          <a:p>
            <a:pPr>
              <a:lnSpc>
                <a:spcPct val="90000"/>
              </a:lnSpc>
            </a:pPr>
            <a:r>
              <a:rPr lang="es-ES"/>
              <a:t>El modelo basado en el estado es un sistema de especificación y el proceso de inspección comprueba el programa contra este modelo.</a:t>
            </a:r>
          </a:p>
          <a:p>
            <a:pPr>
              <a:lnSpc>
                <a:spcPct val="90000"/>
              </a:lnSpc>
            </a:pPr>
            <a:r>
              <a:rPr lang="es-ES"/>
              <a:t>La aproximación a la programación se define de forma que la correspondencia entre el modelo y el sistema sea clara.</a:t>
            </a:r>
          </a:p>
          <a:p>
            <a:pPr>
              <a:lnSpc>
                <a:spcPct val="90000"/>
              </a:lnSpc>
            </a:pPr>
            <a:r>
              <a:rPr lang="es-ES"/>
              <a:t>Los argumentos matemáticos (no pruebas) se utilizan para incrementar la confianza en el proceso de inspección.</a:t>
            </a:r>
          </a:p>
        </p:txBody>
      </p:sp>
    </p:spTree>
    <p:extLst>
      <p:ext uri="{BB962C8B-B14F-4D97-AF65-F5344CB8AC3E}">
        <p14:creationId xmlns:p14="http://schemas.microsoft.com/office/powerpoint/2010/main" val="41959816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pPr>
              <a:lnSpc>
                <a:spcPct val="90000"/>
              </a:lnSpc>
            </a:pPr>
            <a:r>
              <a:rPr lang="es-ES"/>
              <a:t>Equipo de especificación</a:t>
            </a:r>
            <a:r>
              <a:rPr lang="es-ES" i="1"/>
              <a:t>.</a:t>
            </a:r>
            <a:r>
              <a:rPr lang="es-ES"/>
              <a:t> Responsable del desarrollo y mantenimiento de la especificación del sistema.</a:t>
            </a:r>
          </a:p>
          <a:p>
            <a:pPr>
              <a:lnSpc>
                <a:spcPct val="90000"/>
              </a:lnSpc>
            </a:pPr>
            <a:r>
              <a:rPr lang="es-ES"/>
              <a:t>Equipo de desarrollo</a:t>
            </a:r>
            <a:r>
              <a:rPr lang="es-ES" i="1"/>
              <a:t>.</a:t>
            </a:r>
            <a:r>
              <a:rPr lang="es-ES"/>
              <a:t> Responsable de desarrollar y verificar el software. El software NO se ejecuta ni se compila durante este proceso</a:t>
            </a:r>
          </a:p>
          <a:p>
            <a:pPr>
              <a:lnSpc>
                <a:spcPct val="90000"/>
              </a:lnSpc>
            </a:pPr>
            <a:r>
              <a:rPr lang="es-ES"/>
              <a:t>Equipo de certificación</a:t>
            </a:r>
            <a:r>
              <a:rPr lang="es-ES" i="1"/>
              <a:t>.</a:t>
            </a:r>
            <a:r>
              <a:rPr lang="es-ES"/>
              <a:t> Es responsable de desarrollar un conjunto de pruebas estadísticas para ejercitar el software después de su desarrollo. Los modelos de crecimiento de fiabilidad se utilizan para determinar cuándo es aceptable la fiabilidad.</a:t>
            </a:r>
          </a:p>
        </p:txBody>
      </p:sp>
      <p:sp>
        <p:nvSpPr>
          <p:cNvPr id="91139" name="Rectangle 3"/>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Equipos de proceso de Sala Limpia</a:t>
            </a:r>
          </a:p>
        </p:txBody>
      </p:sp>
    </p:spTree>
    <p:extLst>
      <p:ext uri="{BB962C8B-B14F-4D97-AF65-F5344CB8AC3E}">
        <p14:creationId xmlns:p14="http://schemas.microsoft.com/office/powerpoint/2010/main" val="1880026705"/>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pPr>
              <a:lnSpc>
                <a:spcPct val="90000"/>
              </a:lnSpc>
            </a:pPr>
            <a:r>
              <a:rPr lang="es-ES"/>
              <a:t>El resultado de usar procesos de Sala Limpia ha sido realmente impresionante con los pocos fallos descubiertos en sistemas desarrollados.</a:t>
            </a:r>
          </a:p>
          <a:p>
            <a:pPr>
              <a:lnSpc>
                <a:spcPct val="90000"/>
              </a:lnSpc>
            </a:pPr>
            <a:r>
              <a:rPr lang="es-ES"/>
              <a:t>La valoración independiente muestra que el proceso no es más caro que otras aproximaciones.</a:t>
            </a:r>
          </a:p>
          <a:p>
            <a:pPr>
              <a:lnSpc>
                <a:spcPct val="90000"/>
              </a:lnSpc>
            </a:pPr>
            <a:r>
              <a:rPr lang="es-ES"/>
              <a:t>Hubo  muy muchos menos errores que en el proceso de desarrollo </a:t>
            </a:r>
            <a:r>
              <a:rPr lang="es-ES">
                <a:cs typeface="Arial" panose="020B0604020202020204" pitchFamily="34" charset="0"/>
              </a:rPr>
              <a:t>«tradicional».</a:t>
            </a:r>
            <a:endParaRPr lang="es-ES"/>
          </a:p>
          <a:p>
            <a:pPr>
              <a:lnSpc>
                <a:spcPct val="90000"/>
              </a:lnSpc>
            </a:pPr>
            <a:r>
              <a:rPr lang="es-ES"/>
              <a:t>Sin embargo, el proceso generalmente no se utiliza. No está claro como puede ser transferida esta aproximación a un entorno con ingenieros de software menos motivados o menos expertos.</a:t>
            </a:r>
          </a:p>
        </p:txBody>
      </p:sp>
      <p:sp>
        <p:nvSpPr>
          <p:cNvPr id="93187" name="Rectangle 3"/>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Evaluación del proceso de Sala Limpia</a:t>
            </a:r>
          </a:p>
        </p:txBody>
      </p:sp>
    </p:spTree>
    <p:extLst>
      <p:ext uri="{BB962C8B-B14F-4D97-AF65-F5344CB8AC3E}">
        <p14:creationId xmlns:p14="http://schemas.microsoft.com/office/powerpoint/2010/main" val="1264211321"/>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chor="b">
            <a:normAutofit/>
          </a:bodyPr>
          <a:lstStyle/>
          <a:p>
            <a:r>
              <a:rPr lang="es-ES"/>
              <a:t>Puntos clave</a:t>
            </a:r>
          </a:p>
        </p:txBody>
      </p:sp>
      <p:sp>
        <p:nvSpPr>
          <p:cNvPr id="52227" name="Rectangle 3"/>
          <p:cNvSpPr>
            <a:spLocks noGrp="1" noChangeArrowheads="1"/>
          </p:cNvSpPr>
          <p:nvPr>
            <p:ph type="body"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840" tIns="44623" rIns="90840" bIns="44623" rtlCol="0">
            <a:normAutofit/>
          </a:bodyPr>
          <a:lstStyle/>
          <a:p>
            <a:pPr>
              <a:lnSpc>
                <a:spcPct val="90000"/>
              </a:lnSpc>
            </a:pPr>
            <a:r>
              <a:rPr lang="es-ES"/>
              <a:t>La verificación y la validación no son lo mismo. La verificación muestra el ajuste con la especificación; La validación muestra que el programa cumple las necesidades del cliente.</a:t>
            </a:r>
          </a:p>
          <a:p>
            <a:pPr>
              <a:lnSpc>
                <a:spcPct val="90000"/>
              </a:lnSpc>
            </a:pPr>
            <a:r>
              <a:rPr lang="es-ES"/>
              <a:t>Los planes de prueba deberían ser preparados para guiar el proceso de prueba.</a:t>
            </a:r>
          </a:p>
          <a:p>
            <a:pPr>
              <a:lnSpc>
                <a:spcPct val="90000"/>
              </a:lnSpc>
            </a:pPr>
            <a:r>
              <a:rPr lang="es-ES"/>
              <a:t>Las técnicas de verificación estática implican el análisis y exámen del programa para la detección de errores.</a:t>
            </a:r>
          </a:p>
        </p:txBody>
      </p:sp>
    </p:spTree>
    <p:extLst>
      <p:ext uri="{BB962C8B-B14F-4D97-AF65-F5344CB8AC3E}">
        <p14:creationId xmlns:p14="http://schemas.microsoft.com/office/powerpoint/2010/main" val="76651304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185863" y="471488"/>
            <a:ext cx="10244137" cy="5957887"/>
          </a:xfrm>
          <a:prstGeom prst="rect">
            <a:avLst/>
          </a:prstGeom>
        </p:spPr>
      </p:pic>
    </p:spTree>
    <p:extLst>
      <p:ext uri="{BB962C8B-B14F-4D97-AF65-F5344CB8AC3E}">
        <p14:creationId xmlns:p14="http://schemas.microsoft.com/office/powerpoint/2010/main" val="7400487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171575" y="514350"/>
            <a:ext cx="10215563" cy="5915025"/>
          </a:xfrm>
          <a:prstGeom prst="rect">
            <a:avLst/>
          </a:prstGeom>
        </p:spPr>
      </p:pic>
    </p:spTree>
    <p:extLst>
      <p:ext uri="{BB962C8B-B14F-4D97-AF65-F5344CB8AC3E}">
        <p14:creationId xmlns:p14="http://schemas.microsoft.com/office/powerpoint/2010/main" val="30739510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143000" y="514350"/>
            <a:ext cx="10101263" cy="6015037"/>
          </a:xfrm>
          <a:prstGeom prst="rect">
            <a:avLst/>
          </a:prstGeom>
        </p:spPr>
      </p:pic>
    </p:spTree>
    <p:extLst>
      <p:ext uri="{BB962C8B-B14F-4D97-AF65-F5344CB8AC3E}">
        <p14:creationId xmlns:p14="http://schemas.microsoft.com/office/powerpoint/2010/main" val="10704440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528639" y="454303"/>
            <a:ext cx="11087100" cy="5917922"/>
          </a:xfrm>
          <a:prstGeom prst="rect">
            <a:avLst/>
          </a:prstGeom>
        </p:spPr>
      </p:pic>
    </p:spTree>
    <p:extLst>
      <p:ext uri="{BB962C8B-B14F-4D97-AF65-F5344CB8AC3E}">
        <p14:creationId xmlns:p14="http://schemas.microsoft.com/office/powerpoint/2010/main" val="8931915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871537" y="485776"/>
            <a:ext cx="10887075" cy="6029324"/>
          </a:xfrm>
          <a:prstGeom prst="rect">
            <a:avLst/>
          </a:prstGeom>
        </p:spPr>
      </p:pic>
    </p:spTree>
    <p:extLst>
      <p:ext uri="{BB962C8B-B14F-4D97-AF65-F5344CB8AC3E}">
        <p14:creationId xmlns:p14="http://schemas.microsoft.com/office/powerpoint/2010/main" val="342139689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4819</TotalTime>
  <Words>1943</Words>
  <Application>Microsoft Office PowerPoint</Application>
  <PresentationFormat>Panorámica</PresentationFormat>
  <Paragraphs>236</Paragraphs>
  <Slides>49</Slides>
  <Notes>18</Notes>
  <HiddenSlides>0</HiddenSlides>
  <MMClips>0</MMClips>
  <ScaleCrop>false</ScaleCrop>
  <HeadingPairs>
    <vt:vector size="8" baseType="variant">
      <vt:variant>
        <vt:lpstr>Fuentes usadas</vt:lpstr>
      </vt:variant>
      <vt:variant>
        <vt:i4>7</vt:i4>
      </vt:variant>
      <vt:variant>
        <vt:lpstr>Tema</vt:lpstr>
      </vt:variant>
      <vt:variant>
        <vt:i4>1</vt:i4>
      </vt:variant>
      <vt:variant>
        <vt:lpstr>Servidores OLE incrustados</vt:lpstr>
      </vt:variant>
      <vt:variant>
        <vt:i4>2</vt:i4>
      </vt:variant>
      <vt:variant>
        <vt:lpstr>Títulos de diapositiva</vt:lpstr>
      </vt:variant>
      <vt:variant>
        <vt:i4>49</vt:i4>
      </vt:variant>
    </vt:vector>
  </HeadingPairs>
  <TitlesOfParts>
    <vt:vector size="59" baseType="lpstr">
      <vt:lpstr>Arial</vt:lpstr>
      <vt:lpstr>Arial Narrow</vt:lpstr>
      <vt:lpstr>Calibri</vt:lpstr>
      <vt:lpstr>Calibri Light</vt:lpstr>
      <vt:lpstr>DejaVu Sans</vt:lpstr>
      <vt:lpstr>Formata Regular</vt:lpstr>
      <vt:lpstr>Times</vt:lpstr>
      <vt:lpstr>Tema de Office</vt:lpstr>
      <vt:lpstr>Document</vt:lpstr>
      <vt:lpstr>Documento</vt:lpstr>
      <vt:lpstr>Pruebas y su papel en los ciclos de desarrollo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¿Para qué probar?</vt:lpstr>
      <vt:lpstr>What is a test?</vt:lpstr>
      <vt:lpstr>Test Coverage</vt:lpstr>
      <vt:lpstr>Example Test Strategies</vt:lpstr>
      <vt:lpstr>Presentación de PowerPoint</vt:lpstr>
      <vt:lpstr>Presentación de PowerPoint</vt:lpstr>
      <vt:lpstr>Verificación  vs Validación</vt:lpstr>
      <vt:lpstr>El proceso V &amp; V</vt:lpstr>
      <vt:lpstr>Metas de la V&amp;V</vt:lpstr>
      <vt:lpstr>Confianza de la V&amp;V</vt:lpstr>
      <vt:lpstr>Verificación dinámica y estática</vt:lpstr>
      <vt:lpstr>V &amp; V estática y dinámica</vt:lpstr>
      <vt:lpstr>Prueba del programa</vt:lpstr>
      <vt:lpstr>Tipos de pruebas</vt:lpstr>
      <vt:lpstr>Pruebas y depuración</vt:lpstr>
      <vt:lpstr>El proceso de depuración</vt:lpstr>
      <vt:lpstr>Planificación de V &amp;V</vt:lpstr>
      <vt:lpstr>El modelo-V de desarrollo</vt:lpstr>
      <vt:lpstr>Estructura de un plan de pruebas de software</vt:lpstr>
      <vt:lpstr>Inspecciones de software</vt:lpstr>
      <vt:lpstr>Inspecciones y pruebas</vt:lpstr>
      <vt:lpstr>El proceso de inspección</vt:lpstr>
      <vt:lpstr>Proceso de inspección</vt:lpstr>
      <vt:lpstr>Roles en el proceso de inspección</vt:lpstr>
      <vt:lpstr>Listas de inspección</vt:lpstr>
      <vt:lpstr>Comprobaciones de inspección 1</vt:lpstr>
      <vt:lpstr>Desarrollo de software de sala limpia</vt:lpstr>
      <vt:lpstr>El proceso de Sala limpia</vt:lpstr>
      <vt:lpstr>Características del proceso de Sala limpia</vt:lpstr>
      <vt:lpstr>Especificación e inspecciones formales</vt:lpstr>
      <vt:lpstr>Equipos de proceso de Sala Limpia</vt:lpstr>
      <vt:lpstr>Evaluación del proceso de Sala Limpia</vt:lpstr>
      <vt:lpstr>Puntos clave</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Pruebas y su papel en los ciclos de desarrollo</dc:title>
  <dc:creator>walfredogh</dc:creator>
  <cp:lastModifiedBy>walfredogh</cp:lastModifiedBy>
  <cp:revision>29</cp:revision>
  <dcterms:created xsi:type="dcterms:W3CDTF">2016-02-01T16:20:32Z</dcterms:created>
  <dcterms:modified xsi:type="dcterms:W3CDTF">2016-02-13T02:56:07Z</dcterms:modified>
</cp:coreProperties>
</file>