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12244-3A2C-4B70-A5C6-44DF590247F1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76F3D-5BD1-49A4-97AF-101E043965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5054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MX" smtClean="0">
                <a:latin typeface="Arial" panose="020B0604020202020204" pitchFamily="34" charset="0"/>
              </a:rPr>
              <a:t>Jfcunit</a:t>
            </a:r>
          </a:p>
          <a:p>
            <a:r>
              <a:rPr lang="es-MX" smtClean="0">
                <a:latin typeface="Arial" panose="020B0604020202020204" pitchFamily="34" charset="0"/>
              </a:rPr>
              <a:t>Httpunit</a:t>
            </a:r>
          </a:p>
          <a:p>
            <a:r>
              <a:rPr lang="es-MX" smtClean="0">
                <a:latin typeface="Arial" panose="020B0604020202020204" pitchFamily="34" charset="0"/>
              </a:rPr>
              <a:t>Jwebunit</a:t>
            </a:r>
          </a:p>
          <a:p>
            <a:r>
              <a:rPr lang="es-MX" smtClean="0">
                <a:latin typeface="Arial" panose="020B0604020202020204" pitchFamily="34" charset="0"/>
              </a:rPr>
              <a:t>Dbunit</a:t>
            </a:r>
          </a:p>
          <a:p>
            <a:r>
              <a:rPr lang="es-MX" smtClean="0">
                <a:latin typeface="Arial" panose="020B0604020202020204" pitchFamily="34" charset="0"/>
              </a:rPr>
              <a:t>Opensta</a:t>
            </a:r>
          </a:p>
          <a:p>
            <a:endParaRPr lang="es-MX" smtClean="0">
              <a:latin typeface="Arial" panose="020B0604020202020204" pitchFamily="34" charset="0"/>
            </a:endParaRPr>
          </a:p>
        </p:txBody>
      </p:sp>
      <p:sp>
        <p:nvSpPr>
          <p:cNvPr id="4301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3F8FBC2-E4CE-4A94-955F-57055705A58D}" type="slidenum">
              <a:rPr lang="es-ES"/>
              <a:pPr eaLnBrk="1" hangingPunct="1"/>
              <a:t>32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942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2877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2763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6820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1469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2737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4791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141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4435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124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3865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5823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DFE2A-9091-4FE5-AC72-5AE7C92DC064}" type="datetimeFigureOut">
              <a:rPr lang="es-ES" smtClean="0"/>
              <a:t>10/02/2016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59114-ACB2-4DF7-8357-0F3B841D816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35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 smtClean="0"/>
              <a:t>Depuracióny</a:t>
            </a:r>
            <a:r>
              <a:rPr lang="es-ES" dirty="0" smtClean="0"/>
              <a:t> Plan de pruebas.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82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Al realizar la </a:t>
            </a:r>
            <a:r>
              <a:rPr lang="es-ES" sz="3600" dirty="0" smtClean="0">
                <a:solidFill>
                  <a:srgbClr val="FF0000"/>
                </a:solidFill>
              </a:rPr>
              <a:t>depuración</a:t>
            </a:r>
            <a:r>
              <a:rPr lang="es-ES" sz="3600" dirty="0" smtClean="0"/>
              <a:t> de un programa existe la posibilidad de un </a:t>
            </a:r>
            <a:r>
              <a:rPr lang="es-ES" sz="3600" dirty="0" smtClean="0">
                <a:solidFill>
                  <a:srgbClr val="FF0000"/>
                </a:solidFill>
              </a:rPr>
              <a:t>50% de cometer otro error</a:t>
            </a:r>
            <a:r>
              <a:rPr lang="es-ES" sz="3600" dirty="0" smtClean="0"/>
              <a:t>.</a:t>
            </a:r>
          </a:p>
          <a:p>
            <a:endParaRPr lang="es-ES" sz="3600" dirty="0" smtClean="0"/>
          </a:p>
          <a:p>
            <a:r>
              <a:rPr lang="es-ES" sz="3600" dirty="0" smtClean="0"/>
              <a:t>Es recomendable realizar pruebas de trazado (</a:t>
            </a:r>
            <a:r>
              <a:rPr lang="es-ES" sz="3600" dirty="0" err="1" smtClean="0">
                <a:solidFill>
                  <a:srgbClr val="FF0000"/>
                </a:solidFill>
              </a:rPr>
              <a:t>assert</a:t>
            </a:r>
            <a:r>
              <a:rPr lang="es-ES" sz="3600" dirty="0" smtClean="0"/>
              <a:t>) para </a:t>
            </a:r>
            <a:r>
              <a:rPr lang="es-ES" sz="3600" dirty="0" smtClean="0">
                <a:solidFill>
                  <a:srgbClr val="FF0000"/>
                </a:solidFill>
              </a:rPr>
              <a:t>visualizar en donde ocurren los errores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160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Se recomienda </a:t>
            </a:r>
            <a:r>
              <a:rPr lang="es-ES" sz="3600" dirty="0" smtClean="0">
                <a:solidFill>
                  <a:srgbClr val="FF0000"/>
                </a:solidFill>
              </a:rPr>
              <a:t>probar</a:t>
            </a:r>
            <a:r>
              <a:rPr lang="es-ES" sz="3600" dirty="0" smtClean="0"/>
              <a:t> lo antes posible </a:t>
            </a:r>
            <a:r>
              <a:rPr lang="es-ES" sz="3600" dirty="0" smtClean="0">
                <a:solidFill>
                  <a:srgbClr val="FF0000"/>
                </a:solidFill>
              </a:rPr>
              <a:t>cualquier fragmento de código</a:t>
            </a:r>
            <a:r>
              <a:rPr lang="es-ES" sz="3600" dirty="0" smtClean="0"/>
              <a:t>.</a:t>
            </a:r>
          </a:p>
          <a:p>
            <a:endParaRPr lang="es-ES" sz="3600" dirty="0" smtClean="0"/>
          </a:p>
          <a:p>
            <a:r>
              <a:rPr lang="es-ES" sz="3600" dirty="0" smtClean="0"/>
              <a:t>Las </a:t>
            </a:r>
            <a:r>
              <a:rPr lang="es-ES" sz="3600" dirty="0" smtClean="0">
                <a:solidFill>
                  <a:srgbClr val="FF0000"/>
                </a:solidFill>
              </a:rPr>
              <a:t>pruebas</a:t>
            </a:r>
            <a:r>
              <a:rPr lang="es-ES" sz="3600" dirty="0" smtClean="0"/>
              <a:t> ayudan al </a:t>
            </a:r>
            <a:r>
              <a:rPr lang="es-ES" sz="3600" dirty="0" smtClean="0">
                <a:solidFill>
                  <a:srgbClr val="FF0000"/>
                </a:solidFill>
              </a:rPr>
              <a:t>aseguramiento de calidad</a:t>
            </a:r>
            <a:r>
              <a:rPr lang="es-ES" sz="3600" dirty="0" smtClean="0"/>
              <a:t> </a:t>
            </a:r>
            <a:r>
              <a:rPr lang="es-ES" sz="3600" dirty="0" smtClean="0">
                <a:solidFill>
                  <a:srgbClr val="FF0000"/>
                </a:solidFill>
              </a:rPr>
              <a:t>pero no garantizan que un software esté 100% libre de errores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52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ES" sz="3600" dirty="0" smtClean="0">
                <a:solidFill>
                  <a:srgbClr val="FF0000"/>
                </a:solidFill>
              </a:rPr>
              <a:t>La programación defensiva es una técnica de probar primero</a:t>
            </a:r>
            <a:r>
              <a:rPr lang="es-ES" sz="3600" dirty="0" smtClean="0"/>
              <a:t>. Es considerada una técnica de </a:t>
            </a:r>
            <a:r>
              <a:rPr lang="es-ES" sz="3600" dirty="0" smtClean="0">
                <a:solidFill>
                  <a:srgbClr val="FF0000"/>
                </a:solidFill>
              </a:rPr>
              <a:t>codificación</a:t>
            </a:r>
            <a:r>
              <a:rPr lang="es-ES" sz="3600" dirty="0" smtClean="0"/>
              <a:t>. Se basa en el principio de </a:t>
            </a:r>
            <a:r>
              <a:rPr lang="es-ES" sz="3600" dirty="0" smtClean="0">
                <a:solidFill>
                  <a:srgbClr val="FF0000"/>
                </a:solidFill>
              </a:rPr>
              <a:t>divide y vencerás</a:t>
            </a:r>
            <a:r>
              <a:rPr lang="es-ES" sz="3600" dirty="0" smtClean="0"/>
              <a:t>.</a:t>
            </a:r>
          </a:p>
          <a:p>
            <a:pPr>
              <a:lnSpc>
                <a:spcPct val="90000"/>
              </a:lnSpc>
            </a:pPr>
            <a:endParaRPr lang="es-ES" sz="3600" dirty="0" smtClean="0"/>
          </a:p>
          <a:p>
            <a:pPr>
              <a:lnSpc>
                <a:spcPct val="90000"/>
              </a:lnSpc>
            </a:pPr>
            <a:r>
              <a:rPr lang="es-ES" sz="3600" dirty="0" smtClean="0">
                <a:solidFill>
                  <a:srgbClr val="FF0000"/>
                </a:solidFill>
              </a:rPr>
              <a:t>Se codifica el esqueleto de la aplicación</a:t>
            </a:r>
            <a:r>
              <a:rPr lang="es-ES" sz="3600" dirty="0" smtClean="0"/>
              <a:t>.</a:t>
            </a:r>
          </a:p>
          <a:p>
            <a:pPr>
              <a:lnSpc>
                <a:spcPct val="90000"/>
              </a:lnSpc>
            </a:pPr>
            <a:endParaRPr lang="es-ES" sz="3600" dirty="0" smtClean="0"/>
          </a:p>
          <a:p>
            <a:pPr>
              <a:lnSpc>
                <a:spcPct val="90000"/>
              </a:lnSpc>
            </a:pPr>
            <a:r>
              <a:rPr lang="es-ES" sz="3600" dirty="0" smtClean="0">
                <a:solidFill>
                  <a:srgbClr val="FF0000"/>
                </a:solidFill>
              </a:rPr>
              <a:t>Se realizan pruebas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123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ES" sz="3600" dirty="0" smtClean="0">
                <a:solidFill>
                  <a:srgbClr val="FF0000"/>
                </a:solidFill>
              </a:rPr>
              <a:t>Se corrigen los errores y se vuelven a hacer pruebas</a:t>
            </a:r>
            <a:r>
              <a:rPr lang="es-ES" sz="36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s-ES" sz="3600" dirty="0" smtClean="0"/>
              <a:t>Las </a:t>
            </a:r>
            <a:r>
              <a:rPr lang="es-ES" sz="3600" dirty="0" smtClean="0">
                <a:solidFill>
                  <a:srgbClr val="FF0000"/>
                </a:solidFill>
              </a:rPr>
              <a:t>pruebas de estrés </a:t>
            </a:r>
            <a:r>
              <a:rPr lang="es-ES" sz="3600" dirty="0" smtClean="0"/>
              <a:t>se encargan de observar el </a:t>
            </a:r>
            <a:r>
              <a:rPr lang="es-ES" sz="3600" dirty="0" smtClean="0">
                <a:solidFill>
                  <a:srgbClr val="FF0000"/>
                </a:solidFill>
              </a:rPr>
              <a:t>rendimiento</a:t>
            </a:r>
            <a:r>
              <a:rPr lang="es-ES" sz="3600" dirty="0" smtClean="0"/>
              <a:t> de la aplicación sobre </a:t>
            </a:r>
            <a:r>
              <a:rPr lang="es-ES" sz="3600" dirty="0" smtClean="0">
                <a:solidFill>
                  <a:srgbClr val="FF0000"/>
                </a:solidFill>
              </a:rPr>
              <a:t>cargas demandantes de trabajo</a:t>
            </a:r>
            <a:r>
              <a:rPr lang="es-ES" sz="3600" dirty="0" smtClean="0"/>
              <a:t>: grandes </a:t>
            </a:r>
            <a:r>
              <a:rPr lang="es-ES" sz="3600" dirty="0" smtClean="0">
                <a:solidFill>
                  <a:srgbClr val="FF0000"/>
                </a:solidFill>
              </a:rPr>
              <a:t>volúmenes de datos </a:t>
            </a:r>
            <a:r>
              <a:rPr lang="es-ES" sz="3600" dirty="0" smtClean="0"/>
              <a:t>con poco espacio en disco, 90% de </a:t>
            </a:r>
            <a:r>
              <a:rPr lang="es-ES" sz="3600" dirty="0" smtClean="0">
                <a:solidFill>
                  <a:srgbClr val="FF0000"/>
                </a:solidFill>
              </a:rPr>
              <a:t>uso de CPU</a:t>
            </a:r>
            <a:r>
              <a:rPr lang="es-ES" sz="3600" dirty="0" smtClean="0"/>
              <a:t>, </a:t>
            </a:r>
            <a:r>
              <a:rPr lang="es-ES" sz="3600" dirty="0" smtClean="0">
                <a:solidFill>
                  <a:srgbClr val="FF0000"/>
                </a:solidFill>
              </a:rPr>
              <a:t>múltiples conexiones</a:t>
            </a:r>
            <a:r>
              <a:rPr lang="es-ES" sz="3600" dirty="0" smtClean="0"/>
              <a:t>, etc. </a:t>
            </a:r>
          </a:p>
        </p:txBody>
      </p:sp>
    </p:spTree>
    <p:extLst>
      <p:ext uri="{BB962C8B-B14F-4D97-AF65-F5344CB8AC3E}">
        <p14:creationId xmlns:p14="http://schemas.microsoft.com/office/powerpoint/2010/main" val="167647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ES" sz="3600" dirty="0" smtClean="0"/>
              <a:t>Existen otros tipos de prueba como:</a:t>
            </a:r>
          </a:p>
          <a:p>
            <a:pPr>
              <a:lnSpc>
                <a:spcPct val="90000"/>
              </a:lnSpc>
            </a:pPr>
            <a:r>
              <a:rPr lang="es-ES" sz="3600" dirty="0" smtClean="0">
                <a:solidFill>
                  <a:srgbClr val="FF0000"/>
                </a:solidFill>
              </a:rPr>
              <a:t>Pruebas </a:t>
            </a:r>
            <a:r>
              <a:rPr lang="es-ES" sz="3600" dirty="0" smtClean="0">
                <a:solidFill>
                  <a:srgbClr val="FF0000"/>
                </a:solidFill>
              </a:rPr>
              <a:t>de unidad</a:t>
            </a:r>
            <a:r>
              <a:rPr lang="es-ES" sz="3600" dirty="0" smtClean="0"/>
              <a:t>: se </a:t>
            </a:r>
            <a:r>
              <a:rPr lang="es-ES" sz="3600" dirty="0" smtClean="0">
                <a:solidFill>
                  <a:srgbClr val="FF0000"/>
                </a:solidFill>
              </a:rPr>
              <a:t>encargan de un módulo de software en particular</a:t>
            </a:r>
            <a:r>
              <a:rPr lang="es-ES" sz="3600" dirty="0" smtClean="0"/>
              <a:t>. </a:t>
            </a:r>
          </a:p>
          <a:p>
            <a:pPr>
              <a:lnSpc>
                <a:spcPct val="90000"/>
              </a:lnSpc>
            </a:pPr>
            <a:r>
              <a:rPr lang="es-ES" sz="3600" dirty="0" smtClean="0">
                <a:solidFill>
                  <a:srgbClr val="FF0000"/>
                </a:solidFill>
              </a:rPr>
              <a:t>Pruebas </a:t>
            </a:r>
            <a:r>
              <a:rPr lang="es-ES" sz="3600" dirty="0" smtClean="0">
                <a:solidFill>
                  <a:srgbClr val="FF0000"/>
                </a:solidFill>
              </a:rPr>
              <a:t>de Integración</a:t>
            </a:r>
            <a:r>
              <a:rPr lang="es-ES" sz="3600" dirty="0" smtClean="0"/>
              <a:t>: son pruebas que se realizan con </a:t>
            </a:r>
            <a:r>
              <a:rPr lang="es-ES" sz="3600" dirty="0" smtClean="0">
                <a:solidFill>
                  <a:srgbClr val="FF0000"/>
                </a:solidFill>
              </a:rPr>
              <a:t>dos o más módulos trabajando en conjunto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483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Existen otro tipos de prueba como las de </a:t>
            </a:r>
            <a:r>
              <a:rPr lang="es-ES" sz="3600" dirty="0" smtClean="0">
                <a:solidFill>
                  <a:srgbClr val="FF0000"/>
                </a:solidFill>
              </a:rPr>
              <a:t>aceptación</a:t>
            </a:r>
            <a:r>
              <a:rPr lang="es-ES" sz="3600" dirty="0" smtClean="0"/>
              <a:t> que están más involucradas en el </a:t>
            </a:r>
            <a:r>
              <a:rPr lang="es-ES" sz="3600" dirty="0" smtClean="0">
                <a:solidFill>
                  <a:srgbClr val="FF0000"/>
                </a:solidFill>
              </a:rPr>
              <a:t>concepto en sí que en el desarrollo</a:t>
            </a:r>
            <a:r>
              <a:rPr lang="es-ES" sz="3600" dirty="0" smtClean="0"/>
              <a:t>.</a:t>
            </a:r>
          </a:p>
          <a:p>
            <a:r>
              <a:rPr lang="es-ES" sz="3600" dirty="0" smtClean="0"/>
              <a:t>También </a:t>
            </a:r>
            <a:r>
              <a:rPr lang="es-ES" sz="3600" dirty="0" smtClean="0"/>
              <a:t>se pueden aplicar </a:t>
            </a:r>
            <a:r>
              <a:rPr lang="es-ES" sz="3600" dirty="0" smtClean="0">
                <a:solidFill>
                  <a:srgbClr val="FF0000"/>
                </a:solidFill>
              </a:rPr>
              <a:t>pruebas aleatorias</a:t>
            </a:r>
            <a:r>
              <a:rPr lang="es-ES" sz="3600" dirty="0" smtClean="0"/>
              <a:t>. Lo ideal es poder utilizar un </a:t>
            </a:r>
            <a:r>
              <a:rPr lang="es-ES" sz="3600" dirty="0" smtClean="0">
                <a:solidFill>
                  <a:srgbClr val="FF0000"/>
                </a:solidFill>
              </a:rPr>
              <a:t>framework de pruebas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993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La mayoría de los </a:t>
            </a:r>
            <a:r>
              <a:rPr lang="es-ES" sz="3600" dirty="0" err="1" smtClean="0"/>
              <a:t>IDEs</a:t>
            </a:r>
            <a:r>
              <a:rPr lang="es-ES" sz="3600" dirty="0" smtClean="0"/>
              <a:t> modernos presentan </a:t>
            </a:r>
            <a:r>
              <a:rPr lang="es-ES" sz="3600" dirty="0" err="1" smtClean="0">
                <a:solidFill>
                  <a:srgbClr val="FF0000"/>
                </a:solidFill>
              </a:rPr>
              <a:t>frameworks</a:t>
            </a:r>
            <a:r>
              <a:rPr lang="es-ES" sz="3600" dirty="0" smtClean="0"/>
              <a:t> para la depuración desde el clásico </a:t>
            </a:r>
            <a:r>
              <a:rPr lang="es-ES" sz="3600" dirty="0" err="1" smtClean="0">
                <a:solidFill>
                  <a:srgbClr val="FF0000"/>
                </a:solidFill>
              </a:rPr>
              <a:t>step</a:t>
            </a:r>
            <a:r>
              <a:rPr lang="es-ES" sz="3600" dirty="0" smtClean="0">
                <a:solidFill>
                  <a:srgbClr val="FF0000"/>
                </a:solidFill>
              </a:rPr>
              <a:t> </a:t>
            </a:r>
            <a:r>
              <a:rPr lang="es-ES" sz="3600" dirty="0" err="1" smtClean="0">
                <a:solidFill>
                  <a:srgbClr val="FF0000"/>
                </a:solidFill>
              </a:rPr>
              <a:t>by</a:t>
            </a:r>
            <a:r>
              <a:rPr lang="es-ES" sz="3600" dirty="0" smtClean="0">
                <a:solidFill>
                  <a:srgbClr val="FF0000"/>
                </a:solidFill>
              </a:rPr>
              <a:t> </a:t>
            </a:r>
            <a:r>
              <a:rPr lang="es-ES" sz="3600" dirty="0" err="1" smtClean="0">
                <a:solidFill>
                  <a:srgbClr val="FF0000"/>
                </a:solidFill>
              </a:rPr>
              <a:t>step</a:t>
            </a:r>
            <a:r>
              <a:rPr lang="es-ES" sz="3600" dirty="0" smtClean="0">
                <a:solidFill>
                  <a:srgbClr val="FF0000"/>
                </a:solidFill>
              </a:rPr>
              <a:t> </a:t>
            </a:r>
            <a:r>
              <a:rPr lang="es-ES" sz="3600" dirty="0" smtClean="0"/>
              <a:t>o </a:t>
            </a:r>
            <a:r>
              <a:rPr lang="es-ES" sz="3600" dirty="0" err="1" smtClean="0">
                <a:solidFill>
                  <a:srgbClr val="FF0000"/>
                </a:solidFill>
              </a:rPr>
              <a:t>step</a:t>
            </a:r>
            <a:r>
              <a:rPr lang="es-ES" sz="3600" dirty="0" smtClean="0">
                <a:solidFill>
                  <a:srgbClr val="FF0000"/>
                </a:solidFill>
              </a:rPr>
              <a:t> </a:t>
            </a:r>
            <a:r>
              <a:rPr lang="es-ES" sz="3600" dirty="0" err="1" smtClean="0">
                <a:solidFill>
                  <a:srgbClr val="FF0000"/>
                </a:solidFill>
              </a:rPr>
              <a:t>over</a:t>
            </a:r>
            <a:r>
              <a:rPr lang="es-ES" sz="3600" dirty="0" smtClean="0">
                <a:solidFill>
                  <a:srgbClr val="FF0000"/>
                </a:solidFill>
              </a:rPr>
              <a:t> </a:t>
            </a:r>
            <a:r>
              <a:rPr lang="es-ES" sz="3600" dirty="0" smtClean="0"/>
              <a:t>sobre cada uno de los </a:t>
            </a:r>
            <a:r>
              <a:rPr lang="es-ES" sz="3600" dirty="0" smtClean="0">
                <a:solidFill>
                  <a:srgbClr val="FF0000"/>
                </a:solidFill>
              </a:rPr>
              <a:t>módulos</a:t>
            </a:r>
            <a:r>
              <a:rPr lang="es-ES" sz="3600" dirty="0" smtClean="0"/>
              <a:t> hasta la realización de </a:t>
            </a:r>
            <a:r>
              <a:rPr lang="es-ES" sz="3600" dirty="0" smtClean="0">
                <a:solidFill>
                  <a:srgbClr val="FF0000"/>
                </a:solidFill>
              </a:rPr>
              <a:t>pruebas de unidad</a:t>
            </a:r>
            <a:r>
              <a:rPr lang="es-ES" sz="3600" dirty="0" smtClean="0"/>
              <a:t>.</a:t>
            </a:r>
          </a:p>
          <a:p>
            <a:r>
              <a:rPr lang="es-ES" sz="3600" dirty="0" smtClean="0"/>
              <a:t>Entre </a:t>
            </a:r>
            <a:r>
              <a:rPr lang="es-ES" sz="3600" dirty="0" smtClean="0"/>
              <a:t>las más famosas destacan </a:t>
            </a:r>
            <a:r>
              <a:rPr lang="es-ES" sz="3600" dirty="0" err="1" smtClean="0">
                <a:solidFill>
                  <a:srgbClr val="FF0000"/>
                </a:solidFill>
              </a:rPr>
              <a:t>JUnit</a:t>
            </a:r>
            <a:r>
              <a:rPr lang="es-ES" sz="3600" dirty="0" smtClean="0"/>
              <a:t> para realizar pruebas de unidad en </a:t>
            </a:r>
            <a:r>
              <a:rPr lang="es-ES" sz="3600" dirty="0" smtClean="0">
                <a:solidFill>
                  <a:srgbClr val="FF0000"/>
                </a:solidFill>
              </a:rPr>
              <a:t>Java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105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Guía para la Prueba de Programas</a:t>
            </a:r>
            <a:endParaRPr lang="es-MX" dirty="0"/>
          </a:p>
        </p:txBody>
      </p:sp>
      <p:sp>
        <p:nvSpPr>
          <p:cNvPr id="21507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MX" sz="3600" dirty="0" smtClean="0"/>
              <a:t>Se necesita </a:t>
            </a:r>
            <a:r>
              <a:rPr lang="es-MX" sz="3600" dirty="0" smtClean="0">
                <a:solidFill>
                  <a:srgbClr val="FF0000"/>
                </a:solidFill>
              </a:rPr>
              <a:t>especificar las salidas </a:t>
            </a:r>
            <a:r>
              <a:rPr lang="es-MX" sz="3600" dirty="0" smtClean="0"/>
              <a:t>o resultados esperados.</a:t>
            </a:r>
          </a:p>
          <a:p>
            <a:r>
              <a:rPr lang="es-MX" sz="3600" dirty="0" smtClean="0">
                <a:solidFill>
                  <a:srgbClr val="FF0000"/>
                </a:solidFill>
              </a:rPr>
              <a:t>Un </a:t>
            </a:r>
            <a:r>
              <a:rPr lang="es-MX" sz="3600" dirty="0" smtClean="0">
                <a:solidFill>
                  <a:srgbClr val="FF0000"/>
                </a:solidFill>
              </a:rPr>
              <a:t>programador debe de evitar probar sus propios programas</a:t>
            </a:r>
            <a:r>
              <a:rPr lang="es-MX" sz="3600" dirty="0" smtClean="0"/>
              <a:t>.</a:t>
            </a:r>
          </a:p>
          <a:p>
            <a:r>
              <a:rPr lang="es-MX" sz="3600" dirty="0" smtClean="0">
                <a:solidFill>
                  <a:srgbClr val="FF0000"/>
                </a:solidFill>
              </a:rPr>
              <a:t>Una </a:t>
            </a:r>
            <a:r>
              <a:rPr lang="es-MX" sz="3600" dirty="0" smtClean="0">
                <a:solidFill>
                  <a:srgbClr val="FF0000"/>
                </a:solidFill>
              </a:rPr>
              <a:t>organización no debe de probar sus propios programas</a:t>
            </a:r>
            <a:r>
              <a:rPr lang="es-MX" sz="3600" dirty="0" smtClean="0"/>
              <a:t>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DE64994-70CD-4E99-BA17-48C71E33FAA4}" type="slidenum">
              <a:rPr lang="es-ES">
                <a:latin typeface="Century Gothic" panose="020B0502020202020204" pitchFamily="34" charset="0"/>
              </a:rPr>
              <a:pPr eaLnBrk="1" hangingPunct="1"/>
              <a:t>17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05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Guía para la Prueba de Programas</a:t>
            </a:r>
            <a:endParaRPr lang="es-MX" dirty="0"/>
          </a:p>
        </p:txBody>
      </p:sp>
      <p:sp>
        <p:nvSpPr>
          <p:cNvPr id="22531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600" dirty="0" smtClean="0">
                <a:solidFill>
                  <a:srgbClr val="FF0000"/>
                </a:solidFill>
              </a:rPr>
              <a:t>Inspeccionar los resultados obtenidos de cada prueba</a:t>
            </a:r>
            <a:r>
              <a:rPr lang="es-MX" sz="3600" dirty="0" smtClean="0"/>
              <a:t>.</a:t>
            </a:r>
          </a:p>
          <a:p>
            <a:r>
              <a:rPr lang="es-MX" sz="3600" dirty="0" smtClean="0"/>
              <a:t>Los </a:t>
            </a:r>
            <a:r>
              <a:rPr lang="es-MX" sz="3600" dirty="0" smtClean="0">
                <a:solidFill>
                  <a:srgbClr val="FF0000"/>
                </a:solidFill>
              </a:rPr>
              <a:t>casos de prueba </a:t>
            </a:r>
            <a:r>
              <a:rPr lang="es-MX" sz="3600" dirty="0" smtClean="0"/>
              <a:t>deben escribirse con </a:t>
            </a:r>
            <a:r>
              <a:rPr lang="es-MX" sz="3600" dirty="0" smtClean="0">
                <a:solidFill>
                  <a:srgbClr val="FF0000"/>
                </a:solidFill>
              </a:rPr>
              <a:t>condiciones de entrada que son inválidas e inesperadas</a:t>
            </a:r>
            <a:r>
              <a:rPr lang="es-MX" sz="3600" dirty="0" smtClean="0"/>
              <a:t>, así como también aquellas que son </a:t>
            </a:r>
            <a:r>
              <a:rPr lang="es-MX" sz="3600" dirty="0" smtClean="0">
                <a:solidFill>
                  <a:srgbClr val="FF0000"/>
                </a:solidFill>
              </a:rPr>
              <a:t>válidas y esperadas</a:t>
            </a:r>
            <a:r>
              <a:rPr lang="es-MX" sz="3600" dirty="0" smtClean="0"/>
              <a:t>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D4E7422-37A3-4B43-BECA-38137354A7E4}" type="slidenum">
              <a:rPr lang="es-ES">
                <a:latin typeface="Century Gothic" panose="020B0502020202020204" pitchFamily="34" charset="0"/>
              </a:rPr>
              <a:pPr eaLnBrk="1" hangingPunct="1"/>
              <a:t>18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30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Guía para la Prueba de Programas</a:t>
            </a:r>
            <a:endParaRPr lang="es-MX" dirty="0"/>
          </a:p>
        </p:txBody>
      </p:sp>
      <p:sp>
        <p:nvSpPr>
          <p:cNvPr id="23555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Examinar un programa para verificar que hace lo que deba de hacer es sólo parte de la prueba, la otra mitad es asegurarse que el </a:t>
            </a:r>
            <a:r>
              <a:rPr lang="es-MX" sz="3600" dirty="0" smtClean="0">
                <a:solidFill>
                  <a:srgbClr val="FF0000"/>
                </a:solidFill>
              </a:rPr>
              <a:t>programa no haga lo que no deba de hacer</a:t>
            </a:r>
            <a:r>
              <a:rPr lang="es-MX" sz="3600" dirty="0" smtClean="0"/>
              <a:t>.</a:t>
            </a:r>
          </a:p>
          <a:p>
            <a:r>
              <a:rPr lang="es-MX" sz="3600" dirty="0" smtClean="0"/>
              <a:t>No </a:t>
            </a:r>
            <a:r>
              <a:rPr lang="es-MX" sz="3600" dirty="0" smtClean="0"/>
              <a:t>realizar planeaciones asumiendo que no se encontrarán errores.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5A8DF14-DCDF-432C-8202-B8FC8119E6B1}" type="slidenum">
              <a:rPr lang="es-ES">
                <a:latin typeface="Century Gothic" panose="020B0502020202020204" pitchFamily="34" charset="0"/>
              </a:rPr>
              <a:pPr eaLnBrk="1" hangingPunct="1"/>
              <a:t>19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749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840" tIns="44623" rIns="90840" bIns="44623" rtlCol="0" anchor="b">
            <a:normAutofit/>
          </a:bodyPr>
          <a:lstStyle/>
          <a:p>
            <a:r>
              <a:rPr lang="es-ES"/>
              <a:t>Puntos clave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840" tIns="44623" rIns="90840" bIns="44623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es-ES"/>
              <a:t>Las inspecciones del programa son muy efectivas para descubrir errores.</a:t>
            </a:r>
          </a:p>
          <a:p>
            <a:pPr>
              <a:lnSpc>
                <a:spcPct val="90000"/>
              </a:lnSpc>
            </a:pPr>
            <a:r>
              <a:rPr lang="es-ES"/>
              <a:t>El código del programa en las inspecciones es comprobado sistemáticamente por un pequeño equipo para ubicar los fallos de software.</a:t>
            </a:r>
          </a:p>
          <a:p>
            <a:pPr>
              <a:lnSpc>
                <a:spcPct val="90000"/>
              </a:lnSpc>
            </a:pPr>
            <a:r>
              <a:rPr lang="es-ES"/>
              <a:t>Las herramientas de análisis estático pueden descubrir anomalías en el programa que pueden ser una indicación de defectos en el código.</a:t>
            </a:r>
          </a:p>
          <a:p>
            <a:pPr>
              <a:lnSpc>
                <a:spcPct val="90000"/>
              </a:lnSpc>
            </a:pPr>
            <a:r>
              <a:rPr lang="es-ES"/>
              <a:t>El proceso de desarrollo de Sala Limpia depende del desarrollo incremental, la verificación estática y las pruebas estadísticas.</a:t>
            </a:r>
          </a:p>
          <a:p>
            <a:pPr>
              <a:lnSpc>
                <a:spcPct val="90000"/>
              </a:lnSpc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61008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Guía para la Prueba de Programas</a:t>
            </a:r>
            <a:endParaRPr lang="es-MX" dirty="0"/>
          </a:p>
        </p:txBody>
      </p:sp>
      <p:sp>
        <p:nvSpPr>
          <p:cNvPr id="24579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600" dirty="0" smtClean="0">
                <a:solidFill>
                  <a:srgbClr val="FF0000"/>
                </a:solidFill>
              </a:rPr>
              <a:t>La probabilidad de la existencia de mas errores en una sección de un programa es proporcional al número de errores encontrados en esa sección</a:t>
            </a:r>
            <a:r>
              <a:rPr lang="es-MX" sz="3600" dirty="0" smtClean="0"/>
              <a:t>.</a:t>
            </a:r>
          </a:p>
          <a:p>
            <a:pPr algn="just"/>
            <a:r>
              <a:rPr lang="es-MX" sz="3600" dirty="0" smtClean="0"/>
              <a:t>La </a:t>
            </a:r>
            <a:r>
              <a:rPr lang="es-MX" sz="3600" dirty="0" smtClean="0">
                <a:solidFill>
                  <a:srgbClr val="FF0000"/>
                </a:solidFill>
              </a:rPr>
              <a:t>realización de pruebas </a:t>
            </a:r>
            <a:r>
              <a:rPr lang="es-MX" sz="3600" dirty="0" smtClean="0"/>
              <a:t>es una actividad extremadamente </a:t>
            </a:r>
            <a:r>
              <a:rPr lang="es-MX" sz="3600" dirty="0" smtClean="0">
                <a:solidFill>
                  <a:srgbClr val="FF0000"/>
                </a:solidFill>
              </a:rPr>
              <a:t>creativa</a:t>
            </a:r>
            <a:r>
              <a:rPr lang="es-MX" sz="3600" dirty="0" smtClean="0"/>
              <a:t> e intelectualmente </a:t>
            </a:r>
            <a:r>
              <a:rPr lang="es-MX" sz="3600" dirty="0" smtClean="0">
                <a:solidFill>
                  <a:srgbClr val="FF0000"/>
                </a:solidFill>
              </a:rPr>
              <a:t>retadora</a:t>
            </a:r>
            <a:r>
              <a:rPr lang="es-MX" sz="3600" dirty="0" smtClean="0"/>
              <a:t>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A60B976-6B43-4E02-9EA4-541B4F6808AA}" type="slidenum">
              <a:rPr lang="es-ES">
                <a:latin typeface="Century Gothic" panose="020B0502020202020204" pitchFamily="34" charset="0"/>
              </a:rPr>
              <a:pPr eaLnBrk="1" hangingPunct="1"/>
              <a:t>20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496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Guía para la Prueba de Programas</a:t>
            </a:r>
            <a:endParaRPr lang="es-MX" dirty="0"/>
          </a:p>
        </p:txBody>
      </p:sp>
      <p:sp>
        <p:nvSpPr>
          <p:cNvPr id="2560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MX" sz="3600" dirty="0" smtClean="0"/>
              <a:t>Se debe de realizar una lista de verificación para inspecciones de prueba que contenga los siguientes puntos:</a:t>
            </a:r>
          </a:p>
          <a:p>
            <a:pPr lvl="1"/>
            <a:r>
              <a:rPr lang="es-MX" sz="3200" dirty="0" smtClean="0"/>
              <a:t>Datos</a:t>
            </a:r>
            <a:endParaRPr lang="es-MX" sz="3200" dirty="0" smtClean="0"/>
          </a:p>
          <a:p>
            <a:pPr lvl="1"/>
            <a:r>
              <a:rPr lang="es-MX" sz="3200" dirty="0" smtClean="0"/>
              <a:t>Declaración de datos</a:t>
            </a:r>
          </a:p>
          <a:p>
            <a:pPr lvl="1"/>
            <a:r>
              <a:rPr lang="es-MX" sz="3200" dirty="0" smtClean="0"/>
              <a:t>Errores computacionales</a:t>
            </a:r>
          </a:p>
          <a:p>
            <a:pPr lvl="1"/>
            <a:r>
              <a:rPr lang="es-MX" sz="3200" dirty="0" smtClean="0"/>
              <a:t>Errores de comparación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A64587E-94FA-45CB-AE8C-D13EF6E5A685}" type="slidenum">
              <a:rPr lang="es-ES">
                <a:latin typeface="Century Gothic" panose="020B0502020202020204" pitchFamily="34" charset="0"/>
              </a:rPr>
              <a:pPr eaLnBrk="1" hangingPunct="1"/>
              <a:t>21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6255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Guía para la Prueba de Programas</a:t>
            </a:r>
            <a:endParaRPr lang="es-MX" dirty="0"/>
          </a:p>
        </p:txBody>
      </p:sp>
      <p:sp>
        <p:nvSpPr>
          <p:cNvPr id="26627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Errores de control de flujo</a:t>
            </a:r>
          </a:p>
          <a:p>
            <a:r>
              <a:rPr lang="es-MX" sz="3600" dirty="0" smtClean="0"/>
              <a:t>Errores de Interface</a:t>
            </a:r>
          </a:p>
          <a:p>
            <a:r>
              <a:rPr lang="es-MX" sz="3600" dirty="0" smtClean="0"/>
              <a:t>Errores de Entrada/Salida</a:t>
            </a:r>
          </a:p>
          <a:p>
            <a:r>
              <a:rPr lang="es-MX" sz="3600" dirty="0" smtClean="0"/>
              <a:t>Se </a:t>
            </a:r>
            <a:r>
              <a:rPr lang="es-MX" sz="3600" dirty="0" smtClean="0"/>
              <a:t>pueden utilizar métodos deductivos e inductivos para la prueba de software.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9DD25D7-4711-42B0-A96C-BB7B312D4D84}" type="slidenum">
              <a:rPr lang="es-ES">
                <a:latin typeface="Century Gothic" panose="020B0502020202020204" pitchFamily="34" charset="0"/>
              </a:rPr>
              <a:pPr eaLnBrk="1" hangingPunct="1"/>
              <a:t>22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4976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31951" y="-214313"/>
            <a:ext cx="8856663" cy="1143001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Depuración por Inducción</a:t>
            </a:r>
            <a:endParaRPr lang="es-MX" dirty="0"/>
          </a:p>
        </p:txBody>
      </p:sp>
      <p:sp>
        <p:nvSpPr>
          <p:cNvPr id="27651" name="2 Marcador de contenido"/>
          <p:cNvSpPr>
            <a:spLocks noGrp="1"/>
          </p:cNvSpPr>
          <p:nvPr>
            <p:ph idx="1"/>
          </p:nvPr>
        </p:nvSpPr>
        <p:spPr>
          <a:xfrm>
            <a:off x="1703388" y="1143001"/>
            <a:ext cx="8507412" cy="4321175"/>
          </a:xfrm>
        </p:spPr>
        <p:txBody>
          <a:bodyPr>
            <a:normAutofit lnSpcReduction="10000"/>
          </a:bodyPr>
          <a:lstStyle/>
          <a:p>
            <a:r>
              <a:rPr lang="es-MX" sz="4000" dirty="0" smtClean="0"/>
              <a:t>Se siguen los siguientes pasos:</a:t>
            </a:r>
          </a:p>
          <a:p>
            <a:pPr lvl="1"/>
            <a:endParaRPr lang="es-MX" sz="3600" dirty="0" smtClean="0"/>
          </a:p>
          <a:p>
            <a:pPr lvl="1"/>
            <a:r>
              <a:rPr lang="es-MX" sz="3600" dirty="0" smtClean="0"/>
              <a:t>Localizar los datos pertinentes</a:t>
            </a:r>
          </a:p>
          <a:p>
            <a:pPr lvl="1"/>
            <a:r>
              <a:rPr lang="es-MX" sz="3600" dirty="0" smtClean="0"/>
              <a:t>Organizar los datos</a:t>
            </a:r>
          </a:p>
          <a:p>
            <a:pPr lvl="1"/>
            <a:r>
              <a:rPr lang="es-MX" sz="3600" dirty="0" smtClean="0"/>
              <a:t>Estudiar las relaciones</a:t>
            </a:r>
          </a:p>
          <a:p>
            <a:pPr lvl="1"/>
            <a:r>
              <a:rPr lang="es-MX" sz="3600" dirty="0" smtClean="0"/>
              <a:t>Divisar las hipótesis</a:t>
            </a:r>
          </a:p>
          <a:p>
            <a:pPr lvl="1"/>
            <a:r>
              <a:rPr lang="es-MX" sz="3600" dirty="0" smtClean="0"/>
              <a:t>Probar las hipótesis</a:t>
            </a:r>
          </a:p>
          <a:p>
            <a:pPr lvl="1"/>
            <a:r>
              <a:rPr lang="es-MX" sz="3600" dirty="0" smtClean="0"/>
              <a:t>Corregir el error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BA33845-FA3E-4AE1-A9AD-009DF092CE83}" type="slidenum">
              <a:rPr lang="es-ES">
                <a:latin typeface="Century Gothic" panose="020B0502020202020204" pitchFamily="34" charset="0"/>
              </a:rPr>
              <a:pPr eaLnBrk="1" hangingPunct="1"/>
              <a:t>23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0754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Depuración por Deducción</a:t>
            </a:r>
            <a:endParaRPr lang="es-MX" dirty="0"/>
          </a:p>
        </p:txBody>
      </p:sp>
      <p:sp>
        <p:nvSpPr>
          <p:cNvPr id="28675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Enumerar las posibles causas</a:t>
            </a:r>
          </a:p>
          <a:p>
            <a:r>
              <a:rPr lang="es-MX" sz="3600" dirty="0" smtClean="0"/>
              <a:t>Usar procedimientos de eliminación</a:t>
            </a:r>
          </a:p>
          <a:p>
            <a:r>
              <a:rPr lang="es-MX" sz="3600" dirty="0" smtClean="0"/>
              <a:t>Refinar las hipótesis restantes</a:t>
            </a:r>
          </a:p>
          <a:p>
            <a:r>
              <a:rPr lang="es-MX" sz="3600" dirty="0" smtClean="0"/>
              <a:t>Probar las hipótesis restantes</a:t>
            </a:r>
          </a:p>
          <a:p>
            <a:r>
              <a:rPr lang="es-MX" sz="3600" dirty="0" smtClean="0"/>
              <a:t>Si no se pueden probar las hipótesis entonces coleccionar más datos y repetir el proceso</a:t>
            </a:r>
          </a:p>
          <a:p>
            <a:r>
              <a:rPr lang="es-MX" sz="3600" dirty="0" smtClean="0"/>
              <a:t>En caso contrario corregir el error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5D65D59-8010-46D2-B53C-AF0286672F0B}" type="slidenum">
              <a:rPr lang="es-ES">
                <a:latin typeface="Century Gothic" panose="020B0502020202020204" pitchFamily="34" charset="0"/>
              </a:rPr>
              <a:pPr eaLnBrk="1" hangingPunct="1"/>
              <a:t>24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8749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31951" y="-214313"/>
            <a:ext cx="8856663" cy="1143001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XP </a:t>
            </a:r>
            <a:r>
              <a:rPr lang="es-MX" dirty="0" err="1" smtClean="0"/>
              <a:t>eXtreme</a:t>
            </a:r>
            <a:r>
              <a:rPr lang="es-MX" dirty="0" smtClean="0"/>
              <a:t> </a:t>
            </a:r>
            <a:r>
              <a:rPr lang="es-MX" dirty="0" err="1" smtClean="0"/>
              <a:t>Programming</a:t>
            </a:r>
            <a:endParaRPr lang="es-MX" dirty="0"/>
          </a:p>
        </p:txBody>
      </p:sp>
      <p:sp>
        <p:nvSpPr>
          <p:cNvPr id="29699" name="2 Marcador de contenido"/>
          <p:cNvSpPr>
            <a:spLocks noGrp="1"/>
          </p:cNvSpPr>
          <p:nvPr>
            <p:ph idx="1"/>
          </p:nvPr>
        </p:nvSpPr>
        <p:spPr>
          <a:xfrm>
            <a:off x="1703388" y="1071564"/>
            <a:ext cx="8507412" cy="4321175"/>
          </a:xfrm>
        </p:spPr>
        <p:txBody>
          <a:bodyPr/>
          <a:lstStyle/>
          <a:p>
            <a:r>
              <a:rPr lang="es-MX" sz="3600" dirty="0" smtClean="0"/>
              <a:t>Se tienen doce principios básicos</a:t>
            </a:r>
            <a:r>
              <a:rPr lang="es-MX" dirty="0" smtClean="0"/>
              <a:t>:</a:t>
            </a:r>
          </a:p>
          <a:p>
            <a:pPr lvl="1"/>
            <a:r>
              <a:rPr lang="es-MX" sz="3600" dirty="0" smtClean="0"/>
              <a:t>Planeación </a:t>
            </a:r>
            <a:r>
              <a:rPr lang="es-MX" sz="3600" dirty="0" smtClean="0"/>
              <a:t>y requerimientos</a:t>
            </a:r>
          </a:p>
          <a:p>
            <a:pPr lvl="1"/>
            <a:r>
              <a:rPr lang="es-MX" sz="3600" dirty="0" smtClean="0"/>
              <a:t>Entregas pequeñas e incrementales</a:t>
            </a:r>
          </a:p>
          <a:p>
            <a:pPr lvl="1"/>
            <a:r>
              <a:rPr lang="es-MX" sz="3600" dirty="0" smtClean="0"/>
              <a:t>Metáforas de Sistemas</a:t>
            </a:r>
          </a:p>
          <a:p>
            <a:pPr lvl="1"/>
            <a:r>
              <a:rPr lang="es-MX" sz="3600" dirty="0" smtClean="0"/>
              <a:t>Diseños simples</a:t>
            </a:r>
          </a:p>
          <a:p>
            <a:pPr lvl="1"/>
            <a:r>
              <a:rPr lang="es-MX" sz="3600" dirty="0" smtClean="0"/>
              <a:t>Pruebas continuas</a:t>
            </a:r>
          </a:p>
          <a:p>
            <a:pPr lvl="1"/>
            <a:r>
              <a:rPr lang="es-MX" sz="3600" dirty="0" smtClean="0"/>
              <a:t>Refactorización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B43EF4B-3B5C-49D7-BBA4-4DB510655C05}" type="slidenum">
              <a:rPr lang="es-ES">
                <a:latin typeface="Century Gothic" panose="020B0502020202020204" pitchFamily="34" charset="0"/>
              </a:rPr>
              <a:pPr eaLnBrk="1" hangingPunct="1"/>
              <a:t>25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5001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XP </a:t>
            </a:r>
            <a:r>
              <a:rPr lang="es-MX" dirty="0" err="1" smtClean="0"/>
              <a:t>eXtreme</a:t>
            </a:r>
            <a:r>
              <a:rPr lang="es-MX" dirty="0" smtClean="0"/>
              <a:t> </a:t>
            </a:r>
            <a:r>
              <a:rPr lang="es-MX" dirty="0" err="1" smtClean="0"/>
              <a:t>Programming</a:t>
            </a:r>
            <a:endParaRPr lang="es-MX" dirty="0"/>
          </a:p>
        </p:txBody>
      </p:sp>
      <p:sp>
        <p:nvSpPr>
          <p:cNvPr id="3072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Programación en pares</a:t>
            </a:r>
          </a:p>
          <a:p>
            <a:r>
              <a:rPr lang="es-MX" sz="3600" dirty="0" smtClean="0"/>
              <a:t>Propiedad colectiva del código</a:t>
            </a:r>
          </a:p>
          <a:p>
            <a:r>
              <a:rPr lang="es-MX" sz="3600" dirty="0" smtClean="0"/>
              <a:t>Integración Continua</a:t>
            </a:r>
          </a:p>
          <a:p>
            <a:r>
              <a:rPr lang="es-MX" sz="3600" dirty="0" smtClean="0"/>
              <a:t>Semanas de 40 horas</a:t>
            </a:r>
          </a:p>
          <a:p>
            <a:r>
              <a:rPr lang="es-MX" sz="3600" dirty="0" smtClean="0"/>
              <a:t>Clientes como miembros del equipo</a:t>
            </a:r>
          </a:p>
          <a:p>
            <a:r>
              <a:rPr lang="es-MX" sz="3600" dirty="0" smtClean="0">
                <a:solidFill>
                  <a:srgbClr val="FF0000"/>
                </a:solidFill>
              </a:rPr>
              <a:t>Codificar con estándares</a:t>
            </a:r>
          </a:p>
          <a:p>
            <a:endParaRPr lang="es-MX" sz="360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3EF05D9-F799-4C21-82A3-4232130E7132}" type="slidenum">
              <a:rPr lang="es-ES">
                <a:latin typeface="Century Gothic" panose="020B0502020202020204" pitchFamily="34" charset="0"/>
              </a:rPr>
              <a:pPr eaLnBrk="1" hangingPunct="1"/>
              <a:t>26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4467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Extreme </a:t>
            </a:r>
            <a:r>
              <a:rPr lang="es-MX" dirty="0" err="1" smtClean="0"/>
              <a:t>Testing</a:t>
            </a:r>
            <a:endParaRPr lang="es-MX" dirty="0"/>
          </a:p>
        </p:txBody>
      </p:sp>
      <p:sp>
        <p:nvSpPr>
          <p:cNvPr id="31747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Las programación extrema tienen las siguientes ventajas en lo que respecta al proceso de pruebas:</a:t>
            </a:r>
          </a:p>
          <a:p>
            <a:r>
              <a:rPr lang="es-MX" sz="3600" dirty="0" smtClean="0"/>
              <a:t>Se </a:t>
            </a:r>
            <a:r>
              <a:rPr lang="es-MX" sz="3600" dirty="0" smtClean="0"/>
              <a:t>gana confianza ya que el código debe cumplir las especificaciones.</a:t>
            </a:r>
          </a:p>
          <a:p>
            <a:r>
              <a:rPr lang="es-MX" sz="3600" dirty="0" smtClean="0"/>
              <a:t>Se tiene el resultado final del código antes de codificar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2F9FDC9-7E90-4BEB-AD4F-8C6D8C5FF05E}" type="slidenum">
              <a:rPr lang="es-ES">
                <a:latin typeface="Century Gothic" panose="020B0502020202020204" pitchFamily="34" charset="0"/>
              </a:rPr>
              <a:pPr eaLnBrk="1" hangingPunct="1"/>
              <a:t>27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038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Extreme </a:t>
            </a:r>
            <a:r>
              <a:rPr lang="es-MX" dirty="0" err="1" smtClean="0"/>
              <a:t>Testing</a:t>
            </a:r>
            <a:endParaRPr lang="es-MX" dirty="0"/>
          </a:p>
        </p:txBody>
      </p:sp>
      <p:sp>
        <p:nvSpPr>
          <p:cNvPr id="32771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Se entiende mucho mejor las especificaciones y requerimientos de la aplicación.</a:t>
            </a:r>
          </a:p>
          <a:p>
            <a:r>
              <a:rPr lang="es-MX" sz="3600" dirty="0" smtClean="0"/>
              <a:t>Se </a:t>
            </a:r>
            <a:r>
              <a:rPr lang="es-MX" sz="3600" dirty="0" smtClean="0"/>
              <a:t>inicia con diseños simples y se </a:t>
            </a:r>
            <a:r>
              <a:rPr lang="es-MX" sz="3600" dirty="0" err="1" smtClean="0"/>
              <a:t>refactoriza</a:t>
            </a:r>
            <a:r>
              <a:rPr lang="es-MX" sz="3600" dirty="0" smtClean="0"/>
              <a:t> el código después para mejorar el desempeño sin preocuparse de que se estén rompiendo las especificaciones.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445F877-E1B4-45D5-AF2D-15653E9006F2}" type="slidenum">
              <a:rPr lang="es-ES">
                <a:latin typeface="Century Gothic" panose="020B0502020202020204" pitchFamily="34" charset="0"/>
              </a:rPr>
              <a:pPr eaLnBrk="1" hangingPunct="1"/>
              <a:t>28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0741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64716" y="547967"/>
            <a:ext cx="8856663" cy="11430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Plan de Pruebas</a:t>
            </a:r>
            <a:endParaRPr lang="es-MX" dirty="0"/>
          </a:p>
        </p:txBody>
      </p:sp>
      <p:sp>
        <p:nvSpPr>
          <p:cNvPr id="33795" name="2 Marcador de contenido"/>
          <p:cNvSpPr>
            <a:spLocks noGrp="1"/>
          </p:cNvSpPr>
          <p:nvPr>
            <p:ph idx="1"/>
          </p:nvPr>
        </p:nvSpPr>
        <p:spPr>
          <a:xfrm>
            <a:off x="1636153" y="1690968"/>
            <a:ext cx="8507412" cy="4321175"/>
          </a:xfrm>
        </p:spPr>
        <p:txBody>
          <a:bodyPr/>
          <a:lstStyle/>
          <a:p>
            <a:r>
              <a:rPr lang="es-MX" dirty="0" smtClean="0"/>
              <a:t>Se recomienda utilizar la metodología y formatos del estándar IEEE 829 para documentación de pruebas de software:</a:t>
            </a:r>
          </a:p>
          <a:p>
            <a:r>
              <a:rPr lang="es-MX" dirty="0" smtClean="0"/>
              <a:t>Pasos </a:t>
            </a:r>
            <a:r>
              <a:rPr lang="es-MX" dirty="0" smtClean="0"/>
              <a:t>que incluye:</a:t>
            </a:r>
          </a:p>
          <a:p>
            <a:r>
              <a:rPr lang="es-MX" dirty="0" smtClean="0"/>
              <a:t>Identificador </a:t>
            </a:r>
            <a:r>
              <a:rPr lang="es-MX" dirty="0" smtClean="0"/>
              <a:t>de plan de pruebas (se muestra el estándar a seguir para el nombre de las pruebas)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770965" y="7190067"/>
            <a:ext cx="274320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F2836D3-8F4A-4196-9E33-1D0C045821E3}" type="slidenum">
              <a:rPr lang="es-ES">
                <a:latin typeface="Century Gothic" panose="020B0502020202020204" pitchFamily="34" charset="0"/>
              </a:rPr>
              <a:pPr eaLnBrk="1" hangingPunct="1"/>
              <a:t>29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901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Pruebas </a:t>
            </a:r>
            <a:r>
              <a:rPr lang="es-ES" dirty="0"/>
              <a:t>y depuración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La fase de prueba se realiza una vez </a:t>
            </a:r>
            <a:r>
              <a:rPr lang="es-ES" sz="3600" dirty="0" smtClean="0">
                <a:solidFill>
                  <a:srgbClr val="FF0000"/>
                </a:solidFill>
              </a:rPr>
              <a:t>integrado</a:t>
            </a:r>
            <a:r>
              <a:rPr lang="es-ES" sz="3600" dirty="0" smtClean="0"/>
              <a:t> cada uno de los </a:t>
            </a:r>
            <a:r>
              <a:rPr lang="es-ES" sz="3600" dirty="0" smtClean="0">
                <a:solidFill>
                  <a:srgbClr val="FF0000"/>
                </a:solidFill>
              </a:rPr>
              <a:t>módulos del sistema</a:t>
            </a:r>
            <a:r>
              <a:rPr lang="es-ES" sz="3600" dirty="0" smtClean="0"/>
              <a:t>.</a:t>
            </a:r>
          </a:p>
          <a:p>
            <a:endParaRPr lang="es-ES" sz="3600" dirty="0" smtClean="0"/>
          </a:p>
          <a:p>
            <a:r>
              <a:rPr lang="es-ES" sz="3600" dirty="0" smtClean="0"/>
              <a:t>La fase de pruebas se realiza de distintas formas tratando de </a:t>
            </a:r>
            <a:r>
              <a:rPr lang="es-ES" sz="3600" dirty="0" smtClean="0">
                <a:solidFill>
                  <a:srgbClr val="FF0000"/>
                </a:solidFill>
              </a:rPr>
              <a:t>encontrar la mayoría de los errores</a:t>
            </a:r>
            <a:r>
              <a:rPr lang="es-ES" sz="3600" dirty="0" smtClean="0"/>
              <a:t> que se encuentran de </a:t>
            </a:r>
            <a:r>
              <a:rPr lang="es-ES" sz="3600" dirty="0" smtClean="0">
                <a:solidFill>
                  <a:srgbClr val="FF0000"/>
                </a:solidFill>
              </a:rPr>
              <a:t>manera inherente en el software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832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Plan de Pruebas</a:t>
            </a:r>
            <a:endParaRPr lang="es-MX" dirty="0"/>
          </a:p>
        </p:txBody>
      </p:sp>
      <p:sp>
        <p:nvSpPr>
          <p:cNvPr id="34819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200" dirty="0" smtClean="0"/>
              <a:t>Introducción (en que consiste las pruebas del sistema)</a:t>
            </a:r>
          </a:p>
          <a:p>
            <a:r>
              <a:rPr lang="es-MX" sz="3200" dirty="0" smtClean="0"/>
              <a:t>Elementos a probar</a:t>
            </a:r>
          </a:p>
          <a:p>
            <a:r>
              <a:rPr lang="es-MX" sz="3200" dirty="0" smtClean="0"/>
              <a:t>Características a ser probadas</a:t>
            </a:r>
          </a:p>
          <a:p>
            <a:r>
              <a:rPr lang="es-MX" sz="3200" dirty="0" smtClean="0"/>
              <a:t>Características que no se probarán</a:t>
            </a:r>
          </a:p>
          <a:p>
            <a:r>
              <a:rPr lang="es-MX" sz="3200" dirty="0" smtClean="0"/>
              <a:t>Enfoque</a:t>
            </a:r>
          </a:p>
          <a:p>
            <a:r>
              <a:rPr lang="es-MX" sz="3200" dirty="0" smtClean="0"/>
              <a:t>Criterio de fallo o aceptación de los elementos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69D5E95-E71B-4CB9-8C1D-05D2905D1A5B}" type="slidenum">
              <a:rPr lang="es-ES">
                <a:latin typeface="Century Gothic" panose="020B0502020202020204" pitchFamily="34" charset="0"/>
              </a:rPr>
              <a:pPr eaLnBrk="1" hangingPunct="1"/>
              <a:t>30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5129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Plan de Pruebas</a:t>
            </a:r>
            <a:endParaRPr lang="es-MX" dirty="0"/>
          </a:p>
        </p:txBody>
      </p:sp>
      <p:sp>
        <p:nvSpPr>
          <p:cNvPr id="3584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200" dirty="0" smtClean="0"/>
              <a:t>Criterio de Suspensión y Reanudación de requerimientos</a:t>
            </a:r>
          </a:p>
          <a:p>
            <a:r>
              <a:rPr lang="es-MX" sz="3200" dirty="0" smtClean="0"/>
              <a:t>Entregables de las pruebas</a:t>
            </a:r>
          </a:p>
          <a:p>
            <a:r>
              <a:rPr lang="es-MX" sz="3200" dirty="0" smtClean="0"/>
              <a:t>Tareas de las pruebas</a:t>
            </a:r>
          </a:p>
          <a:p>
            <a:r>
              <a:rPr lang="es-MX" sz="3200" dirty="0" smtClean="0"/>
              <a:t>Necesidades del entorno</a:t>
            </a:r>
          </a:p>
          <a:p>
            <a:r>
              <a:rPr lang="es-MX" sz="3200" dirty="0" smtClean="0"/>
              <a:t>Responsabilidades</a:t>
            </a:r>
          </a:p>
          <a:p>
            <a:r>
              <a:rPr lang="es-MX" sz="3200" dirty="0" smtClean="0"/>
              <a:t>Equipo y necesidades de capacitación</a:t>
            </a:r>
          </a:p>
          <a:p>
            <a:r>
              <a:rPr lang="es-MX" sz="3200" dirty="0" smtClean="0"/>
              <a:t>Agenda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88AAA3E-A158-4DB7-A60F-41FEFFB24779}" type="slidenum">
              <a:rPr lang="es-ES">
                <a:latin typeface="Century Gothic" panose="020B0502020202020204" pitchFamily="34" charset="0"/>
              </a:rPr>
              <a:pPr eaLnBrk="1" hangingPunct="1"/>
              <a:t>31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9540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Plan de Pruebas</a:t>
            </a:r>
            <a:endParaRPr lang="es-MX" dirty="0"/>
          </a:p>
        </p:txBody>
      </p:sp>
      <p:sp>
        <p:nvSpPr>
          <p:cNvPr id="36867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MX" sz="3600" dirty="0" smtClean="0"/>
              <a:t>Riesgos y contingencias</a:t>
            </a:r>
          </a:p>
          <a:p>
            <a:r>
              <a:rPr lang="es-MX" sz="3600" dirty="0" smtClean="0"/>
              <a:t>Acuerdos</a:t>
            </a:r>
            <a:endParaRPr lang="es-MX" sz="3600" dirty="0" smtClean="0"/>
          </a:p>
          <a:p>
            <a:r>
              <a:rPr lang="es-MX" sz="3600" dirty="0" smtClean="0"/>
              <a:t>A las pruebas se les ha empezado a llamar de manera formal verificación y validación</a:t>
            </a:r>
            <a:r>
              <a:rPr lang="es-MX" sz="3600" dirty="0" smtClean="0"/>
              <a:t>.</a:t>
            </a:r>
            <a:endParaRPr lang="es-MX" sz="3600" dirty="0" smtClean="0"/>
          </a:p>
          <a:p>
            <a:r>
              <a:rPr lang="es-MX" sz="3600" dirty="0" smtClean="0"/>
              <a:t>Existen metodologías más robustas como el TMMI (Test </a:t>
            </a:r>
            <a:r>
              <a:rPr lang="es-MX" sz="3600" dirty="0" err="1" smtClean="0"/>
              <a:t>Maturity</a:t>
            </a:r>
            <a:r>
              <a:rPr lang="es-MX" sz="3600" dirty="0" smtClean="0"/>
              <a:t> Model)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23451BE-C4F8-45A9-A110-1C56AF82D849}" type="slidenum">
              <a:rPr lang="es-ES">
                <a:latin typeface="Century Gothic" panose="020B0502020202020204" pitchFamily="34" charset="0"/>
              </a:rPr>
              <a:pPr eaLnBrk="1" hangingPunct="1"/>
              <a:t>32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1989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38200" y="121023"/>
            <a:ext cx="8856663" cy="11430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Plan de pruebas</a:t>
            </a:r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C802F0A-4D42-4FCE-B623-CDF25F3E2343}" type="slidenum">
              <a:rPr lang="es-ES">
                <a:latin typeface="Century Gothic" panose="020B0502020202020204" pitchFamily="34" charset="0"/>
              </a:rPr>
              <a:pPr eaLnBrk="1" hangingPunct="1"/>
              <a:t>33</a:t>
            </a:fld>
            <a:endParaRPr lang="es-ES">
              <a:latin typeface="Century Gothic" panose="020B0502020202020204" pitchFamily="34" charset="0"/>
            </a:endParaRP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246" y="1012825"/>
            <a:ext cx="8269941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43312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398" y="174812"/>
            <a:ext cx="8856663" cy="11430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Ejemplo</a:t>
            </a:r>
            <a:endParaRPr lang="es-MX" dirty="0"/>
          </a:p>
        </p:txBody>
      </p:sp>
      <p:pic>
        <p:nvPicPr>
          <p:cNvPr id="38915" name="4 Marcador de contenido" descr="82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2660" y="1143000"/>
            <a:ext cx="9910482" cy="5715000"/>
          </a:xfrm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259C490-03B9-422E-AAD5-DC8C75A913CB}" type="slidenum">
              <a:rPr lang="es-ES">
                <a:latin typeface="Century Gothic" panose="020B0502020202020204" pitchFamily="34" charset="0"/>
              </a:rPr>
              <a:pPr eaLnBrk="1" hangingPunct="1"/>
              <a:t>34</a:t>
            </a:fld>
            <a:endParaRPr lang="es-E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0450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ector recto de flecha 8"/>
          <p:cNvCxnSpPr>
            <a:stCxn id="2" idx="2"/>
            <a:endCxn id="7" idx="0"/>
          </p:cNvCxnSpPr>
          <p:nvPr/>
        </p:nvCxnSpPr>
        <p:spPr>
          <a:xfrm flipH="1">
            <a:off x="1301259" y="675090"/>
            <a:ext cx="4257924" cy="11328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383" y="-8656"/>
            <a:ext cx="10515600" cy="683746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 smtClean="0"/>
              <a:t>Probar vs Pruebas vs Validación</a:t>
            </a: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301383" y="1036753"/>
            <a:ext cx="5566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Caja Blanca: complejidad </a:t>
            </a:r>
            <a:r>
              <a:rPr lang="es-ES" sz="2400" dirty="0" err="1" smtClean="0"/>
              <a:t>ciclomática</a:t>
            </a:r>
            <a:r>
              <a:rPr lang="es-ES" sz="2400" dirty="0" smtClean="0"/>
              <a:t> vs OO</a:t>
            </a:r>
            <a:endParaRPr lang="es-ES" sz="2400" dirty="0"/>
          </a:p>
        </p:txBody>
      </p:sp>
      <p:cxnSp>
        <p:nvCxnSpPr>
          <p:cNvPr id="6" name="Conector recto de flecha 5"/>
          <p:cNvCxnSpPr>
            <a:stCxn id="2" idx="2"/>
            <a:endCxn id="4" idx="0"/>
          </p:cNvCxnSpPr>
          <p:nvPr/>
        </p:nvCxnSpPr>
        <p:spPr>
          <a:xfrm flipH="1">
            <a:off x="3084806" y="675090"/>
            <a:ext cx="2474377" cy="3616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/>
          <p:cNvSpPr txBox="1"/>
          <p:nvPr/>
        </p:nvSpPr>
        <p:spPr>
          <a:xfrm>
            <a:off x="373412" y="1807978"/>
            <a:ext cx="1855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Unitarias, Integración</a:t>
            </a:r>
          </a:p>
          <a:p>
            <a:r>
              <a:rPr lang="es-ES" sz="2400" dirty="0" smtClean="0"/>
              <a:t>Caja negra</a:t>
            </a:r>
            <a:endParaRPr lang="es-ES" sz="24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277243" y="3301908"/>
            <a:ext cx="2827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Pruebas </a:t>
            </a:r>
            <a:r>
              <a:rPr lang="es-ES" sz="2400" dirty="0" err="1"/>
              <a:t>A</a:t>
            </a:r>
            <a:r>
              <a:rPr lang="es-ES" sz="2400" dirty="0" err="1" smtClean="0"/>
              <a:t>lpha</a:t>
            </a:r>
            <a:r>
              <a:rPr lang="es-ES" sz="2400" dirty="0" smtClean="0"/>
              <a:t> y Beta</a:t>
            </a:r>
            <a:endParaRPr lang="es-ES" sz="2400" dirty="0"/>
          </a:p>
        </p:txBody>
      </p:sp>
      <p:cxnSp>
        <p:nvCxnSpPr>
          <p:cNvPr id="12" name="Conector recto de flecha 11"/>
          <p:cNvCxnSpPr>
            <a:stCxn id="2" idx="2"/>
            <a:endCxn id="10" idx="0"/>
          </p:cNvCxnSpPr>
          <p:nvPr/>
        </p:nvCxnSpPr>
        <p:spPr>
          <a:xfrm flipH="1">
            <a:off x="1690932" y="675090"/>
            <a:ext cx="3868251" cy="26268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-19161" y="4041084"/>
            <a:ext cx="48456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/>
              <a:t>Pruebas de aplicaciones WEB:</a:t>
            </a:r>
          </a:p>
          <a:p>
            <a:pPr algn="ctr">
              <a:buClrTx/>
              <a:buFontTx/>
              <a:buNone/>
            </a:pPr>
            <a:r>
              <a:rPr lang="es-ES" sz="2400" dirty="0" smtClean="0"/>
              <a:t>Seguridad, Stress, Carga, Resistencia, </a:t>
            </a:r>
            <a:endParaRPr lang="es-ES" sz="2400" dirty="0"/>
          </a:p>
          <a:p>
            <a:pPr algn="ctr">
              <a:buClrTx/>
              <a:buFontTx/>
              <a:buNone/>
            </a:pPr>
            <a:r>
              <a:rPr lang="es-ES" sz="2400" dirty="0" smtClean="0"/>
              <a:t>Recuperación, Rendimiento, …</a:t>
            </a:r>
            <a:endParaRPr lang="es-ES" sz="24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4829083" y="3367961"/>
            <a:ext cx="2680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Herramientas Automáticas</a:t>
            </a:r>
            <a:endParaRPr lang="es-ES" dirty="0"/>
          </a:p>
        </p:txBody>
      </p:sp>
      <p:cxnSp>
        <p:nvCxnSpPr>
          <p:cNvPr id="20" name="Conector recto de flecha 19"/>
          <p:cNvCxnSpPr>
            <a:stCxn id="7" idx="3"/>
            <a:endCxn id="18" idx="1"/>
          </p:cNvCxnSpPr>
          <p:nvPr/>
        </p:nvCxnSpPr>
        <p:spPr>
          <a:xfrm>
            <a:off x="2229106" y="2408143"/>
            <a:ext cx="2599977" cy="11444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/>
          <p:cNvCxnSpPr>
            <a:stCxn id="10" idx="3"/>
            <a:endCxn id="18" idx="1"/>
          </p:cNvCxnSpPr>
          <p:nvPr/>
        </p:nvCxnSpPr>
        <p:spPr>
          <a:xfrm>
            <a:off x="3104620" y="3532741"/>
            <a:ext cx="1724463" cy="19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>
            <a:stCxn id="17" idx="0"/>
            <a:endCxn id="18" idx="1"/>
          </p:cNvCxnSpPr>
          <p:nvPr/>
        </p:nvCxnSpPr>
        <p:spPr>
          <a:xfrm flipV="1">
            <a:off x="2403682" y="3552627"/>
            <a:ext cx="2425401" cy="4884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/>
          <p:cNvCxnSpPr>
            <a:stCxn id="2" idx="2"/>
            <a:endCxn id="17" idx="0"/>
          </p:cNvCxnSpPr>
          <p:nvPr/>
        </p:nvCxnSpPr>
        <p:spPr>
          <a:xfrm flipH="1">
            <a:off x="2403682" y="675090"/>
            <a:ext cx="3155501" cy="33659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agen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3768" y="4025435"/>
            <a:ext cx="2792998" cy="2431957"/>
          </a:xfrm>
          <a:prstGeom prst="rect">
            <a:avLst/>
          </a:prstGeom>
        </p:spPr>
      </p:pic>
      <p:pic>
        <p:nvPicPr>
          <p:cNvPr id="1026" name="Imagen 11" descr="C:\Users\Yosmy\Desktop\Xen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794" y="4025435"/>
            <a:ext cx="2940704" cy="24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Conector recto de flecha 28"/>
          <p:cNvCxnSpPr>
            <a:stCxn id="18" idx="2"/>
            <a:endCxn id="1026" idx="0"/>
          </p:cNvCxnSpPr>
          <p:nvPr/>
        </p:nvCxnSpPr>
        <p:spPr>
          <a:xfrm>
            <a:off x="6169386" y="3737293"/>
            <a:ext cx="700760" cy="2881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de flecha 30"/>
          <p:cNvCxnSpPr>
            <a:stCxn id="18" idx="2"/>
            <a:endCxn id="27" idx="0"/>
          </p:cNvCxnSpPr>
          <p:nvPr/>
        </p:nvCxnSpPr>
        <p:spPr>
          <a:xfrm>
            <a:off x="6169386" y="3737293"/>
            <a:ext cx="4140881" cy="2881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uadroTexto 31"/>
          <p:cNvSpPr txBox="1"/>
          <p:nvPr/>
        </p:nvSpPr>
        <p:spPr>
          <a:xfrm>
            <a:off x="7353928" y="959941"/>
            <a:ext cx="46331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/>
              <a:t>Validez y veracidad de todos los procesos y resultados</a:t>
            </a:r>
            <a:endParaRPr lang="es-ES" sz="2800" dirty="0"/>
          </a:p>
        </p:txBody>
      </p:sp>
      <p:sp>
        <p:nvSpPr>
          <p:cNvPr id="37" name="CuadroTexto 36"/>
          <p:cNvSpPr txBox="1"/>
          <p:nvPr/>
        </p:nvSpPr>
        <p:spPr>
          <a:xfrm>
            <a:off x="6559059" y="2367103"/>
            <a:ext cx="23485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 smtClean="0"/>
              <a:t>Gestión de la calidad</a:t>
            </a:r>
          </a:p>
          <a:p>
            <a:pPr algn="ctr"/>
            <a:r>
              <a:rPr lang="es-ES" sz="2000" dirty="0" smtClean="0"/>
              <a:t>CMMI, PSP</a:t>
            </a:r>
            <a:endParaRPr lang="es-ES" sz="2000" dirty="0"/>
          </a:p>
        </p:txBody>
      </p:sp>
      <p:cxnSp>
        <p:nvCxnSpPr>
          <p:cNvPr id="39" name="Conector recto de flecha 38"/>
          <p:cNvCxnSpPr>
            <a:stCxn id="32" idx="2"/>
            <a:endCxn id="37" idx="0"/>
          </p:cNvCxnSpPr>
          <p:nvPr/>
        </p:nvCxnSpPr>
        <p:spPr>
          <a:xfrm flipH="1">
            <a:off x="7733323" y="1914048"/>
            <a:ext cx="1937169" cy="4530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uadroTexto 40"/>
          <p:cNvSpPr txBox="1"/>
          <p:nvPr/>
        </p:nvSpPr>
        <p:spPr>
          <a:xfrm>
            <a:off x="9201441" y="2378823"/>
            <a:ext cx="2654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 smtClean="0"/>
              <a:t>Evaluación de la calidad</a:t>
            </a:r>
          </a:p>
          <a:p>
            <a:pPr algn="ctr"/>
            <a:r>
              <a:rPr lang="es-ES" sz="2000" dirty="0" smtClean="0"/>
              <a:t>Métricas de  calidad</a:t>
            </a:r>
            <a:endParaRPr lang="es-ES" sz="2000" dirty="0"/>
          </a:p>
        </p:txBody>
      </p:sp>
      <p:cxnSp>
        <p:nvCxnSpPr>
          <p:cNvPr id="42" name="Conector recto de flecha 41"/>
          <p:cNvCxnSpPr>
            <a:stCxn id="32" idx="2"/>
          </p:cNvCxnSpPr>
          <p:nvPr/>
        </p:nvCxnSpPr>
        <p:spPr>
          <a:xfrm>
            <a:off x="9670492" y="1914048"/>
            <a:ext cx="838074" cy="3369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cto de flecha 43"/>
          <p:cNvCxnSpPr>
            <a:stCxn id="2" idx="2"/>
            <a:endCxn id="32" idx="0"/>
          </p:cNvCxnSpPr>
          <p:nvPr/>
        </p:nvCxnSpPr>
        <p:spPr>
          <a:xfrm>
            <a:off x="5559183" y="675090"/>
            <a:ext cx="4111309" cy="2848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CuadroTexto 62"/>
          <p:cNvSpPr txBox="1"/>
          <p:nvPr/>
        </p:nvSpPr>
        <p:spPr>
          <a:xfrm>
            <a:off x="906582" y="5729870"/>
            <a:ext cx="2198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 smtClean="0"/>
              <a:t>DEPURAR</a:t>
            </a:r>
            <a:endParaRPr lang="es-ES" sz="4000" dirty="0"/>
          </a:p>
        </p:txBody>
      </p:sp>
      <p:cxnSp>
        <p:nvCxnSpPr>
          <p:cNvPr id="1025" name="Conector recto de flecha 1024"/>
          <p:cNvCxnSpPr>
            <a:stCxn id="17" idx="2"/>
            <a:endCxn id="63" idx="0"/>
          </p:cNvCxnSpPr>
          <p:nvPr/>
        </p:nvCxnSpPr>
        <p:spPr>
          <a:xfrm flipH="1">
            <a:off x="2005601" y="5241413"/>
            <a:ext cx="398081" cy="4884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8" name="Conector recto de flecha 1027"/>
          <p:cNvCxnSpPr>
            <a:stCxn id="18" idx="2"/>
            <a:endCxn id="63" idx="0"/>
          </p:cNvCxnSpPr>
          <p:nvPr/>
        </p:nvCxnSpPr>
        <p:spPr>
          <a:xfrm flipH="1">
            <a:off x="2005601" y="3737293"/>
            <a:ext cx="4163785" cy="19925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0" name="Conector recto de flecha 1029"/>
          <p:cNvCxnSpPr>
            <a:stCxn id="32" idx="1"/>
            <a:endCxn id="63" idx="0"/>
          </p:cNvCxnSpPr>
          <p:nvPr/>
        </p:nvCxnSpPr>
        <p:spPr>
          <a:xfrm flipH="1">
            <a:off x="2005601" y="1436995"/>
            <a:ext cx="5348327" cy="4292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CuadroTexto 1030"/>
          <p:cNvSpPr txBox="1"/>
          <p:nvPr/>
        </p:nvSpPr>
        <p:spPr>
          <a:xfrm>
            <a:off x="5431620" y="6488668"/>
            <a:ext cx="1475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Enlaces rotos</a:t>
            </a:r>
            <a:endParaRPr lang="es-ES" dirty="0"/>
          </a:p>
        </p:txBody>
      </p:sp>
      <p:sp>
        <p:nvSpPr>
          <p:cNvPr id="72" name="CuadroTexto 71"/>
          <p:cNvSpPr txBox="1"/>
          <p:nvPr/>
        </p:nvSpPr>
        <p:spPr>
          <a:xfrm>
            <a:off x="9349190" y="6493151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Seguridad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4927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7" grpId="0"/>
      <p:bldP spid="18" grpId="0"/>
      <p:bldP spid="32" grpId="0"/>
      <p:bldP spid="37" grpId="0"/>
      <p:bldP spid="41" grpId="0"/>
      <p:bldP spid="63" grpId="0"/>
      <p:bldP spid="1031" grpId="0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ES"/>
              <a:t>Depuración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sz="3600" dirty="0" smtClean="0"/>
              <a:t>Una vez </a:t>
            </a:r>
            <a:r>
              <a:rPr lang="es-ES" sz="3600" dirty="0" smtClean="0">
                <a:solidFill>
                  <a:srgbClr val="FF0000"/>
                </a:solidFill>
              </a:rPr>
              <a:t>identificado los errores</a:t>
            </a:r>
            <a:r>
              <a:rPr lang="es-ES" sz="3600" dirty="0" smtClean="0"/>
              <a:t> en la fase de pruebas, se procede a </a:t>
            </a:r>
            <a:r>
              <a:rPr lang="es-ES" sz="3600" dirty="0" smtClean="0">
                <a:solidFill>
                  <a:srgbClr val="FF0000"/>
                </a:solidFill>
              </a:rPr>
              <a:t>corregirlos</a:t>
            </a:r>
            <a:r>
              <a:rPr lang="es-ES" sz="3600" dirty="0" smtClean="0"/>
              <a:t>. A esta fase se le llama </a:t>
            </a:r>
            <a:r>
              <a:rPr lang="es-ES" sz="3600" dirty="0" smtClean="0">
                <a:solidFill>
                  <a:srgbClr val="FF0000"/>
                </a:solidFill>
              </a:rPr>
              <a:t>depuración</a:t>
            </a:r>
            <a:r>
              <a:rPr lang="es-ES" sz="3600" dirty="0" smtClean="0"/>
              <a:t>.</a:t>
            </a:r>
          </a:p>
          <a:p>
            <a:endParaRPr lang="es-ES" sz="3600" dirty="0" smtClean="0"/>
          </a:p>
          <a:p>
            <a:r>
              <a:rPr lang="es-ES" sz="3600" dirty="0" smtClean="0"/>
              <a:t>En la fase de depuración también se </a:t>
            </a:r>
            <a:r>
              <a:rPr lang="es-ES" sz="3600" dirty="0" smtClean="0">
                <a:solidFill>
                  <a:srgbClr val="FF0000"/>
                </a:solidFill>
              </a:rPr>
              <a:t>arreglan detalles superficiales del software </a:t>
            </a:r>
            <a:r>
              <a:rPr lang="es-ES" sz="3600" dirty="0" smtClean="0"/>
              <a:t>además de </a:t>
            </a:r>
            <a:r>
              <a:rPr lang="es-ES" sz="3600" dirty="0" smtClean="0">
                <a:solidFill>
                  <a:srgbClr val="FF0000"/>
                </a:solidFill>
              </a:rPr>
              <a:t>optimizar</a:t>
            </a:r>
            <a:r>
              <a:rPr lang="es-ES" sz="3600" dirty="0" smtClean="0"/>
              <a:t> y </a:t>
            </a:r>
            <a:r>
              <a:rPr lang="es-ES" sz="3600" dirty="0" smtClean="0">
                <a:solidFill>
                  <a:srgbClr val="FF0000"/>
                </a:solidFill>
              </a:rPr>
              <a:t>mejorar</a:t>
            </a:r>
            <a:r>
              <a:rPr lang="es-ES" sz="3600" dirty="0" smtClean="0"/>
              <a:t> algunos </a:t>
            </a:r>
            <a:r>
              <a:rPr lang="es-ES" sz="3600" dirty="0" smtClean="0">
                <a:solidFill>
                  <a:srgbClr val="FF0000"/>
                </a:solidFill>
              </a:rPr>
              <a:t>procesos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6624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s-ES" sz="3600" dirty="0" smtClean="0"/>
              <a:t>Es la </a:t>
            </a:r>
            <a:r>
              <a:rPr lang="es-ES" sz="3600" dirty="0" smtClean="0">
                <a:solidFill>
                  <a:srgbClr val="FF0000"/>
                </a:solidFill>
              </a:rPr>
              <a:t>detección, corrección y eliminación de errores de software</a:t>
            </a:r>
            <a:r>
              <a:rPr lang="es-ES" sz="3600" dirty="0" smtClean="0"/>
              <a:t>.</a:t>
            </a:r>
          </a:p>
          <a:p>
            <a:pPr>
              <a:lnSpc>
                <a:spcPct val="90000"/>
              </a:lnSpc>
            </a:pPr>
            <a:endParaRPr lang="es-ES" sz="3600" dirty="0" smtClean="0"/>
          </a:p>
          <a:p>
            <a:pPr>
              <a:lnSpc>
                <a:spcPct val="90000"/>
              </a:lnSpc>
            </a:pPr>
            <a:r>
              <a:rPr lang="es-ES" sz="3600" dirty="0" smtClean="0"/>
              <a:t>El tener un </a:t>
            </a:r>
            <a:r>
              <a:rPr lang="es-ES" sz="3600" dirty="0" smtClean="0">
                <a:solidFill>
                  <a:srgbClr val="FF0000"/>
                </a:solidFill>
              </a:rPr>
              <a:t>plan de pruebas </a:t>
            </a:r>
            <a:r>
              <a:rPr lang="es-ES" sz="3600" dirty="0" smtClean="0"/>
              <a:t>ayuda a </a:t>
            </a:r>
            <a:r>
              <a:rPr lang="es-ES" sz="3600" dirty="0" smtClean="0">
                <a:solidFill>
                  <a:srgbClr val="FF0000"/>
                </a:solidFill>
              </a:rPr>
              <a:t>clarificar el proceso de depuración</a:t>
            </a:r>
            <a:r>
              <a:rPr lang="es-ES" sz="3600" dirty="0" smtClean="0"/>
              <a:t>.</a:t>
            </a:r>
          </a:p>
          <a:p>
            <a:pPr>
              <a:lnSpc>
                <a:spcPct val="90000"/>
              </a:lnSpc>
            </a:pPr>
            <a:endParaRPr lang="es-ES" sz="3600" dirty="0" smtClean="0"/>
          </a:p>
          <a:p>
            <a:pPr>
              <a:lnSpc>
                <a:spcPct val="90000"/>
              </a:lnSpc>
            </a:pPr>
            <a:r>
              <a:rPr lang="es-ES" sz="3600" dirty="0" smtClean="0"/>
              <a:t>El plan de pruebas debe de estar mucho </a:t>
            </a:r>
            <a:r>
              <a:rPr lang="es-ES" sz="3600" dirty="0" smtClean="0">
                <a:solidFill>
                  <a:srgbClr val="FF0000"/>
                </a:solidFill>
              </a:rPr>
              <a:t>antes de la construcción del software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896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s-ES" sz="3600" dirty="0"/>
              <a:t>Existen muchos tipos de pruebas dependiendo de la labor y características de cada una de ellas.</a:t>
            </a:r>
          </a:p>
          <a:p>
            <a:endParaRPr lang="es-ES" sz="3600" dirty="0"/>
          </a:p>
          <a:p>
            <a:r>
              <a:rPr lang="es-ES" sz="3600" dirty="0">
                <a:solidFill>
                  <a:srgbClr val="FF0000"/>
                </a:solidFill>
              </a:rPr>
              <a:t>Pruebas Alfa</a:t>
            </a:r>
            <a:r>
              <a:rPr lang="es-ES" sz="3600" dirty="0"/>
              <a:t>: se realizan por el </a:t>
            </a:r>
            <a:r>
              <a:rPr lang="es-ES" sz="3600" dirty="0">
                <a:solidFill>
                  <a:srgbClr val="FF0000"/>
                </a:solidFill>
              </a:rPr>
              <a:t>usuario</a:t>
            </a:r>
            <a:r>
              <a:rPr lang="es-ES" sz="3600" dirty="0"/>
              <a:t> final en un </a:t>
            </a:r>
            <a:r>
              <a:rPr lang="es-ES" sz="3600" dirty="0">
                <a:solidFill>
                  <a:srgbClr val="FF0000"/>
                </a:solidFill>
              </a:rPr>
              <a:t>ambiente controlado</a:t>
            </a:r>
            <a:r>
              <a:rPr lang="es-ES" sz="3600" dirty="0"/>
              <a:t>.</a:t>
            </a:r>
          </a:p>
          <a:p>
            <a:endParaRPr lang="es-ES" sz="3600" dirty="0"/>
          </a:p>
          <a:p>
            <a:r>
              <a:rPr lang="es-ES" sz="3600" dirty="0">
                <a:solidFill>
                  <a:srgbClr val="FF0000"/>
                </a:solidFill>
              </a:rPr>
              <a:t>Pruebas Beta</a:t>
            </a:r>
            <a:r>
              <a:rPr lang="es-ES" sz="3600" dirty="0"/>
              <a:t>: se realizan por el </a:t>
            </a:r>
            <a:r>
              <a:rPr lang="es-ES" sz="3600" dirty="0">
                <a:solidFill>
                  <a:srgbClr val="FF0000"/>
                </a:solidFill>
              </a:rPr>
              <a:t>usuario</a:t>
            </a:r>
            <a:r>
              <a:rPr lang="es-ES" sz="3600" dirty="0"/>
              <a:t> </a:t>
            </a:r>
            <a:r>
              <a:rPr lang="es-ES" sz="3600" dirty="0">
                <a:solidFill>
                  <a:srgbClr val="FF0000"/>
                </a:solidFill>
              </a:rPr>
              <a:t>sin controlar el ambiente</a:t>
            </a:r>
            <a:r>
              <a:rPr lang="es-ES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018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s-ES" sz="3600" dirty="0"/>
              <a:t>A continuación se mencionan algunas características deseables que deben contener los planes de prueba:</a:t>
            </a:r>
          </a:p>
          <a:p>
            <a:endParaRPr lang="es-ES" sz="3600" dirty="0"/>
          </a:p>
          <a:p>
            <a:r>
              <a:rPr lang="es-ES" sz="3600" dirty="0">
                <a:solidFill>
                  <a:srgbClr val="FF0000"/>
                </a:solidFill>
              </a:rPr>
              <a:t>Diseñar un caso de prueba para cada funcionalidad del software</a:t>
            </a:r>
            <a:r>
              <a:rPr lang="es-ES" sz="3600" dirty="0"/>
              <a:t>.</a:t>
            </a:r>
          </a:p>
          <a:p>
            <a:endParaRPr lang="es-ES" sz="3600" dirty="0"/>
          </a:p>
          <a:p>
            <a:r>
              <a:rPr lang="es-ES" sz="3600" dirty="0">
                <a:solidFill>
                  <a:srgbClr val="FF0000"/>
                </a:solidFill>
              </a:rPr>
              <a:t>Establecer como mínimo un caso de prueba de datos correcto</a:t>
            </a:r>
            <a:r>
              <a:rPr lang="es-ES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061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ES" sz="3600" dirty="0" smtClean="0">
                <a:solidFill>
                  <a:srgbClr val="FF0000"/>
                </a:solidFill>
              </a:rPr>
              <a:t>Establecer como mínimo un caso de prueba de datos incorrecto</a:t>
            </a:r>
            <a:r>
              <a:rPr lang="es-ES" sz="3600" dirty="0" smtClean="0"/>
              <a:t>.</a:t>
            </a:r>
          </a:p>
          <a:p>
            <a:pPr>
              <a:lnSpc>
                <a:spcPct val="90000"/>
              </a:lnSpc>
            </a:pPr>
            <a:endParaRPr lang="es-ES" sz="3600" dirty="0" smtClean="0"/>
          </a:p>
          <a:p>
            <a:pPr>
              <a:lnSpc>
                <a:spcPct val="90000"/>
              </a:lnSpc>
            </a:pPr>
            <a:r>
              <a:rPr lang="es-ES" sz="3600" dirty="0" smtClean="0"/>
              <a:t>Ejemplo: Caso de Prueba de un módulo de </a:t>
            </a:r>
            <a:r>
              <a:rPr lang="es-ES" sz="3600" dirty="0" smtClean="0">
                <a:solidFill>
                  <a:srgbClr val="FF0000"/>
                </a:solidFill>
              </a:rPr>
              <a:t>raíz cuadrada</a:t>
            </a:r>
            <a:r>
              <a:rPr lang="es-ES" sz="3600" dirty="0" smtClean="0"/>
              <a:t>.</a:t>
            </a:r>
          </a:p>
          <a:p>
            <a:pPr>
              <a:lnSpc>
                <a:spcPct val="90000"/>
              </a:lnSpc>
            </a:pPr>
            <a:endParaRPr lang="es-ES" sz="3600" dirty="0" smtClean="0"/>
          </a:p>
          <a:p>
            <a:pPr>
              <a:lnSpc>
                <a:spcPct val="90000"/>
              </a:lnSpc>
            </a:pPr>
            <a:r>
              <a:rPr lang="es-ES" sz="3600" dirty="0" smtClean="0"/>
              <a:t>Qué el usuario </a:t>
            </a:r>
            <a:r>
              <a:rPr lang="es-ES" sz="3600" dirty="0" smtClean="0">
                <a:solidFill>
                  <a:srgbClr val="FF0000"/>
                </a:solidFill>
              </a:rPr>
              <a:t>ingrese un número mayor que 0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965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s-ES" smtClean="0">
                <a:effectLst/>
              </a:rPr>
              <a:t>Depuración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sz="3600" dirty="0">
                <a:solidFill>
                  <a:srgbClr val="FF0000"/>
                </a:solidFill>
              </a:rPr>
              <a:t>Qué el usuario ingrese un número 0</a:t>
            </a:r>
          </a:p>
          <a:p>
            <a:endParaRPr lang="es-ES" sz="3600" dirty="0"/>
          </a:p>
          <a:p>
            <a:r>
              <a:rPr lang="es-ES" sz="3600" dirty="0"/>
              <a:t>Qué el </a:t>
            </a:r>
            <a:r>
              <a:rPr lang="es-ES" sz="3600" dirty="0">
                <a:solidFill>
                  <a:srgbClr val="FF0000"/>
                </a:solidFill>
              </a:rPr>
              <a:t>usuario ingrese un número menor que 0</a:t>
            </a:r>
            <a:r>
              <a:rPr lang="es-ES" sz="3600" dirty="0"/>
              <a:t>.</a:t>
            </a:r>
          </a:p>
          <a:p>
            <a:endParaRPr lang="es-ES" sz="3600" dirty="0"/>
          </a:p>
          <a:p>
            <a:r>
              <a:rPr lang="es-ES" sz="3600" dirty="0"/>
              <a:t>Toda actividad de </a:t>
            </a:r>
            <a:r>
              <a:rPr lang="es-ES" sz="3600" dirty="0">
                <a:solidFill>
                  <a:srgbClr val="FF0000"/>
                </a:solidFill>
              </a:rPr>
              <a:t>construcción (codificación)</a:t>
            </a:r>
            <a:r>
              <a:rPr lang="es-ES" sz="3600" dirty="0"/>
              <a:t> es susceptible de cometer </a:t>
            </a:r>
            <a:r>
              <a:rPr lang="es-ES" sz="3600" dirty="0">
                <a:solidFill>
                  <a:srgbClr val="FF0000"/>
                </a:solidFill>
              </a:rPr>
              <a:t>errores</a:t>
            </a:r>
            <a:r>
              <a:rPr lang="es-ES" sz="3600" dirty="0"/>
              <a:t> dado que se trata de una </a:t>
            </a:r>
            <a:r>
              <a:rPr lang="es-ES" sz="3600" dirty="0">
                <a:solidFill>
                  <a:srgbClr val="FF0000"/>
                </a:solidFill>
              </a:rPr>
              <a:t>actividad humana</a:t>
            </a:r>
            <a:r>
              <a:rPr lang="es-ES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185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</TotalTime>
  <Words>1329</Words>
  <Application>Microsoft Office PowerPoint</Application>
  <PresentationFormat>Panorámica</PresentationFormat>
  <Paragraphs>200</Paragraphs>
  <Slides>35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Century Gothic</vt:lpstr>
      <vt:lpstr>Tema de Office</vt:lpstr>
      <vt:lpstr>Depuracióny Plan de pruebas.</vt:lpstr>
      <vt:lpstr>Puntos clave</vt:lpstr>
      <vt:lpstr>Pruebas y depuración</vt:lpstr>
      <vt:lpstr>Depuración</vt:lpstr>
      <vt:lpstr>Depuración</vt:lpstr>
      <vt:lpstr>Depuración</vt:lpstr>
      <vt:lpstr>Depuración</vt:lpstr>
      <vt:lpstr>Depuración</vt:lpstr>
      <vt:lpstr>Depuración</vt:lpstr>
      <vt:lpstr>Depuración</vt:lpstr>
      <vt:lpstr>Depuración</vt:lpstr>
      <vt:lpstr>Depuración</vt:lpstr>
      <vt:lpstr>Depuración</vt:lpstr>
      <vt:lpstr>Depuración</vt:lpstr>
      <vt:lpstr>Depuración</vt:lpstr>
      <vt:lpstr>Depuración</vt:lpstr>
      <vt:lpstr>Guía para la Prueba de Programas</vt:lpstr>
      <vt:lpstr>Guía para la Prueba de Programas</vt:lpstr>
      <vt:lpstr>Guía para la Prueba de Programas</vt:lpstr>
      <vt:lpstr>Guía para la Prueba de Programas</vt:lpstr>
      <vt:lpstr>Guía para la Prueba de Programas</vt:lpstr>
      <vt:lpstr>Guía para la Prueba de Programas</vt:lpstr>
      <vt:lpstr>Depuración por Inducción</vt:lpstr>
      <vt:lpstr>Depuración por Deducción</vt:lpstr>
      <vt:lpstr>XP eXtreme Programming</vt:lpstr>
      <vt:lpstr>XP eXtreme Programming</vt:lpstr>
      <vt:lpstr>Extreme Testing</vt:lpstr>
      <vt:lpstr>Extreme Testing</vt:lpstr>
      <vt:lpstr>Plan de Pruebas</vt:lpstr>
      <vt:lpstr>Plan de Pruebas</vt:lpstr>
      <vt:lpstr>Plan de Pruebas</vt:lpstr>
      <vt:lpstr>Plan de Pruebas</vt:lpstr>
      <vt:lpstr>Plan de pruebas</vt:lpstr>
      <vt:lpstr>Ejemplo</vt:lpstr>
      <vt:lpstr>Probar vs Pruebas vs Validación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walfredogh</dc:creator>
  <cp:lastModifiedBy>walfredogh</cp:lastModifiedBy>
  <cp:revision>2</cp:revision>
  <dcterms:created xsi:type="dcterms:W3CDTF">2016-02-10T13:07:03Z</dcterms:created>
  <dcterms:modified xsi:type="dcterms:W3CDTF">2016-02-11T13:22:25Z</dcterms:modified>
</cp:coreProperties>
</file>