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9"/>
  </p:notesMasterIdLst>
  <p:sldIdLst>
    <p:sldId id="256" r:id="rId2"/>
    <p:sldId id="257" r:id="rId3"/>
    <p:sldId id="316" r:id="rId4"/>
    <p:sldId id="315" r:id="rId5"/>
    <p:sldId id="259" r:id="rId6"/>
    <p:sldId id="260" r:id="rId7"/>
    <p:sldId id="266" r:id="rId8"/>
    <p:sldId id="267" r:id="rId9"/>
    <p:sldId id="261" r:id="rId10"/>
    <p:sldId id="262" r:id="rId11"/>
    <p:sldId id="263" r:id="rId12"/>
    <p:sldId id="264" r:id="rId13"/>
    <p:sldId id="265" r:id="rId14"/>
    <p:sldId id="268" r:id="rId15"/>
    <p:sldId id="269" r:id="rId16"/>
    <p:sldId id="270" r:id="rId17"/>
    <p:sldId id="271" r:id="rId18"/>
    <p:sldId id="280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2" r:id="rId28"/>
    <p:sldId id="317" r:id="rId29"/>
    <p:sldId id="283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312" r:id="rId43"/>
    <p:sldId id="297" r:id="rId44"/>
    <p:sldId id="313" r:id="rId45"/>
    <p:sldId id="299" r:id="rId46"/>
    <p:sldId id="314" r:id="rId47"/>
    <p:sldId id="300" r:id="rId48"/>
    <p:sldId id="301" r:id="rId49"/>
    <p:sldId id="304" r:id="rId50"/>
    <p:sldId id="305" r:id="rId51"/>
    <p:sldId id="306" r:id="rId52"/>
    <p:sldId id="302" r:id="rId53"/>
    <p:sldId id="303" r:id="rId54"/>
    <p:sldId id="310" r:id="rId55"/>
    <p:sldId id="311" r:id="rId56"/>
    <p:sldId id="308" r:id="rId57"/>
    <p:sldId id="309" r:id="rId5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47" autoAdjust="0"/>
    <p:restoredTop sz="94660"/>
  </p:normalViewPr>
  <p:slideViewPr>
    <p:cSldViewPr snapToGrid="0">
      <p:cViewPr varScale="1">
        <p:scale>
          <a:sx n="74" d="100"/>
          <a:sy n="74" d="100"/>
        </p:scale>
        <p:origin x="11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09EF58-0DC5-4529-B980-F2C856B11DC6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3894A9-0E3C-4F00-8070-C819BB190F6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7690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894A9-0E3C-4F00-8070-C819BB190F62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5299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174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9509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11996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4574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26842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3693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27120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0987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5479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8886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9702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3911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857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520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149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431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8681D-97DA-4B09-B2E3-DF44186FAD79}" type="datetimeFigureOut">
              <a:rPr lang="es-ES" smtClean="0"/>
              <a:t>05/04/2016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F04C7D9-2FA7-43E1-9B9A-C00F0C5B94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653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20045" y="456147"/>
            <a:ext cx="758537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Tema IV Herramientas CASE</a:t>
            </a:r>
            <a:endParaRPr lang="es-E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91319" y="3152633"/>
            <a:ext cx="659186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00" dirty="0" smtClean="0"/>
              <a:t>Temática: Las Herramientas CASE y su empleo en las metodología ágiles.</a:t>
            </a: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261638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las herramientas CASE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dirty="0" smtClean="0"/>
              <a:t>Esto contribuyó </a:t>
            </a:r>
            <a:r>
              <a:rPr lang="es-ES" sz="2500" dirty="0"/>
              <a:t>a implementar funciones de integración y verificación de consistencia entre </a:t>
            </a:r>
            <a:r>
              <a:rPr lang="es-ES" sz="2500" dirty="0" smtClean="0"/>
              <a:t>técnicas </a:t>
            </a:r>
            <a:r>
              <a:rPr lang="es-ES" sz="2500" dirty="0"/>
              <a:t>(asociadas a distintas actividades en el desarrollo).</a:t>
            </a:r>
          </a:p>
          <a:p>
            <a:pPr algn="just"/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407564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las herramientas CASE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dirty="0"/>
              <a:t>La automatización de tareas </a:t>
            </a:r>
            <a:r>
              <a:rPr lang="es-ES" sz="2500" dirty="0" smtClean="0"/>
              <a:t>también </a:t>
            </a:r>
            <a:r>
              <a:rPr lang="es-ES" sz="2500" dirty="0"/>
              <a:t>ha sido un aspecto de interés. En programación automática esto se ha traducido </a:t>
            </a:r>
            <a:r>
              <a:rPr lang="es-ES" sz="2500" dirty="0" smtClean="0"/>
              <a:t>en</a:t>
            </a:r>
            <a:r>
              <a:rPr lang="es-ES" sz="2500" dirty="0"/>
              <a:t>: generadores de pantallas e informes, generadores de esquemas físicos de bases de </a:t>
            </a:r>
            <a:r>
              <a:rPr lang="es-ES" sz="2500" dirty="0" smtClean="0"/>
              <a:t>datos </a:t>
            </a:r>
            <a:r>
              <a:rPr lang="es-ES" sz="2500" dirty="0"/>
              <a:t>y generadores de código para prototipos o partes de programas. </a:t>
            </a:r>
          </a:p>
          <a:p>
            <a:pPr algn="just"/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343714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las herramientas CASE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dirty="0"/>
              <a:t>Actualmente, en Ingeniería de Software todos los desafíos y los correspondientes </a:t>
            </a:r>
            <a:r>
              <a:rPr lang="es-ES" sz="2500" dirty="0" smtClean="0"/>
              <a:t>enfoques </a:t>
            </a:r>
            <a:r>
              <a:rPr lang="es-ES" sz="2500" dirty="0"/>
              <a:t>de solución están normalmente concebidos y llevados a la práctica dentro del </a:t>
            </a:r>
            <a:r>
              <a:rPr lang="es-ES" sz="2500" dirty="0" smtClean="0"/>
              <a:t>contexto </a:t>
            </a:r>
            <a:r>
              <a:rPr lang="es-ES" sz="2500" dirty="0"/>
              <a:t>de un CASE. </a:t>
            </a:r>
          </a:p>
          <a:p>
            <a:pPr algn="just"/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401937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Expectativas en el uso de herramientas CASE: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dirty="0" smtClean="0"/>
              <a:t>El </a:t>
            </a:r>
            <a:r>
              <a:rPr lang="es-ES" sz="2500" dirty="0"/>
              <a:t>propósito de una herramienta CASE es dar soporte automatizado para la aplicación </a:t>
            </a:r>
            <a:r>
              <a:rPr lang="es-ES" sz="2500" dirty="0" smtClean="0"/>
              <a:t>de </a:t>
            </a:r>
            <a:r>
              <a:rPr lang="es-ES" sz="2500" dirty="0"/>
              <a:t>todas o algunas técnicas usadas por una o varias metodologías. </a:t>
            </a:r>
          </a:p>
          <a:p>
            <a:pPr algn="just"/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4885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Expectativas en el uso de herramientas CASE: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/>
              <a:t>Enfrentar el proceso de desarrollo de software como un proyecto de Ingeniería </a:t>
            </a:r>
            <a:r>
              <a:rPr lang="es-ES" sz="2800" dirty="0" smtClean="0"/>
              <a:t>de </a:t>
            </a:r>
            <a:r>
              <a:rPr lang="es-ES" sz="2800" dirty="0"/>
              <a:t>Software. </a:t>
            </a:r>
            <a:endParaRPr lang="es-ES" sz="2800" dirty="0" smtClean="0"/>
          </a:p>
          <a:p>
            <a:endParaRPr lang="es-ES" sz="2800" dirty="0"/>
          </a:p>
          <a:p>
            <a:pPr algn="just"/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93729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Expectativas en el uso de herramientas CASE: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800" dirty="0"/>
              <a:t>Aplicar una o varios </a:t>
            </a:r>
            <a:r>
              <a:rPr lang="es-ES" sz="2800" dirty="0" smtClean="0"/>
              <a:t>métodos </a:t>
            </a:r>
            <a:r>
              <a:rPr lang="es-ES" sz="2800" dirty="0"/>
              <a:t>de forma integrada cubriendo todas las actividades </a:t>
            </a:r>
            <a:r>
              <a:rPr lang="es-ES" sz="2800" dirty="0" smtClean="0"/>
              <a:t>del </a:t>
            </a:r>
            <a:r>
              <a:rPr lang="es-ES" sz="2800" dirty="0"/>
              <a:t>ciclo de vida del software </a:t>
            </a:r>
          </a:p>
          <a:p>
            <a:endParaRPr lang="es-ES" sz="2800" dirty="0"/>
          </a:p>
          <a:p>
            <a:pPr algn="just"/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19929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Expectativas en el uso de herramientas CASE: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800" dirty="0"/>
              <a:t>Usar una herramienta CASE para apoyar la aplicación de los métodos utilizados. </a:t>
            </a: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237816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Componentes de herramientas CASE: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22623" t="34111" r="43077" b="26166"/>
          <a:stretch/>
        </p:blipFill>
        <p:spPr>
          <a:xfrm>
            <a:off x="241110" y="1930400"/>
            <a:ext cx="6347713" cy="413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9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Componentes de herramientas CASE: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800" dirty="0"/>
              <a:t>Repositorio (diccionario) donde se almacenan los elementos definidos o creados por la herramienta, y cuya gestión se realiza mediante el apoyo de un Sistema de Gestión de Base de Datos (SGBD) o de un sistema de gestión de </a:t>
            </a:r>
            <a:r>
              <a:rPr lang="es-ES" sz="2800" dirty="0" smtClean="0"/>
              <a:t>ficheros.</a:t>
            </a: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210543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Componentes de herramientas CASE: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800" dirty="0" err="1" smtClean="0"/>
              <a:t>Metamodelo</a:t>
            </a:r>
            <a:r>
              <a:rPr lang="es-ES" sz="2800" dirty="0" smtClean="0"/>
              <a:t> </a:t>
            </a:r>
            <a:r>
              <a:rPr lang="es-ES" sz="2800" dirty="0"/>
              <a:t>(no siempre visible), que constituye el marco para la definición de las técnicas y metodologías soportadas por la </a:t>
            </a:r>
            <a:r>
              <a:rPr lang="es-ES" sz="2800" dirty="0" smtClean="0"/>
              <a:t>herramienta.</a:t>
            </a: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72864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Objetivo: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dirty="0" smtClean="0"/>
              <a:t>Describir las herramientas CASE y su empleo en las metodologías ágiles por medio del software Sprintometer.</a:t>
            </a: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170539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Componentes de herramientas CASE: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s-ES" sz="2800" dirty="0"/>
              <a:t>Carga o descarga de datos, son facilidades que permiten cargar el repertorio de la herramienta CASE con datos provenientes de otros sistemas, o bien generar a partir de la propia herramienta esquemas de base de datos, programas, etc. que pueden, a su vez, alimentar otros sistemas. Este elemento proporciona así un medio de comunicación con otras herramientas</a:t>
            </a: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100438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Componentes de herramientas CASE: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800" dirty="0"/>
              <a:t>Comprobación de errores, facilidades que permiten llevar a cabo un análisis de la exactitud, integridad y consistencia de los esquemas generados por la herramienta.</a:t>
            </a: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2403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Componentes de herramientas CASE: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ES" sz="2800" dirty="0"/>
              <a:t>Interfaz de usuario, que constará de editores de texto y herramientas de diseño gráfico que permitan, mediante la utilización de un sistema de ventanas, iconos y menús, con la ayuda del ratón, definir los diagramas, matrices, etc. que incluyen las distintas </a:t>
            </a:r>
            <a:r>
              <a:rPr lang="es-ES" sz="2800" dirty="0" smtClean="0"/>
              <a:t>metodologías.</a:t>
            </a: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228599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Clasificación de las herramientas </a:t>
            </a:r>
            <a:r>
              <a:rPr lang="es-ES" dirty="0" smtClean="0"/>
              <a:t>CASE: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800" dirty="0"/>
              <a:t>CASE de alto nivel son aquellas herramientas que automatizan o apoyan las </a:t>
            </a:r>
            <a:r>
              <a:rPr lang="es-ES" sz="2800" dirty="0" smtClean="0"/>
              <a:t>fases superiores </a:t>
            </a:r>
            <a:r>
              <a:rPr lang="es-ES" sz="2800" dirty="0"/>
              <a:t>del ciclo de vida del desarrollo de sistemas como la planificación de sistemas, el análisis de </a:t>
            </a:r>
            <a:r>
              <a:rPr lang="es-ES" sz="2800" dirty="0" smtClean="0"/>
              <a:t>sistemas, </a:t>
            </a:r>
            <a:r>
              <a:rPr lang="es-ES" sz="2800" dirty="0"/>
              <a:t>diseño de sistemas.</a:t>
            </a: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415922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Clasificación de </a:t>
            </a:r>
            <a:r>
              <a:rPr lang="es-ES" dirty="0" smtClean="0"/>
              <a:t>las herramientas </a:t>
            </a:r>
            <a:r>
              <a:rPr lang="es-ES" dirty="0" smtClean="0"/>
              <a:t>CASE: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800" dirty="0"/>
              <a:t>CASE de bajo nivel son aquellas herramientas que automatizan o apoyan las </a:t>
            </a:r>
            <a:r>
              <a:rPr lang="es-ES" sz="2800" dirty="0" smtClean="0"/>
              <a:t>fases inferiores </a:t>
            </a:r>
            <a:r>
              <a:rPr lang="es-ES" sz="2800" dirty="0"/>
              <a:t>del ciclo de vida como el diseño detallado de sistemas, la implantación de sistemas y el soporte de sistemas</a:t>
            </a: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192800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Clasificación </a:t>
            </a:r>
            <a:r>
              <a:rPr lang="es-ES" dirty="0" smtClean="0"/>
              <a:t>de las </a:t>
            </a:r>
            <a:r>
              <a:rPr lang="es-ES" dirty="0"/>
              <a:t>herramientas CASE: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800" dirty="0"/>
              <a:t>CASE cruzado de ciclo de vida se aplica a aquellas herramientas que apoyan actividades que tienen lugar a lo largo de todo el ciclo de vida, se incluyen actividades como la gestión de proyectos y la estimación.</a:t>
            </a: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129587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Clasificación de </a:t>
            </a:r>
            <a:r>
              <a:rPr lang="es-ES" dirty="0" smtClean="0"/>
              <a:t>las herramientas </a:t>
            </a:r>
            <a:r>
              <a:rPr lang="es-ES" dirty="0"/>
              <a:t>CASE: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800" dirty="0"/>
              <a:t>Juegos de herramientas o Tools-Case, son el tipo más simple </a:t>
            </a:r>
            <a:r>
              <a:rPr lang="es-ES" sz="2800" dirty="0" smtClean="0"/>
              <a:t>de herramientas </a:t>
            </a:r>
            <a:r>
              <a:rPr lang="es-ES" sz="2800" dirty="0"/>
              <a:t>CASE. Automatizan una fase dentro del ciclo de vida. Dentro de este grupo se </a:t>
            </a:r>
            <a:r>
              <a:rPr lang="es-ES" sz="2800" dirty="0" smtClean="0"/>
              <a:t>encontrarían </a:t>
            </a:r>
            <a:r>
              <a:rPr lang="es-ES" sz="2800" dirty="0"/>
              <a:t>las herramientas de reingeniería, orientadas a la fase de mantenimiento.</a:t>
            </a:r>
            <a:endParaRPr lang="es-ES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9954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Características que debe soportar: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Soporte </a:t>
            </a:r>
            <a:r>
              <a:rPr lang="es-ES" sz="2800" dirty="0"/>
              <a:t>gráfico para varias técnicas </a:t>
            </a:r>
            <a:r>
              <a:rPr lang="es-ES" sz="2800" dirty="0" smtClean="0"/>
              <a:t>(DED, modelos </a:t>
            </a:r>
            <a:r>
              <a:rPr lang="es-ES" sz="2800" dirty="0"/>
              <a:t>OO, etc</a:t>
            </a:r>
            <a:r>
              <a:rPr lang="es-ES" sz="2800" dirty="0" smtClean="0"/>
              <a:t>.)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86513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Características que debe soportar: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Control </a:t>
            </a:r>
            <a:r>
              <a:rPr lang="es-ES" sz="2800" dirty="0"/>
              <a:t>de errores “Consistencia”: Unicidad identificadores, reglas </a:t>
            </a:r>
            <a:r>
              <a:rPr lang="es-ES" sz="2800" dirty="0" smtClean="0"/>
              <a:t>metodología.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75943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Características que debe soportar: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Validación </a:t>
            </a:r>
            <a:r>
              <a:rPr lang="es-ES" sz="2800" dirty="0"/>
              <a:t>entre diferentes modelos:</a:t>
            </a:r>
          </a:p>
          <a:p>
            <a:pPr marL="0" indent="0" algn="just">
              <a:buNone/>
            </a:pPr>
            <a:r>
              <a:rPr lang="es-ES" sz="2800" dirty="0" smtClean="0"/>
              <a:t>Por ejemplo relación entre diagramas funcionales </a:t>
            </a:r>
            <a:r>
              <a:rPr lang="es-ES" sz="2800" dirty="0"/>
              <a:t>y </a:t>
            </a:r>
            <a:r>
              <a:rPr lang="es-ES" sz="2800" dirty="0" smtClean="0"/>
              <a:t>el D.E.R.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280076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Metodologías de desarrollo de software.</a:t>
            </a:r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2500" dirty="0" smtClean="0"/>
              <a:t>Metodologías</a:t>
            </a:r>
            <a:r>
              <a:rPr lang="es-ES" sz="2500" dirty="0" smtClean="0"/>
              <a:t> robustas o pesadas.</a:t>
            </a:r>
          </a:p>
          <a:p>
            <a:pPr algn="just"/>
            <a:r>
              <a:rPr lang="es-ES" sz="2500" dirty="0" smtClean="0"/>
              <a:t>Metodologías ágiles.</a:t>
            </a:r>
            <a:endParaRPr lang="es-ES" sz="2500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5831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Características deseables: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sz="2500" dirty="0"/>
              <a:t>Soporte multiusuario</a:t>
            </a:r>
            <a:r>
              <a:rPr lang="es-ES_tradnl" sz="2500" dirty="0" smtClean="0"/>
              <a:t>.</a:t>
            </a:r>
          </a:p>
          <a:p>
            <a:r>
              <a:rPr lang="es-ES_tradnl" sz="2500" dirty="0"/>
              <a:t>Personalización</a:t>
            </a:r>
            <a:r>
              <a:rPr lang="es-ES_tradnl" sz="2500" dirty="0" smtClean="0"/>
              <a:t>.</a:t>
            </a:r>
          </a:p>
          <a:p>
            <a:r>
              <a:rPr lang="es-ES_tradnl" sz="2500" dirty="0"/>
              <a:t>Control de documentos y </a:t>
            </a:r>
            <a:r>
              <a:rPr lang="es-ES_tradnl" sz="2500" dirty="0" smtClean="0"/>
              <a:t>versiones</a:t>
            </a:r>
          </a:p>
        </p:txBody>
      </p:sp>
    </p:spTree>
    <p:extLst>
      <p:ext uri="{BB962C8B-B14F-4D97-AF65-F5344CB8AC3E}">
        <p14:creationId xmlns:p14="http://schemas.microsoft.com/office/powerpoint/2010/main" val="38957209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Características deseables: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sz="2500" dirty="0" smtClean="0"/>
              <a:t>Gestión </a:t>
            </a:r>
            <a:r>
              <a:rPr lang="es-ES_tradnl" sz="2500" dirty="0"/>
              <a:t>de </a:t>
            </a:r>
            <a:r>
              <a:rPr lang="es-ES_tradnl" sz="2500" dirty="0" smtClean="0"/>
              <a:t>proyectos</a:t>
            </a:r>
          </a:p>
          <a:p>
            <a:r>
              <a:rPr lang="es-ES_tradnl" sz="2500" dirty="0"/>
              <a:t>Estadísticas de productividad y métricas del software</a:t>
            </a:r>
            <a:r>
              <a:rPr lang="es-ES_tradnl" sz="2500" dirty="0" smtClean="0"/>
              <a:t>.</a:t>
            </a:r>
          </a:p>
          <a:p>
            <a:r>
              <a:rPr lang="es-ES_tradnl" sz="2500" dirty="0"/>
              <a:t>Pruebas</a:t>
            </a:r>
            <a:r>
              <a:rPr lang="es-ES_tradnl" sz="25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974854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Características deseables: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sz="2500" dirty="0" smtClean="0"/>
              <a:t>Simulación </a:t>
            </a:r>
            <a:r>
              <a:rPr lang="es-ES_tradnl" sz="2500" dirty="0"/>
              <a:t>y </a:t>
            </a:r>
            <a:r>
              <a:rPr lang="es-ES_tradnl" sz="2500" dirty="0" smtClean="0"/>
              <a:t>prototipado.</a:t>
            </a:r>
          </a:p>
          <a:p>
            <a:r>
              <a:rPr lang="es-ES_tradnl" sz="2500" dirty="0"/>
              <a:t>Demostración correcciones especificaciones y/o </a:t>
            </a:r>
            <a:r>
              <a:rPr lang="es-ES_tradnl" sz="2500" dirty="0" smtClean="0"/>
              <a:t>software</a:t>
            </a:r>
          </a:p>
          <a:p>
            <a:r>
              <a:rPr lang="es-ES_tradnl" sz="2500" dirty="0"/>
              <a:t>Generación de código.</a:t>
            </a: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6756412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Desventajas: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dirty="0"/>
              <a:t>Confiabilidad en los métodos estructurados</a:t>
            </a:r>
            <a:r>
              <a:rPr lang="es-ES" sz="2500" dirty="0" smtClean="0"/>
              <a:t>.</a:t>
            </a:r>
          </a:p>
          <a:p>
            <a:pPr algn="just"/>
            <a:r>
              <a:rPr lang="es-ES" sz="2500" dirty="0"/>
              <a:t>Falta de niveles estándar para el soporte de la metodología</a:t>
            </a:r>
            <a:r>
              <a:rPr lang="es-ES" sz="2500" dirty="0" smtClean="0"/>
              <a:t>.</a:t>
            </a:r>
          </a:p>
          <a:p>
            <a:pPr algn="just"/>
            <a:r>
              <a:rPr lang="es-ES" sz="2500" dirty="0"/>
              <a:t>Conflictos en el uso de los </a:t>
            </a:r>
            <a:r>
              <a:rPr lang="es-ES" sz="2500" dirty="0" smtClean="0"/>
              <a:t>diagramas</a:t>
            </a: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1388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Desventajas: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500" dirty="0" smtClean="0"/>
              <a:t>Diagramas </a:t>
            </a:r>
            <a:r>
              <a:rPr lang="es-ES" sz="2500" dirty="0"/>
              <a:t>no </a:t>
            </a:r>
            <a:r>
              <a:rPr lang="es-ES" sz="2500" dirty="0" smtClean="0"/>
              <a:t>utilizados.</a:t>
            </a:r>
          </a:p>
          <a:p>
            <a:r>
              <a:rPr lang="es-ES" sz="2500" dirty="0"/>
              <a:t>Función limitada</a:t>
            </a:r>
            <a:r>
              <a:rPr lang="es-ES" sz="2500" dirty="0" smtClean="0"/>
              <a:t>.</a:t>
            </a:r>
          </a:p>
          <a:p>
            <a:r>
              <a:rPr lang="es-ES" sz="2500" dirty="0"/>
              <a:t>Costo de </a:t>
            </a:r>
            <a:r>
              <a:rPr lang="es-ES" sz="2500" dirty="0" smtClean="0"/>
              <a:t>adquisición</a:t>
            </a:r>
            <a:r>
              <a:rPr lang="es-ES" sz="2500" dirty="0"/>
              <a:t>.</a:t>
            </a:r>
            <a:endParaRPr lang="es-ES" sz="2500" dirty="0" smtClean="0"/>
          </a:p>
          <a:p>
            <a:endParaRPr lang="es-ES" sz="2500" dirty="0"/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154123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Ventajas: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500" dirty="0"/>
              <a:t>Mejora en la </a:t>
            </a:r>
            <a:r>
              <a:rPr lang="es-ES" sz="2500" dirty="0" smtClean="0"/>
              <a:t>productividad.</a:t>
            </a:r>
          </a:p>
          <a:p>
            <a:r>
              <a:rPr lang="es-ES" sz="2500" dirty="0"/>
              <a:t>Mejora en la </a:t>
            </a:r>
            <a:r>
              <a:rPr lang="es-ES" sz="2500" dirty="0" smtClean="0"/>
              <a:t>eficacia.</a:t>
            </a:r>
          </a:p>
          <a:p>
            <a:r>
              <a:rPr lang="es-ES" sz="2500" dirty="0"/>
              <a:t>Mejora en la calidad del sistema de </a:t>
            </a:r>
            <a:r>
              <a:rPr lang="es-ES" sz="2500" dirty="0" smtClean="0"/>
              <a:t>información.</a:t>
            </a:r>
          </a:p>
          <a:p>
            <a:r>
              <a:rPr lang="es-ES" sz="2500" dirty="0"/>
              <a:t>Disminución de </a:t>
            </a:r>
            <a:r>
              <a:rPr lang="es-ES" sz="2500" dirty="0" smtClean="0"/>
              <a:t>tiempo.</a:t>
            </a: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2414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Ventajas: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500" dirty="0" smtClean="0"/>
              <a:t>Automatización </a:t>
            </a:r>
            <a:r>
              <a:rPr lang="es-ES" sz="2500" dirty="0"/>
              <a:t>de tareas </a:t>
            </a:r>
            <a:r>
              <a:rPr lang="es-ES" sz="2500" dirty="0" smtClean="0"/>
              <a:t>tediosas.</a:t>
            </a:r>
          </a:p>
          <a:p>
            <a:r>
              <a:rPr lang="es-ES" sz="2500" dirty="0"/>
              <a:t>Garantizar la consistencia de los </a:t>
            </a:r>
            <a:r>
              <a:rPr lang="es-ES" sz="2500" dirty="0" smtClean="0"/>
              <a:t>procedimientos.</a:t>
            </a:r>
          </a:p>
          <a:p>
            <a:r>
              <a:rPr lang="es-ES" sz="2500" dirty="0"/>
              <a:t>Verificar el uso de todos los elementos en el sistema diseñado</a:t>
            </a:r>
            <a:r>
              <a:rPr lang="es-ES" sz="2500" dirty="0" smtClean="0"/>
              <a:t>.</a:t>
            </a: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775200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Ventajas: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500" dirty="0" smtClean="0"/>
              <a:t>Automatizar </a:t>
            </a:r>
            <a:r>
              <a:rPr lang="es-ES" sz="2500" dirty="0"/>
              <a:t>el dibujo de </a:t>
            </a:r>
            <a:r>
              <a:rPr lang="es-ES" sz="2500" dirty="0" smtClean="0"/>
              <a:t>diagramas.</a:t>
            </a:r>
            <a:endParaRPr lang="es-ES" sz="2500" dirty="0" smtClean="0"/>
          </a:p>
          <a:p>
            <a:r>
              <a:rPr lang="es-ES" sz="2500" dirty="0"/>
              <a:t>Ayudar en la documentación del </a:t>
            </a:r>
            <a:r>
              <a:rPr lang="es-ES" sz="2500" dirty="0" smtClean="0"/>
              <a:t>sistema.</a:t>
            </a:r>
            <a:endParaRPr lang="es-ES" sz="2500" dirty="0" smtClean="0"/>
          </a:p>
          <a:p>
            <a:r>
              <a:rPr lang="es-ES" sz="2500" dirty="0"/>
              <a:t>Ayudar en la creación de relaciones en la Base de Datos</a:t>
            </a:r>
            <a:r>
              <a:rPr lang="es-ES" sz="2500" dirty="0" smtClean="0"/>
              <a:t>.</a:t>
            </a:r>
          </a:p>
          <a:p>
            <a:r>
              <a:rPr lang="es-ES" sz="2500" dirty="0"/>
              <a:t>Generar estructuras de código.</a:t>
            </a: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87626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Ejemplo de Herramientas CASE: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ES" sz="2500" b="1" dirty="0"/>
              <a:t>Erwin </a:t>
            </a:r>
            <a:endParaRPr lang="es-ES" sz="2500" dirty="0"/>
          </a:p>
          <a:p>
            <a:pPr algn="just"/>
            <a:r>
              <a:rPr lang="es-ES" sz="2500" dirty="0"/>
              <a:t>PLATINUM </a:t>
            </a:r>
            <a:r>
              <a:rPr lang="es-ES" sz="2500" dirty="0" err="1"/>
              <a:t>ERwin</a:t>
            </a:r>
            <a:r>
              <a:rPr lang="es-ES" sz="2500" dirty="0"/>
              <a:t> es una herramienta de diseño de base de datos. Brinda productividad en diseño, generación, y mantenimiento de aplicaciones. Desde un modelo lógico de los requerimientos de información, hasta el modelo físico perfeccionado para las características específicas de la base de datos diseñada.</a:t>
            </a:r>
            <a:endParaRPr lang="es-ES" sz="2500" dirty="0">
              <a:effectLst/>
            </a:endParaRP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3370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Ejemplo de Herramientas CASE: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b="1" dirty="0" err="1"/>
              <a:t>EasyCASE</a:t>
            </a:r>
            <a:endParaRPr lang="es-ES" sz="2500" dirty="0"/>
          </a:p>
          <a:p>
            <a:pPr algn="just"/>
            <a:r>
              <a:rPr lang="es-ES" sz="2500" dirty="0"/>
              <a:t>Esta herramienta permite automatizar las fases de análisis y diseño dentro del desarrollo de una aplicación, para poder crear las aplicaciones eficazmente – desde procesamiento de transacciones a la aplicación de bases de datos de cliente/servidor, así como sistemas de tiempo real.</a:t>
            </a:r>
            <a:endParaRPr lang="es-ES" sz="2500" dirty="0">
              <a:effectLst/>
            </a:endParaRP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46489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Computer-Aided </a:t>
            </a:r>
            <a:r>
              <a:rPr lang="es-ES" dirty="0"/>
              <a:t>Software </a:t>
            </a:r>
            <a:r>
              <a:rPr lang="es-ES" dirty="0" smtClean="0"/>
              <a:t>Engineering (CASE)</a:t>
            </a:r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/>
          </p:nvPr>
        </p:nvGraphicFramePr>
        <p:xfrm>
          <a:off x="609600" y="2160588"/>
          <a:ext cx="6348414" cy="284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207"/>
                <a:gridCol w="3174207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C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i="1" dirty="0" err="1" smtClean="0"/>
                        <a:t>Computer</a:t>
                      </a:r>
                      <a:endParaRPr lang="es-ES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A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8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Aided</a:t>
                      </a:r>
                      <a:r>
                        <a:rPr lang="es-ES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s-ES" sz="18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Assisted</a:t>
                      </a:r>
                      <a:r>
                        <a:rPr lang="es-ES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s-ES" sz="18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Automated</a:t>
                      </a:r>
                      <a:r>
                        <a:rPr lang="es-ES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es-ES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Software </a:t>
                      </a:r>
                    </a:p>
                    <a:p>
                      <a:r>
                        <a:rPr lang="es-ES" sz="18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Systems</a:t>
                      </a:r>
                      <a:r>
                        <a:rPr lang="es-ES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es-ES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E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i="1" dirty="0" smtClean="0"/>
                        <a:t>Engineering</a:t>
                      </a:r>
                      <a:endParaRPr lang="es-ES" i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5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Ejemplo de Herramientas CASE: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b="1" dirty="0"/>
              <a:t>Oracle </a:t>
            </a:r>
            <a:r>
              <a:rPr lang="es-ES" sz="2500" b="1" dirty="0" err="1"/>
              <a:t>Designer</a:t>
            </a:r>
            <a:endParaRPr lang="es-ES" sz="2500" dirty="0"/>
          </a:p>
          <a:p>
            <a:pPr algn="just"/>
            <a:r>
              <a:rPr lang="es-ES" sz="2500" dirty="0"/>
              <a:t>Oracle </a:t>
            </a:r>
            <a:r>
              <a:rPr lang="es-ES" sz="2500" dirty="0" err="1"/>
              <a:t>Designer</a:t>
            </a:r>
            <a:r>
              <a:rPr lang="es-ES" sz="2500" dirty="0"/>
              <a:t> es un juego de herramientas para guardar las definiciones que necesita el usuario y automatizar la construcción rápida de aplicaciones cliente/servidor flexibles y </a:t>
            </a:r>
            <a:r>
              <a:rPr lang="es-ES" sz="2500" dirty="0" err="1"/>
              <a:t>gráficas.Integrado</a:t>
            </a:r>
            <a:r>
              <a:rPr lang="es-ES" sz="2500" dirty="0"/>
              <a:t> con Oracle </a:t>
            </a:r>
            <a:r>
              <a:rPr lang="es-ES" sz="2500" dirty="0" err="1"/>
              <a:t>Developer</a:t>
            </a:r>
            <a:endParaRPr lang="es-ES" sz="2500" dirty="0">
              <a:effectLst/>
            </a:endParaRP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32775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Ejemplo de Herramientas CASE: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>
          <a:xfrm>
            <a:off x="609599" y="1735587"/>
            <a:ext cx="6347714" cy="3880773"/>
          </a:xfrm>
        </p:spPr>
        <p:txBody>
          <a:bodyPr>
            <a:noAutofit/>
          </a:bodyPr>
          <a:lstStyle/>
          <a:p>
            <a:pPr algn="just"/>
            <a:r>
              <a:rPr lang="es-ES" sz="2500" b="1" dirty="0" err="1"/>
              <a:t>PowerDesigner</a:t>
            </a:r>
            <a:endParaRPr lang="es-ES" sz="2500" dirty="0"/>
          </a:p>
          <a:p>
            <a:pPr algn="just"/>
            <a:r>
              <a:rPr lang="es-ES" sz="2500" dirty="0" err="1"/>
              <a:t>PowerDesigner</a:t>
            </a:r>
            <a:r>
              <a:rPr lang="es-ES" sz="2500" dirty="0"/>
              <a:t> es una suite de aplicaciones de </a:t>
            </a:r>
            <a:r>
              <a:rPr lang="es-ES" sz="2500" dirty="0" err="1"/>
              <a:t>Powersoft</a:t>
            </a:r>
            <a:r>
              <a:rPr lang="es-ES" sz="2500" dirty="0"/>
              <a:t> para la construcción, diseño y modelado de datos a través de diversas aplicaciones. </a:t>
            </a: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01754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Ejemplo de Herramientas CASE: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>
          <a:xfrm>
            <a:off x="609599" y="1735587"/>
            <a:ext cx="6347714" cy="3880773"/>
          </a:xfrm>
        </p:spPr>
        <p:txBody>
          <a:bodyPr>
            <a:noAutofit/>
          </a:bodyPr>
          <a:lstStyle/>
          <a:p>
            <a:pPr algn="just"/>
            <a:r>
              <a:rPr lang="es-ES" sz="2500" b="1" dirty="0" err="1"/>
              <a:t>PowerDesigner</a:t>
            </a:r>
            <a:endParaRPr lang="es-ES" sz="2500" dirty="0"/>
          </a:p>
          <a:p>
            <a:pPr algn="just"/>
            <a:r>
              <a:rPr lang="es-ES" sz="2500" dirty="0" smtClean="0"/>
              <a:t>Es </a:t>
            </a:r>
            <a:r>
              <a:rPr lang="es-ES" sz="2500" dirty="0"/>
              <a:t>la herramienta para el análisis, diseño inteligente y construcción sólida de una base de datos y un desarrollo orientado a modelos de datos a nivel físico y conceptual, que dan a los </a:t>
            </a:r>
            <a:r>
              <a:rPr lang="es-ES" sz="2500" dirty="0" err="1"/>
              <a:t>desarrolladoresCliente</a:t>
            </a:r>
            <a:r>
              <a:rPr lang="es-ES" sz="2500" dirty="0"/>
              <a:t>/Servidor la más firme base para aplicaciones de </a:t>
            </a:r>
            <a:r>
              <a:rPr lang="es-ES" sz="2500" dirty="0" err="1"/>
              <a:t>altorendimiento</a:t>
            </a:r>
            <a:r>
              <a:rPr lang="es-ES" sz="2500" dirty="0" smtClean="0"/>
              <a:t>.</a:t>
            </a:r>
            <a:endParaRPr lang="es-ES" sz="2500" dirty="0"/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64926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Ejemplo de Herramientas CASE: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b="1" dirty="0" err="1"/>
              <a:t>System</a:t>
            </a:r>
            <a:r>
              <a:rPr lang="es-ES" sz="2500" b="1" dirty="0"/>
              <a:t> </a:t>
            </a:r>
            <a:r>
              <a:rPr lang="es-ES" sz="2500" b="1" dirty="0" err="1"/>
              <a:t>Architect</a:t>
            </a:r>
            <a:endParaRPr lang="es-ES" sz="2500" dirty="0"/>
          </a:p>
          <a:p>
            <a:pPr algn="just"/>
            <a:r>
              <a:rPr lang="es-ES" sz="2500" dirty="0"/>
              <a:t>Esta herramienta posee un repositorio único que integra todas las herramientas, y metodologías usadas. En la elaboración de los diagramas, el </a:t>
            </a:r>
            <a:r>
              <a:rPr lang="es-ES" sz="2500" dirty="0" err="1"/>
              <a:t>System</a:t>
            </a:r>
            <a:r>
              <a:rPr lang="es-ES" sz="2500" dirty="0"/>
              <a:t> </a:t>
            </a:r>
            <a:r>
              <a:rPr lang="es-ES" sz="2500" dirty="0" err="1"/>
              <a:t>Architect</a:t>
            </a:r>
            <a:r>
              <a:rPr lang="es-ES" sz="2500" dirty="0"/>
              <a:t> conecta directamente al diccionario de datos, los elementos asociados, comentarios, reglas de validaciones, normalización, etc</a:t>
            </a:r>
            <a:r>
              <a:rPr lang="es-ES" sz="2500" dirty="0" smtClean="0"/>
              <a:t>.</a:t>
            </a:r>
            <a:endParaRPr lang="es-ES" sz="2500" dirty="0"/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48141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Ejemplo de Herramientas CASE: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b="1" dirty="0" err="1"/>
              <a:t>System</a:t>
            </a:r>
            <a:r>
              <a:rPr lang="es-ES" sz="2500" b="1" dirty="0"/>
              <a:t> </a:t>
            </a:r>
            <a:r>
              <a:rPr lang="es-ES" sz="2500" b="1" dirty="0" err="1"/>
              <a:t>Architect</a:t>
            </a:r>
            <a:endParaRPr lang="es-ES" sz="2500" dirty="0"/>
          </a:p>
          <a:p>
            <a:pPr algn="just"/>
            <a:r>
              <a:rPr lang="es-ES" sz="2500" dirty="0" smtClean="0"/>
              <a:t>Posee </a:t>
            </a:r>
            <a:r>
              <a:rPr lang="es-ES" sz="2500" dirty="0"/>
              <a:t>control automático de diagramas y datos, normalizaciones y </a:t>
            </a:r>
            <a:r>
              <a:rPr lang="es-ES" sz="2500" dirty="0" err="1"/>
              <a:t>balanceamiento</a:t>
            </a:r>
            <a:r>
              <a:rPr lang="es-ES" sz="2500" dirty="0"/>
              <a:t> entre diagramas "Padre e Hijo", además de </a:t>
            </a:r>
            <a:r>
              <a:rPr lang="es-ES" sz="2500" dirty="0" err="1"/>
              <a:t>balanceamiento</a:t>
            </a:r>
            <a:r>
              <a:rPr lang="es-ES" sz="2500" dirty="0"/>
              <a:t> horizontal, que trabaja integrado con el diccionario de datos, asegurando la compatibilidad entre el Modelo de Datos y el Modelo Funcional.</a:t>
            </a:r>
            <a:endParaRPr lang="es-ES" sz="2500" dirty="0">
              <a:effectLst/>
            </a:endParaRP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9328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Ejemplo de Herramientas CASE: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ES" sz="2500" b="1" dirty="0" err="1"/>
              <a:t>Rational</a:t>
            </a:r>
            <a:r>
              <a:rPr lang="es-ES" sz="2500" b="1" dirty="0"/>
              <a:t> Rose</a:t>
            </a:r>
            <a:endParaRPr lang="es-ES" sz="2500" dirty="0"/>
          </a:p>
          <a:p>
            <a:pPr algn="just"/>
            <a:r>
              <a:rPr lang="es-ES" sz="2500" dirty="0" err="1"/>
              <a:t>Rational</a:t>
            </a:r>
            <a:r>
              <a:rPr lang="es-ES" sz="2500" dirty="0"/>
              <a:t> Rose es una herramienta de producción y comercialización establecidas por </a:t>
            </a:r>
            <a:r>
              <a:rPr lang="es-ES" sz="2500" dirty="0" err="1"/>
              <a:t>Rational</a:t>
            </a:r>
            <a:r>
              <a:rPr lang="es-ES" sz="2500" dirty="0"/>
              <a:t> Software </a:t>
            </a:r>
            <a:r>
              <a:rPr lang="es-ES" sz="2500" dirty="0" err="1"/>
              <a:t>Corporation</a:t>
            </a:r>
            <a:r>
              <a:rPr lang="es-ES" sz="2500" dirty="0"/>
              <a:t>( actualmente parte de IBM). </a:t>
            </a: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8419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Ejemplo de Herramientas CASE: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>
          <a:xfrm>
            <a:off x="506568" y="2173469"/>
            <a:ext cx="6347714" cy="3880773"/>
          </a:xfrm>
        </p:spPr>
        <p:txBody>
          <a:bodyPr>
            <a:noAutofit/>
          </a:bodyPr>
          <a:lstStyle/>
          <a:p>
            <a:pPr algn="just"/>
            <a:r>
              <a:rPr lang="es-ES" sz="2500" b="1" dirty="0" err="1"/>
              <a:t>Rational</a:t>
            </a:r>
            <a:r>
              <a:rPr lang="es-ES" sz="2500" b="1" dirty="0"/>
              <a:t> Rose</a:t>
            </a:r>
            <a:endParaRPr lang="es-ES" sz="2500" dirty="0"/>
          </a:p>
          <a:p>
            <a:pPr algn="just"/>
            <a:r>
              <a:rPr lang="es-ES" sz="2500" dirty="0" smtClean="0"/>
              <a:t>Rose </a:t>
            </a:r>
            <a:r>
              <a:rPr lang="es-ES" sz="2500" dirty="0"/>
              <a:t>es un instrumento operativo conjunto que utiliza el Lenguaje Unificado (UML) como medio para facilitar la captura de dominio de la semántica, la arquitectura y el diseño. Este software tiene la capacidad de :</a:t>
            </a:r>
            <a:r>
              <a:rPr lang="es-ES" sz="2500" dirty="0" err="1"/>
              <a:t>Crear,Ver,Modificar</a:t>
            </a:r>
            <a:r>
              <a:rPr lang="es-ES" sz="2500" dirty="0"/>
              <a:t> y Manipular los componentes de un modelo</a:t>
            </a:r>
            <a:r>
              <a:rPr lang="es-ES" sz="2500" dirty="0" smtClean="0"/>
              <a:t>.</a:t>
            </a:r>
            <a:endParaRPr lang="es-ES" sz="2500" dirty="0"/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96684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Ejemplo de Herramientas CASE: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ES" sz="2500" b="1" dirty="0" smtClean="0"/>
              <a:t>Visual </a:t>
            </a:r>
            <a:r>
              <a:rPr lang="es-ES" sz="2500" b="1" dirty="0" err="1" smtClean="0"/>
              <a:t>Paradigm</a:t>
            </a:r>
            <a:endParaRPr lang="es-ES" sz="2500" dirty="0"/>
          </a:p>
          <a:p>
            <a:pPr algn="just"/>
            <a:r>
              <a:rPr lang="es-ES" sz="2500" dirty="0"/>
              <a:t>Visual </a:t>
            </a:r>
            <a:r>
              <a:rPr lang="es-ES" sz="2500" dirty="0" err="1"/>
              <a:t>Paradigm</a:t>
            </a:r>
            <a:r>
              <a:rPr lang="es-ES" sz="2500" dirty="0"/>
              <a:t> para UML es una herramienta para desarrollo de aplicaciones utilizando modelado UML* ideal para Ingenieros de Software, Analistas de Sistemas y Arquitectos de sistemas que están interesados en construcción de sistemas a gran escala y necesitan confiabilidad y estabilidad en el desarrollo orientado a objetos. </a:t>
            </a: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1380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Sprintometer: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>
          <a:xfrm>
            <a:off x="609598" y="1419389"/>
            <a:ext cx="6347714" cy="3880773"/>
          </a:xfrm>
        </p:spPr>
        <p:txBody>
          <a:bodyPr>
            <a:normAutofit/>
          </a:bodyPr>
          <a:lstStyle/>
          <a:p>
            <a:pPr algn="just"/>
            <a:r>
              <a:rPr lang="es-ES" sz="2500" dirty="0"/>
              <a:t>Sprintometer es una herramienta ágil, simple pero potente para la gestión y el seguimiento de </a:t>
            </a:r>
            <a:r>
              <a:rPr lang="es-ES" sz="2500" dirty="0" err="1"/>
              <a:t>Scrum</a:t>
            </a:r>
            <a:r>
              <a:rPr lang="es-ES" sz="2500" dirty="0"/>
              <a:t> y XP (Extreme </a:t>
            </a:r>
            <a:r>
              <a:rPr lang="es-ES" sz="2500" dirty="0" err="1"/>
              <a:t>Programming</a:t>
            </a:r>
            <a:r>
              <a:rPr lang="es-ES" sz="2500" dirty="0"/>
              <a:t>) los proyectos.</a:t>
            </a:r>
            <a:r>
              <a:rPr lang="es-ES" sz="2500" b="1" dirty="0"/>
              <a:t> </a:t>
            </a:r>
            <a:endParaRPr lang="es-ES" sz="2500" b="1" dirty="0" smtClean="0"/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109" y="3166593"/>
            <a:ext cx="4550535" cy="349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167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Sprintometer: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ES" sz="2500" dirty="0" smtClean="0"/>
              <a:t>Sprintometer </a:t>
            </a:r>
            <a:r>
              <a:rPr lang="es-ES" sz="2500" dirty="0"/>
              <a:t>fue creado originalmente por personas que trabajan en ágil proyectos para sus propios fines, y ahora está disponible como producto gratuito. Hemos tratado de hacer esta herramienta sencilla, rápida, fiable, fácil de usar y original. Durante el desarrollo de esta herramienta que a su vez, utilizado muchas ideas ágiles de gran alcance.</a:t>
            </a:r>
            <a:endParaRPr lang="es-ES" sz="2500" dirty="0" smtClean="0"/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6329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Computer-Aided </a:t>
            </a:r>
            <a:r>
              <a:rPr lang="es-ES" dirty="0"/>
              <a:t>Software </a:t>
            </a:r>
            <a:r>
              <a:rPr lang="es-ES" dirty="0" smtClean="0"/>
              <a:t>Engineering (CASE)</a:t>
            </a:r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2500" dirty="0"/>
              <a:t>Herramientas individuales para ayudar al desarrollador de software o </a:t>
            </a:r>
            <a:r>
              <a:rPr lang="es-ES" sz="2500" dirty="0" smtClean="0"/>
              <a:t>administrador </a:t>
            </a:r>
            <a:r>
              <a:rPr lang="es-ES" sz="2500" dirty="0"/>
              <a:t>de proyecto durante una o más fases del desarrollo de </a:t>
            </a:r>
            <a:r>
              <a:rPr lang="es-ES" sz="2500" dirty="0" smtClean="0"/>
              <a:t>software </a:t>
            </a:r>
            <a:r>
              <a:rPr lang="es-ES" sz="2500" dirty="0"/>
              <a:t>(o mantenimiento</a:t>
            </a:r>
            <a:r>
              <a:rPr lang="es-ES" sz="2500" dirty="0" smtClean="0"/>
              <a:t>).</a:t>
            </a:r>
            <a:endParaRPr lang="es-ES" sz="2500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4864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Sprintometer: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dirty="0"/>
              <a:t>Sprintometer es una herramienta ágil, simple pero potente para la gestión y el seguimiento de </a:t>
            </a:r>
            <a:r>
              <a:rPr lang="es-ES" sz="2500" dirty="0" err="1"/>
              <a:t>Scrum</a:t>
            </a:r>
            <a:r>
              <a:rPr lang="es-ES" sz="2500" dirty="0"/>
              <a:t> y XP (Extreme </a:t>
            </a:r>
            <a:r>
              <a:rPr lang="es-ES" sz="2500" dirty="0" err="1"/>
              <a:t>Programming</a:t>
            </a:r>
            <a:r>
              <a:rPr lang="es-ES" sz="2500" dirty="0"/>
              <a:t>) los proyectos.</a:t>
            </a:r>
            <a:r>
              <a:rPr lang="es-ES" sz="2500" b="1" dirty="0"/>
              <a:t> </a:t>
            </a:r>
            <a:endParaRPr lang="es-ES" sz="2500" b="1" dirty="0" smtClean="0"/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5224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Sprintometer: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ES" sz="2500" dirty="0" smtClean="0"/>
              <a:t>Sprintometer </a:t>
            </a:r>
            <a:r>
              <a:rPr lang="es-ES" sz="2500" dirty="0"/>
              <a:t>fue creado originalmente por personas que trabajan en ágil proyectos para sus propios fines, y ahora está disponible como producto gratuito. Hemos tratado de hacer esta herramienta sencilla, rápida, fiable, fácil de usar y original. Durante el desarrollo de esta herramienta que a su vez, utilizado muchas ideas ágiles de gran alcance.</a:t>
            </a:r>
            <a:endParaRPr lang="es-ES" sz="2500" dirty="0" smtClean="0"/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038290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Sprintometer: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dirty="0"/>
              <a:t>Sprintometer es una herramienta que permite simplificar el intercambio de datos con programas externos todas las hojas de cálculo en Sprintometer se pueden exportar a Microsoft Excel, también se puede utilizar el formato XML para los archivos locales. </a:t>
            </a:r>
            <a:endParaRPr lang="es-ES" sz="2500" dirty="0" smtClean="0"/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32245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Características: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dirty="0" smtClean="0"/>
              <a:t>Permite el seguimiento a proyectos de </a:t>
            </a:r>
            <a:r>
              <a:rPr lang="es-ES" sz="2500" i="1" dirty="0" err="1" smtClean="0"/>
              <a:t>Scrum</a:t>
            </a:r>
            <a:r>
              <a:rPr lang="es-ES" sz="2500" dirty="0" smtClean="0"/>
              <a:t> </a:t>
            </a:r>
            <a:r>
              <a:rPr lang="es-ES" sz="2500" dirty="0"/>
              <a:t>y </a:t>
            </a:r>
            <a:r>
              <a:rPr lang="es-ES" sz="2500" dirty="0" smtClean="0"/>
              <a:t> de XP.</a:t>
            </a:r>
          </a:p>
          <a:p>
            <a:pPr algn="just"/>
            <a:r>
              <a:rPr lang="es-ES" sz="2500" dirty="0" smtClean="0"/>
              <a:t>Facilita el aumento </a:t>
            </a:r>
            <a:r>
              <a:rPr lang="es-ES" sz="2500" dirty="0"/>
              <a:t>de información en </a:t>
            </a:r>
            <a:r>
              <a:rPr lang="es-ES" sz="2500" dirty="0" smtClean="0"/>
              <a:t>gráficos.</a:t>
            </a:r>
          </a:p>
          <a:p>
            <a:pPr algn="just"/>
            <a:r>
              <a:rPr lang="es-ES" sz="2500" dirty="0" smtClean="0"/>
              <a:t>Seguimiento </a:t>
            </a:r>
            <a:r>
              <a:rPr lang="es-ES" sz="2500" dirty="0"/>
              <a:t>de Sprint / iteración variable con la composición de los </a:t>
            </a:r>
            <a:r>
              <a:rPr lang="es-ES" sz="2500" dirty="0" smtClean="0"/>
              <a:t>equipos.</a:t>
            </a: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877105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Características: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dirty="0" smtClean="0"/>
              <a:t>Seguimiento </a:t>
            </a:r>
            <a:r>
              <a:rPr lang="es-ES" sz="2500" dirty="0"/>
              <a:t>del desarrollo y las </a:t>
            </a:r>
            <a:r>
              <a:rPr lang="es-ES" sz="2500" dirty="0" smtClean="0"/>
              <a:t>pruebas.</a:t>
            </a:r>
          </a:p>
          <a:p>
            <a:pPr algn="just"/>
            <a:r>
              <a:rPr lang="es-ES" sz="2500" dirty="0" smtClean="0"/>
              <a:t>Predicción </a:t>
            </a:r>
            <a:r>
              <a:rPr lang="es-ES" sz="2500" dirty="0"/>
              <a:t>de la desviación prevista de Sprint / iteración de la fecha de </a:t>
            </a:r>
            <a:r>
              <a:rPr lang="es-ES" sz="2500" dirty="0" smtClean="0"/>
              <a:t>finalización</a:t>
            </a:r>
          </a:p>
          <a:p>
            <a:pPr algn="just"/>
            <a:r>
              <a:rPr lang="es-ES" sz="2500" dirty="0" smtClean="0"/>
              <a:t>Exportación </a:t>
            </a:r>
            <a:r>
              <a:rPr lang="es-ES" sz="2500" dirty="0"/>
              <a:t>a Microsoft Excel para todos los gráficos y hojas de </a:t>
            </a:r>
            <a:r>
              <a:rPr lang="es-ES" sz="2500" dirty="0" smtClean="0"/>
              <a:t>cálculo.</a:t>
            </a: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32221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Características: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dirty="0" smtClean="0"/>
              <a:t>Los </a:t>
            </a:r>
            <a:r>
              <a:rPr lang="es-ES" sz="2500" dirty="0"/>
              <a:t>datos almacenados en el archivo local o compartido en el PP en el </a:t>
            </a:r>
            <a:r>
              <a:rPr lang="es-ES" sz="2500" dirty="0" smtClean="0"/>
              <a:t>servidor.</a:t>
            </a:r>
          </a:p>
          <a:p>
            <a:pPr algn="just"/>
            <a:r>
              <a:rPr lang="es-ES" sz="2500" dirty="0" smtClean="0"/>
              <a:t> </a:t>
            </a:r>
            <a:r>
              <a:rPr lang="es-ES" sz="2500" dirty="0"/>
              <a:t>GUI al estilo de Microsoft Office </a:t>
            </a:r>
            <a:endParaRPr lang="es-ES" sz="2500" dirty="0" smtClean="0"/>
          </a:p>
          <a:p>
            <a:pPr algn="just"/>
            <a:r>
              <a:rPr lang="es-ES" sz="2500" dirty="0" smtClean="0"/>
              <a:t>Exportación </a:t>
            </a:r>
            <a:r>
              <a:rPr lang="es-ES" sz="2500" dirty="0"/>
              <a:t>/ Importación de los datos del proyecto en formato </a:t>
            </a:r>
            <a:r>
              <a:rPr lang="es-ES" sz="2500" dirty="0" smtClean="0"/>
              <a:t>XML. </a:t>
            </a: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08882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Conclusiones: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500" dirty="0" smtClean="0"/>
              <a:t>Se </a:t>
            </a:r>
            <a:r>
              <a:rPr lang="es-ES" sz="2500" dirty="0" smtClean="0"/>
              <a:t>mostraron </a:t>
            </a:r>
            <a:r>
              <a:rPr lang="es-ES" sz="2500" dirty="0" smtClean="0"/>
              <a:t>las principales características de las herramientas CASE.</a:t>
            </a:r>
          </a:p>
          <a:p>
            <a:pPr algn="just"/>
            <a:r>
              <a:rPr lang="es-ES" sz="2500" dirty="0" smtClean="0"/>
              <a:t>Se mostraron ejemplos de herramientas CASE.</a:t>
            </a:r>
          </a:p>
          <a:p>
            <a:pPr algn="just"/>
            <a:r>
              <a:rPr lang="es-ES" sz="2500" dirty="0" smtClean="0"/>
              <a:t>Se mostró el software </a:t>
            </a:r>
            <a:r>
              <a:rPr lang="es-ES" sz="2500" dirty="0" err="1" smtClean="0"/>
              <a:t>Spintometer</a:t>
            </a:r>
            <a:r>
              <a:rPr lang="es-ES" sz="2500" dirty="0" smtClean="0"/>
              <a:t> para metodologías livianas.</a:t>
            </a: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69157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Estudio Independiente:</a:t>
            </a:r>
            <a:endParaRPr lang="es-ES" dirty="0"/>
          </a:p>
        </p:txBody>
      </p:sp>
      <p:sp>
        <p:nvSpPr>
          <p:cNvPr id="14" name="Marcador de contenido 13"/>
          <p:cNvSpPr>
            <a:spLocks noGrp="1"/>
          </p:cNvSpPr>
          <p:nvPr>
            <p:ph idx="1"/>
          </p:nvPr>
        </p:nvSpPr>
        <p:spPr>
          <a:xfrm>
            <a:off x="352022" y="2173468"/>
            <a:ext cx="6347714" cy="3880773"/>
          </a:xfrm>
        </p:spPr>
        <p:txBody>
          <a:bodyPr>
            <a:normAutofit/>
          </a:bodyPr>
          <a:lstStyle/>
          <a:p>
            <a:pPr algn="just"/>
            <a:r>
              <a:rPr lang="es-ES" sz="2500" dirty="0" smtClean="0"/>
              <a:t>Estudiar el tutorial sobre la herramienta CASE Sprintometer colgado en </a:t>
            </a:r>
            <a:r>
              <a:rPr lang="es-ES" sz="2500" dirty="0" err="1" smtClean="0"/>
              <a:t>moodle</a:t>
            </a:r>
            <a:r>
              <a:rPr lang="es-ES" sz="2500" dirty="0" smtClean="0"/>
              <a:t>.</a:t>
            </a:r>
          </a:p>
          <a:p>
            <a:pPr algn="just"/>
            <a:r>
              <a:rPr lang="es-ES" sz="2500" dirty="0" smtClean="0"/>
              <a:t>Formar equipos de a tres y seleccionar un trabajo de diploma realizado aplicando una metodología ágil y comenzar su modelación para el próximo laboratorio.</a:t>
            </a:r>
          </a:p>
        </p:txBody>
      </p:sp>
      <p:sp>
        <p:nvSpPr>
          <p:cNvPr id="4" name="AutoShape 2" descr="*"/>
          <p:cNvSpPr>
            <a:spLocks noChangeAspect="1" noChangeArrowheads="1"/>
          </p:cNvSpPr>
          <p:nvPr/>
        </p:nvSpPr>
        <p:spPr bwMode="auto">
          <a:xfrm>
            <a:off x="57150" y="-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3" descr="*"/>
          <p:cNvSpPr>
            <a:spLocks noChangeAspect="1" noChangeArrowheads="1"/>
          </p:cNvSpPr>
          <p:nvPr/>
        </p:nvSpPr>
        <p:spPr bwMode="auto">
          <a:xfrm>
            <a:off x="5715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4" descr="*"/>
          <p:cNvSpPr>
            <a:spLocks noChangeAspect="1" noChangeArrowheads="1"/>
          </p:cNvSpPr>
          <p:nvPr/>
        </p:nvSpPr>
        <p:spPr bwMode="auto">
          <a:xfrm>
            <a:off x="57150" y="1984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2776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las herramientas CASE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2500" dirty="0" smtClean="0"/>
              <a:t>Surgen en el contexto de la llamada “Crisis del Software” para dar solución a la misma.</a:t>
            </a:r>
            <a:endParaRPr lang="es-ES" sz="2500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4230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las herramientas CASE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2500" dirty="0"/>
              <a:t>Las primeras herramientas para apoyar el proceso de desarrollo de software fueron los </a:t>
            </a:r>
            <a:r>
              <a:rPr lang="es-ES" sz="2500" dirty="0" smtClean="0"/>
              <a:t>editores </a:t>
            </a:r>
            <a:r>
              <a:rPr lang="es-ES" sz="2500" dirty="0"/>
              <a:t>y </a:t>
            </a:r>
            <a:r>
              <a:rPr lang="es-ES" sz="2500" dirty="0" smtClean="0"/>
              <a:t>procesadores </a:t>
            </a:r>
            <a:r>
              <a:rPr lang="es-ES" sz="2500" dirty="0"/>
              <a:t>de texto, usados para escribir programas y su documentación</a:t>
            </a:r>
            <a:r>
              <a:rPr lang="es-ES" sz="2500" dirty="0" smtClean="0"/>
              <a:t>.</a:t>
            </a:r>
            <a:endParaRPr lang="es-ES" sz="2500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7256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las herramientas CASE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2500" dirty="0" smtClean="0"/>
              <a:t>Así</a:t>
            </a:r>
            <a:r>
              <a:rPr lang="es-ES" sz="2500" dirty="0"/>
              <a:t>, también algunos programas de dibujo comenzaron a incorporar las </a:t>
            </a:r>
            <a:r>
              <a:rPr lang="es-ES" sz="2500" dirty="0" smtClean="0"/>
              <a:t>notaciones gráficas </a:t>
            </a:r>
            <a:r>
              <a:rPr lang="es-ES" sz="2500" dirty="0"/>
              <a:t>de técnicas para diseño de programas.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8966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las herramientas CASE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ES" sz="2500" dirty="0" smtClean="0"/>
              <a:t>La </a:t>
            </a:r>
            <a:r>
              <a:rPr lang="es-ES" sz="2500" dirty="0"/>
              <a:t>consolidación de metodologías de desarrollo integrando diferentes técnicas impulsó </a:t>
            </a:r>
            <a:r>
              <a:rPr lang="es-ES" sz="2500" dirty="0" smtClean="0"/>
              <a:t>la </a:t>
            </a:r>
            <a:r>
              <a:rPr lang="es-ES" sz="2500" dirty="0"/>
              <a:t>aparición de paquetes de propósito más amplio. Surgió la necesidad de un diccionario </a:t>
            </a:r>
            <a:r>
              <a:rPr lang="es-ES" sz="2500" dirty="0" smtClean="0"/>
              <a:t>de </a:t>
            </a:r>
            <a:r>
              <a:rPr lang="es-ES" sz="2500" dirty="0"/>
              <a:t>datos del sistema que almacene las definiciones usadas en las diferentes fases del </a:t>
            </a:r>
            <a:r>
              <a:rPr lang="es-ES" sz="2500" dirty="0" smtClean="0"/>
              <a:t>desarrollo </a:t>
            </a:r>
            <a:r>
              <a:rPr lang="es-ES" sz="2500" dirty="0"/>
              <a:t>(este diccionario es lo que comúnmente se denomina repositorio). </a:t>
            </a:r>
          </a:p>
        </p:txBody>
      </p:sp>
    </p:spTree>
    <p:extLst>
      <p:ext uri="{BB962C8B-B14F-4D97-AF65-F5344CB8AC3E}">
        <p14:creationId xmlns:p14="http://schemas.microsoft.com/office/powerpoint/2010/main" val="426279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888</TotalTime>
  <Words>1958</Words>
  <Application>Microsoft Office PowerPoint</Application>
  <PresentationFormat>Presentación en pantalla (4:3)</PresentationFormat>
  <Paragraphs>163</Paragraphs>
  <Slides>57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57</vt:i4>
      </vt:variant>
    </vt:vector>
  </HeadingPairs>
  <TitlesOfParts>
    <vt:vector size="62" baseType="lpstr">
      <vt:lpstr>Arial</vt:lpstr>
      <vt:lpstr>Calibri</vt:lpstr>
      <vt:lpstr>Trebuchet MS</vt:lpstr>
      <vt:lpstr>Wingdings 3</vt:lpstr>
      <vt:lpstr>Faceta</vt:lpstr>
      <vt:lpstr>Presentación de PowerPoint</vt:lpstr>
      <vt:lpstr>Objetivo:</vt:lpstr>
      <vt:lpstr>Metodologías de desarrollo de software. </vt:lpstr>
      <vt:lpstr>Computer-Aided Software Engineering (CASE) </vt:lpstr>
      <vt:lpstr>Computer-Aided Software Engineering (CASE) </vt:lpstr>
      <vt:lpstr>Evolución de las herramientas CASE</vt:lpstr>
      <vt:lpstr>Evolución de las herramientas CASE</vt:lpstr>
      <vt:lpstr>Evolución de las herramientas CASE</vt:lpstr>
      <vt:lpstr>Evolución de las herramientas CASE</vt:lpstr>
      <vt:lpstr>Evolución de las herramientas CASE</vt:lpstr>
      <vt:lpstr>Evolución de las herramientas CASE</vt:lpstr>
      <vt:lpstr>Evolución de las herramientas CASE</vt:lpstr>
      <vt:lpstr>Expectativas en el uso de herramientas CASE:</vt:lpstr>
      <vt:lpstr>Expectativas en el uso de herramientas CASE:</vt:lpstr>
      <vt:lpstr>Expectativas en el uso de herramientas CASE:</vt:lpstr>
      <vt:lpstr>Expectativas en el uso de herramientas CASE:</vt:lpstr>
      <vt:lpstr>Componentes de herramientas CASE:</vt:lpstr>
      <vt:lpstr>Componentes de herramientas CASE:</vt:lpstr>
      <vt:lpstr>Componentes de herramientas CASE:</vt:lpstr>
      <vt:lpstr>Componentes de herramientas CASE:</vt:lpstr>
      <vt:lpstr>Componentes de herramientas CASE:</vt:lpstr>
      <vt:lpstr>Componentes de herramientas CASE:</vt:lpstr>
      <vt:lpstr>Clasificación de las herramientas CASE:</vt:lpstr>
      <vt:lpstr>Clasificación de las herramientas CASE:</vt:lpstr>
      <vt:lpstr>Clasificación de las herramientas CASE:</vt:lpstr>
      <vt:lpstr>Clasificación de las herramientas CASE:</vt:lpstr>
      <vt:lpstr>Características que debe soportar:</vt:lpstr>
      <vt:lpstr>Características que debe soportar:</vt:lpstr>
      <vt:lpstr>Características que debe soportar:</vt:lpstr>
      <vt:lpstr>Características deseables:</vt:lpstr>
      <vt:lpstr>Características deseables:</vt:lpstr>
      <vt:lpstr>Características deseables:</vt:lpstr>
      <vt:lpstr>Desventajas:</vt:lpstr>
      <vt:lpstr>Desventajas:</vt:lpstr>
      <vt:lpstr>Ventajas:</vt:lpstr>
      <vt:lpstr>Ventajas:</vt:lpstr>
      <vt:lpstr>Ventajas:</vt:lpstr>
      <vt:lpstr>Ejemplo de Herramientas CASE:</vt:lpstr>
      <vt:lpstr>Ejemplo de Herramientas CASE:</vt:lpstr>
      <vt:lpstr>Ejemplo de Herramientas CASE:</vt:lpstr>
      <vt:lpstr>Ejemplo de Herramientas CASE:</vt:lpstr>
      <vt:lpstr>Ejemplo de Herramientas CASE:</vt:lpstr>
      <vt:lpstr>Ejemplo de Herramientas CASE:</vt:lpstr>
      <vt:lpstr>Ejemplo de Herramientas CASE:</vt:lpstr>
      <vt:lpstr>Ejemplo de Herramientas CASE:</vt:lpstr>
      <vt:lpstr>Ejemplo de Herramientas CASE:</vt:lpstr>
      <vt:lpstr>Ejemplo de Herramientas CASE:</vt:lpstr>
      <vt:lpstr>Sprintometer:</vt:lpstr>
      <vt:lpstr>Sprintometer:</vt:lpstr>
      <vt:lpstr>Sprintometer:</vt:lpstr>
      <vt:lpstr>Sprintometer:</vt:lpstr>
      <vt:lpstr>Sprintometer:</vt:lpstr>
      <vt:lpstr>Características:</vt:lpstr>
      <vt:lpstr>Características:</vt:lpstr>
      <vt:lpstr>Características:</vt:lpstr>
      <vt:lpstr>Conclusiones:</vt:lpstr>
      <vt:lpstr>Estudio Independiente: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Omar Rivero Muniz</dc:creator>
  <cp:lastModifiedBy>omar.rivero</cp:lastModifiedBy>
  <cp:revision>32</cp:revision>
  <dcterms:created xsi:type="dcterms:W3CDTF">2016-03-28T19:11:09Z</dcterms:created>
  <dcterms:modified xsi:type="dcterms:W3CDTF">2016-04-05T16:33:24Z</dcterms:modified>
</cp:coreProperties>
</file>