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74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8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6" r:id="rId23"/>
    <p:sldId id="277" r:id="rId24"/>
    <p:sldId id="281" r:id="rId25"/>
    <p:sldId id="280" r:id="rId26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19" autoAdjust="0"/>
    <p:restoredTop sz="94615" autoAdjust="0"/>
  </p:normalViewPr>
  <p:slideViewPr>
    <p:cSldViewPr>
      <p:cViewPr>
        <p:scale>
          <a:sx n="60" d="100"/>
          <a:sy n="60" d="100"/>
        </p:scale>
        <p:origin x="-1282" y="-5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96027-E2A5-40F6-B281-DC94EF5246B6}" type="datetimeFigureOut">
              <a:rPr lang="es-VE" smtClean="0"/>
              <a:pPr/>
              <a:t>24/08/2016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B4AF2-1610-4E0D-BFB8-6F2E38BAB0DC}" type="slidenum">
              <a:rPr lang="es-VE" smtClean="0"/>
              <a:pPr/>
              <a:t>‹Nº›</a:t>
            </a:fld>
            <a:endParaRPr lang="es-V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12875"/>
            <a:ext cx="7772400" cy="2187575"/>
          </a:xfrm>
        </p:spPr>
        <p:txBody>
          <a:bodyPr>
            <a:normAutofit fontScale="90000"/>
          </a:bodyPr>
          <a:lstStyle/>
          <a:p>
            <a:r>
              <a:rPr lang="es-ES" sz="3600" b="1" dirty="0" smtClean="0"/>
              <a:t>Curso “Termodinámica Avanzada” </a:t>
            </a:r>
            <a:br>
              <a:rPr lang="es-ES" sz="3600" b="1" dirty="0" smtClean="0"/>
            </a:br>
            <a:r>
              <a:rPr lang="es-ES" sz="3600" b="1" dirty="0" smtClean="0"/>
              <a:t>Maestría  Ingeniería Asistida por Computadoras</a:t>
            </a:r>
            <a:br>
              <a:rPr lang="es-ES" sz="3600" b="1" dirty="0" smtClean="0"/>
            </a:br>
            <a:endParaRPr lang="es-ES" sz="3600" b="1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941888"/>
            <a:ext cx="6400800" cy="1198562"/>
          </a:xfrm>
        </p:spPr>
        <p:txBody>
          <a:bodyPr/>
          <a:lstStyle/>
          <a:p>
            <a:pPr eaLnBrk="1" hangingPunct="1"/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Roberto Vizcón Toledo</a:t>
            </a:r>
          </a:p>
          <a:p>
            <a:pPr eaLnBrk="1" hangingPunct="1"/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Dpto. Ing. </a:t>
            </a:r>
            <a:r>
              <a:rPr lang="es-E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</a:t>
            </a:r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UM</a:t>
            </a:r>
          </a:p>
          <a:p>
            <a:pPr eaLnBrk="1" hangingPunct="1"/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Sept. 2015.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88350" y="6237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ES_tradnl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7596188" y="6165850"/>
            <a:ext cx="13532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b="1" dirty="0"/>
              <a:t>Clase # </a:t>
            </a:r>
            <a:r>
              <a:rPr lang="es-ES_tradnl" b="1" dirty="0" smtClean="0"/>
              <a:t>8 y 9</a:t>
            </a:r>
            <a:endParaRPr lang="es-ES_tradn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85786" y="163699"/>
            <a:ext cx="7772400" cy="857256"/>
          </a:xfrm>
        </p:spPr>
        <p:txBody>
          <a:bodyPr>
            <a:normAutofit/>
          </a:bodyPr>
          <a:lstStyle/>
          <a:p>
            <a:r>
              <a:rPr lang="es-VE" sz="3200" b="1" dirty="0" smtClean="0"/>
              <a:t>1ra. Ley de la Termodinámica para sólidos 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28596" y="1000108"/>
            <a:ext cx="8286808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According to the first law of thermodynamics the internal energy [U] change of a system </a:t>
            </a:r>
            <a:r>
              <a:rPr lang="en-US" sz="2400" dirty="0" smtClean="0"/>
              <a:t>can </a:t>
            </a:r>
            <a:r>
              <a:rPr lang="es-VE" sz="2400" dirty="0" err="1" smtClean="0"/>
              <a:t>be</a:t>
            </a:r>
            <a:r>
              <a:rPr lang="es-VE" sz="2400" dirty="0" smtClean="0"/>
              <a:t> </a:t>
            </a:r>
            <a:r>
              <a:rPr lang="es-VE" sz="2400" dirty="0" err="1"/>
              <a:t>calculated</a:t>
            </a:r>
            <a:r>
              <a:rPr lang="es-VE" sz="2400" dirty="0"/>
              <a:t> as</a:t>
            </a:r>
            <a:r>
              <a:rPr lang="es-VE" sz="2400" dirty="0" smtClean="0"/>
              <a:t>:</a:t>
            </a:r>
          </a:p>
          <a:p>
            <a:r>
              <a:rPr lang="fr-FR" sz="2800" dirty="0" err="1" smtClean="0"/>
              <a:t>dU</a:t>
            </a:r>
            <a:r>
              <a:rPr lang="fr-FR" sz="2800" dirty="0" smtClean="0"/>
              <a:t> = </a:t>
            </a:r>
            <a:r>
              <a:rPr lang="en-US" sz="2800" i="1" dirty="0" smtClean="0">
                <a:sym typeface="Symbol"/>
              </a:rPr>
              <a:t> </a:t>
            </a:r>
            <a:r>
              <a:rPr lang="fr-FR" sz="2800" dirty="0" smtClean="0"/>
              <a:t>q + </a:t>
            </a:r>
            <a:r>
              <a:rPr lang="en-US" sz="2800" i="1" dirty="0" smtClean="0">
                <a:sym typeface="Symbol"/>
              </a:rPr>
              <a:t> </a:t>
            </a:r>
            <a:r>
              <a:rPr lang="fr-FR" sz="2800" dirty="0" smtClean="0"/>
              <a:t>w =n c</a:t>
            </a:r>
            <a:r>
              <a:rPr lang="fr-FR" sz="2800" b="1" dirty="0" smtClean="0"/>
              <a:t>v</a:t>
            </a:r>
            <a:r>
              <a:rPr lang="fr-FR" sz="2800" dirty="0" smtClean="0"/>
              <a:t> </a:t>
            </a:r>
            <a:r>
              <a:rPr lang="fr-FR" sz="2800" dirty="0" err="1"/>
              <a:t>dT</a:t>
            </a:r>
            <a:r>
              <a:rPr lang="fr-FR" sz="2800" dirty="0"/>
              <a:t> </a:t>
            </a:r>
            <a:r>
              <a:rPr lang="fr-FR" sz="2800" dirty="0" smtClean="0"/>
              <a:t>– </a:t>
            </a:r>
            <a:r>
              <a:rPr lang="fr-FR" sz="2800" dirty="0" err="1" smtClean="0"/>
              <a:t>pdV</a:t>
            </a:r>
            <a:r>
              <a:rPr lang="fr-FR" sz="2800" dirty="0" smtClean="0"/>
              <a:t> </a:t>
            </a:r>
          </a:p>
          <a:p>
            <a:r>
              <a:rPr lang="en-US" sz="2400" dirty="0" smtClean="0"/>
              <a:t>where </a:t>
            </a:r>
            <a:r>
              <a:rPr lang="en-US" sz="2400" b="1" dirty="0"/>
              <a:t>q</a:t>
            </a:r>
            <a:r>
              <a:rPr lang="en-US" sz="2400" dirty="0"/>
              <a:t> is the heat, supplied to or taken away from the </a:t>
            </a:r>
            <a:r>
              <a:rPr lang="en-US" sz="2400" dirty="0" smtClean="0"/>
              <a:t>system, </a:t>
            </a:r>
            <a:r>
              <a:rPr lang="en-US" sz="2400" b="1" dirty="0" smtClean="0"/>
              <a:t>w</a:t>
            </a:r>
            <a:r>
              <a:rPr lang="en-US" sz="2400" dirty="0" smtClean="0"/>
              <a:t> </a:t>
            </a:r>
            <a:r>
              <a:rPr lang="en-US" sz="2400" dirty="0"/>
              <a:t>is the mechanical work, </a:t>
            </a:r>
            <a:r>
              <a:rPr lang="en-US" sz="2400" dirty="0" smtClean="0"/>
              <a:t>done by or(-) on(+) </a:t>
            </a:r>
            <a:r>
              <a:rPr lang="en-US" sz="2400" dirty="0"/>
              <a:t>the system, and </a:t>
            </a:r>
            <a:r>
              <a:rPr lang="en-US" sz="2400" b="1" dirty="0" err="1" smtClean="0"/>
              <a:t>Cv</a:t>
            </a:r>
            <a:r>
              <a:rPr lang="en-US" sz="2400" dirty="0" smtClean="0"/>
              <a:t> </a:t>
            </a:r>
            <a:r>
              <a:rPr lang="en-US" sz="2400" dirty="0"/>
              <a:t>is the molar heat capacity at constant volume. The internal </a:t>
            </a:r>
            <a:r>
              <a:rPr lang="en-US" sz="2400" dirty="0" smtClean="0"/>
              <a:t>energy </a:t>
            </a:r>
            <a:r>
              <a:rPr lang="en-US" sz="2400" b="1" dirty="0" smtClean="0"/>
              <a:t>U</a:t>
            </a:r>
            <a:r>
              <a:rPr lang="en-US" sz="2400" dirty="0" smtClean="0"/>
              <a:t> is </a:t>
            </a:r>
            <a:r>
              <a:rPr lang="en-US" sz="2400" dirty="0"/>
              <a:t>a state function. In a closed system the path taken from the initial to the final state should </a:t>
            </a:r>
            <a:r>
              <a:rPr lang="en-US" sz="2400" dirty="0" smtClean="0"/>
              <a:t>not affect </a:t>
            </a:r>
            <a:r>
              <a:rPr lang="en-US" sz="2400" dirty="0"/>
              <a:t>the internal energy change between the initial and the final conditions</a:t>
            </a:r>
            <a:r>
              <a:rPr lang="en-US" sz="2400" dirty="0" smtClean="0"/>
              <a:t>.</a:t>
            </a:r>
          </a:p>
          <a:p>
            <a:r>
              <a:rPr lang="en-US" sz="2400" b="1" u="sng" dirty="0">
                <a:solidFill>
                  <a:srgbClr val="FF0000"/>
                </a:solidFill>
              </a:rPr>
              <a:t>Caution: </a:t>
            </a:r>
            <a:r>
              <a:rPr lang="en-US" sz="2400" dirty="0"/>
              <a:t>There are two different conventions regarding how the 1st Law is stated. Our convention will be that </a:t>
            </a:r>
            <a:r>
              <a:rPr lang="en-US" sz="2400" i="1" dirty="0" smtClean="0">
                <a:sym typeface="Symbol"/>
              </a:rPr>
              <a:t> </a:t>
            </a:r>
            <a:r>
              <a:rPr lang="en-US" sz="2400" i="1" dirty="0" smtClean="0"/>
              <a:t>w </a:t>
            </a:r>
            <a:r>
              <a:rPr lang="en-US" sz="2400" i="1" dirty="0"/>
              <a:t>has a</a:t>
            </a:r>
          </a:p>
          <a:p>
            <a:r>
              <a:rPr lang="en-US" sz="2400" dirty="0"/>
              <a:t>positive value when we do work on the system (and a negative value when the system does work). Engineers tend to</a:t>
            </a:r>
          </a:p>
          <a:p>
            <a:r>
              <a:rPr lang="en-US" sz="2400" dirty="0"/>
              <a:t>write the 1st Law as </a:t>
            </a:r>
            <a:r>
              <a:rPr lang="en-US" sz="2400" dirty="0" err="1"/>
              <a:t>d</a:t>
            </a:r>
            <a:r>
              <a:rPr lang="en-US" sz="2400" i="1" dirty="0" err="1"/>
              <a:t>U</a:t>
            </a:r>
            <a:r>
              <a:rPr lang="en-US" sz="2400" i="1" dirty="0"/>
              <a:t> = </a:t>
            </a:r>
            <a:r>
              <a:rPr lang="en-US" sz="2400" i="1" dirty="0" smtClean="0">
                <a:sym typeface="Symbol"/>
              </a:rPr>
              <a:t> </a:t>
            </a:r>
            <a:r>
              <a:rPr lang="en-US" sz="2400" i="1" dirty="0" smtClean="0"/>
              <a:t>q </a:t>
            </a:r>
            <a:r>
              <a:rPr lang="en-US" sz="2400" i="1" dirty="0"/>
              <a:t>– </a:t>
            </a:r>
            <a:r>
              <a:rPr lang="en-US" sz="2400" i="1" dirty="0" smtClean="0">
                <a:sym typeface="Symbol"/>
              </a:rPr>
              <a:t> </a:t>
            </a:r>
            <a:r>
              <a:rPr lang="en-US" sz="2400" i="1" dirty="0" smtClean="0"/>
              <a:t>w </a:t>
            </a:r>
            <a:r>
              <a:rPr lang="en-US" sz="2400" i="1" dirty="0"/>
              <a:t>and define </a:t>
            </a:r>
            <a:r>
              <a:rPr lang="en-US" sz="2400" i="1" dirty="0" smtClean="0">
                <a:sym typeface="Symbol"/>
              </a:rPr>
              <a:t> </a:t>
            </a:r>
            <a:r>
              <a:rPr lang="en-US" sz="2400" i="1" dirty="0" smtClean="0"/>
              <a:t>w </a:t>
            </a:r>
            <a:r>
              <a:rPr lang="en-US" sz="2400" i="1" dirty="0"/>
              <a:t>to have a positive value when the system does </a:t>
            </a:r>
            <a:r>
              <a:rPr lang="en-US" sz="2400" i="1" dirty="0" smtClean="0"/>
              <a:t>work</a:t>
            </a:r>
            <a:endParaRPr lang="es-VE" sz="2400" dirty="0" smtClean="0"/>
          </a:p>
          <a:p>
            <a:endParaRPr lang="es-VE" dirty="0" smtClean="0"/>
          </a:p>
          <a:p>
            <a:endParaRPr lang="es-VE" dirty="0"/>
          </a:p>
          <a:p>
            <a:endParaRPr lang="es-V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85786" y="163698"/>
            <a:ext cx="7772400" cy="1622227"/>
          </a:xfrm>
        </p:spPr>
        <p:txBody>
          <a:bodyPr>
            <a:noAutofit/>
          </a:bodyPr>
          <a:lstStyle/>
          <a:p>
            <a:r>
              <a:rPr lang="es-VE" sz="2400" b="1" dirty="0" smtClean="0"/>
              <a:t>Funciones termodinámicas de estado y de recorrido. Potenciales termodinámicos y ecuaciones diferenciales de la termodinámica (Maxwell)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00213"/>
            <a:ext cx="8501122" cy="496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VE" sz="2400" b="1" dirty="0" smtClean="0"/>
              <a:t>Importancia de la energía libre de Gibbs en el estudio termodinámico del estado sólido</a:t>
            </a:r>
            <a:endParaRPr lang="es-VE" sz="2400" dirty="0"/>
          </a:p>
        </p:txBody>
      </p:sp>
      <p:sp>
        <p:nvSpPr>
          <p:cNvPr id="4" name="3 CuadroTexto"/>
          <p:cNvSpPr txBox="1"/>
          <p:nvPr/>
        </p:nvSpPr>
        <p:spPr>
          <a:xfrm>
            <a:off x="928662" y="1643050"/>
            <a:ext cx="74295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Gibbs </a:t>
            </a:r>
            <a:r>
              <a:rPr lang="en-US" sz="2400" b="1" dirty="0"/>
              <a:t>free energy (</a:t>
            </a:r>
            <a:r>
              <a:rPr lang="en-US" sz="2400" b="1" i="1" dirty="0"/>
              <a:t>G</a:t>
            </a:r>
            <a:r>
              <a:rPr lang="en-US" sz="2400" b="1" i="1" dirty="0" smtClean="0"/>
              <a:t>)</a:t>
            </a:r>
          </a:p>
          <a:p>
            <a:endParaRPr lang="en-US" sz="2400" b="1" i="1" dirty="0"/>
          </a:p>
          <a:p>
            <a:r>
              <a:rPr lang="en-US" sz="2400" b="1" dirty="0"/>
              <a:t>The Gibbs free energy is a function designed to be useful for defining conditions of equilibrium. </a:t>
            </a:r>
            <a:r>
              <a:rPr lang="en-US" sz="2400" b="1" dirty="0" smtClean="0"/>
              <a:t>It is </a:t>
            </a:r>
            <a:r>
              <a:rPr lang="en-US" sz="2400" b="1" dirty="0"/>
              <a:t>this </a:t>
            </a:r>
            <a:r>
              <a:rPr lang="en-US" sz="2400" b="1" dirty="0" err="1" smtClean="0"/>
              <a:t>arameter</a:t>
            </a:r>
            <a:r>
              <a:rPr lang="en-US" sz="2400" b="1" dirty="0"/>
              <a:t>, </a:t>
            </a:r>
            <a:r>
              <a:rPr lang="en-US" sz="2400" b="1" i="1" dirty="0"/>
              <a:t>G, which allows us to find the equilibrium state of a system by considering </a:t>
            </a:r>
            <a:r>
              <a:rPr lang="en-US" sz="2400" b="1" i="1" dirty="0" smtClean="0"/>
              <a:t>only </a:t>
            </a:r>
            <a:r>
              <a:rPr lang="en-US" sz="2400" b="1" dirty="0" smtClean="0"/>
              <a:t>the </a:t>
            </a:r>
            <a:r>
              <a:rPr lang="en-US" sz="2400" b="1" dirty="0"/>
              <a:t>properties of the system, and not also the properties of its surroundings. </a:t>
            </a:r>
            <a:endParaRPr lang="en-US" sz="2400" b="1" dirty="0" smtClean="0"/>
          </a:p>
          <a:p>
            <a:endParaRPr lang="en-US" sz="2400" b="1" dirty="0"/>
          </a:p>
          <a:p>
            <a:r>
              <a:rPr lang="en-US" sz="2400" b="1" dirty="0" smtClean="0"/>
              <a:t>As </a:t>
            </a:r>
            <a:r>
              <a:rPr lang="en-US" sz="2400" b="1" dirty="0"/>
              <a:t>its name suggests</a:t>
            </a:r>
            <a:r>
              <a:rPr lang="en-US" sz="2400" b="1" dirty="0" smtClean="0"/>
              <a:t>, Gibbs </a:t>
            </a:r>
            <a:r>
              <a:rPr lang="en-US" sz="2400" b="1" dirty="0"/>
              <a:t>free energy can be thought of as the energy which can be available to do useful work</a:t>
            </a:r>
            <a:r>
              <a:rPr lang="en-US" sz="2400" b="1" dirty="0" smtClean="0"/>
              <a:t>. </a:t>
            </a:r>
          </a:p>
          <a:p>
            <a:endParaRPr lang="es-VE" dirty="0"/>
          </a:p>
          <a:p>
            <a:endParaRPr lang="es-VE" dirty="0" smtClean="0"/>
          </a:p>
          <a:p>
            <a:endParaRPr lang="es-VE" dirty="0"/>
          </a:p>
          <a:p>
            <a:endParaRPr lang="es-VE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VE" sz="2400" b="1" dirty="0" smtClean="0"/>
              <a:t>Importancia de la energía libre de Gibbs en el estudio termodinámico del estado sólido</a:t>
            </a:r>
            <a:endParaRPr lang="es-VE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62074"/>
            <a:ext cx="8572560" cy="521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596" y="237966"/>
            <a:ext cx="892971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Rectángulo"/>
          <p:cNvSpPr/>
          <p:nvPr/>
        </p:nvSpPr>
        <p:spPr>
          <a:xfrm>
            <a:off x="428596" y="5143512"/>
            <a:ext cx="80010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Returning to the example of carbon at atmospheric pressure and room temperature, state (a) </a:t>
            </a:r>
            <a:r>
              <a:rPr lang="en-US" sz="2000" b="1" dirty="0" smtClean="0"/>
              <a:t>would represent </a:t>
            </a:r>
            <a:r>
              <a:rPr lang="en-US" sz="2000" b="1" dirty="0"/>
              <a:t>diamond and state (d) would represent graphite. The energy barrier between the </a:t>
            </a:r>
            <a:r>
              <a:rPr lang="en-US" sz="2000" b="1" dirty="0" smtClean="0"/>
              <a:t>two </a:t>
            </a:r>
            <a:r>
              <a:rPr lang="es-VE" sz="2000" b="1" dirty="0" err="1" smtClean="0"/>
              <a:t>would</a:t>
            </a:r>
            <a:r>
              <a:rPr lang="es-VE" sz="2000" b="1" dirty="0" smtClean="0"/>
              <a:t> </a:t>
            </a:r>
            <a:r>
              <a:rPr lang="es-VE" sz="2000" b="1" dirty="0" err="1"/>
              <a:t>be</a:t>
            </a:r>
            <a:r>
              <a:rPr lang="es-VE" sz="2000" b="1" dirty="0"/>
              <a:t> </a:t>
            </a:r>
            <a:r>
              <a:rPr lang="es-VE" sz="2000" b="1" dirty="0" err="1"/>
              <a:t>very</a:t>
            </a:r>
            <a:r>
              <a:rPr lang="es-VE" sz="2000" b="1" dirty="0"/>
              <a:t> </a:t>
            </a:r>
            <a:r>
              <a:rPr lang="es-VE" sz="2000" b="1" dirty="0" err="1"/>
              <a:t>large</a:t>
            </a:r>
            <a:r>
              <a:rPr lang="es-VE" sz="20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VE" sz="2400" b="1" dirty="0" smtClean="0"/>
              <a:t>Importancia de la energía libre de Gibbs en el estudio termodinámico del estado sólido</a:t>
            </a:r>
            <a:endParaRPr lang="es-VE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857255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9178" y="-214108"/>
            <a:ext cx="8686800" cy="1143000"/>
          </a:xfrm>
        </p:spPr>
        <p:txBody>
          <a:bodyPr>
            <a:normAutofit/>
          </a:bodyPr>
          <a:lstStyle/>
          <a:p>
            <a:r>
              <a:rPr lang="es-VE" sz="2400" b="1" dirty="0" smtClean="0"/>
              <a:t>Propiedades </a:t>
            </a:r>
            <a:r>
              <a:rPr lang="es-VE" sz="2400" b="1" dirty="0" err="1" smtClean="0"/>
              <a:t>termofísicas</a:t>
            </a:r>
            <a:r>
              <a:rPr lang="es-VE" sz="2400" b="1" dirty="0" smtClean="0"/>
              <a:t> para acero de bajo contenido de carbono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857231"/>
            <a:ext cx="8215370" cy="600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9178" y="-214108"/>
            <a:ext cx="8686800" cy="1143000"/>
          </a:xfrm>
        </p:spPr>
        <p:txBody>
          <a:bodyPr>
            <a:normAutofit/>
          </a:bodyPr>
          <a:lstStyle/>
          <a:p>
            <a:r>
              <a:rPr lang="es-VE" sz="2400" b="1" dirty="0" smtClean="0"/>
              <a:t>Propiedades </a:t>
            </a:r>
            <a:r>
              <a:rPr lang="es-VE" sz="2400" b="1" dirty="0" err="1" smtClean="0"/>
              <a:t>termofísicas</a:t>
            </a:r>
            <a:r>
              <a:rPr lang="es-VE" sz="2400" b="1" dirty="0" smtClean="0"/>
              <a:t> para acero de bajo contenido de carbono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8715436" cy="5048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9178" y="-214108"/>
            <a:ext cx="8686800" cy="1143000"/>
          </a:xfrm>
        </p:spPr>
        <p:txBody>
          <a:bodyPr>
            <a:normAutofit/>
          </a:bodyPr>
          <a:lstStyle/>
          <a:p>
            <a:r>
              <a:rPr lang="es-VE" sz="2400" b="1" dirty="0" smtClean="0"/>
              <a:t>Propiedades </a:t>
            </a:r>
            <a:r>
              <a:rPr lang="es-VE" sz="2400" b="1" dirty="0" err="1" smtClean="0"/>
              <a:t>termofísicas</a:t>
            </a:r>
            <a:r>
              <a:rPr lang="es-VE" sz="2400" b="1" dirty="0" smtClean="0"/>
              <a:t> para acero de bajo contenido de carbono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885828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9178" y="-214108"/>
            <a:ext cx="8686800" cy="1143000"/>
          </a:xfrm>
        </p:spPr>
        <p:txBody>
          <a:bodyPr>
            <a:normAutofit/>
          </a:bodyPr>
          <a:lstStyle/>
          <a:p>
            <a:r>
              <a:rPr lang="es-VE" sz="2400" b="1" dirty="0" smtClean="0"/>
              <a:t>Propiedades </a:t>
            </a:r>
            <a:r>
              <a:rPr lang="es-VE" sz="2400" b="1" dirty="0" err="1" smtClean="0"/>
              <a:t>termofísicas</a:t>
            </a:r>
            <a:r>
              <a:rPr lang="es-VE" sz="2400" b="1" dirty="0" smtClean="0"/>
              <a:t> para acero de bajo contenido de carbono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771530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57224" y="114266"/>
            <a:ext cx="7772400" cy="857256"/>
          </a:xfrm>
        </p:spPr>
        <p:txBody>
          <a:bodyPr>
            <a:normAutofit/>
          </a:bodyPr>
          <a:lstStyle/>
          <a:p>
            <a:r>
              <a:rPr lang="es-VE" sz="3200" b="1" dirty="0" smtClean="0"/>
              <a:t>Leyes de la Termodinámica del Estado Sólido</a:t>
            </a:r>
            <a:endParaRPr lang="es-VE" sz="32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357158" y="970540"/>
            <a:ext cx="828680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400" b="1" dirty="0" smtClean="0"/>
              <a:t>Contenidos</a:t>
            </a:r>
          </a:p>
          <a:p>
            <a:pPr>
              <a:buFont typeface="Arial" pitchFamily="34" charset="0"/>
              <a:buChar char="•"/>
            </a:pPr>
            <a:r>
              <a:rPr lang="es-VE" sz="2400" b="1" dirty="0" smtClean="0"/>
              <a:t> Introducción </a:t>
            </a:r>
          </a:p>
          <a:p>
            <a:pPr>
              <a:buFont typeface="Arial" pitchFamily="34" charset="0"/>
              <a:buChar char="•"/>
            </a:pPr>
            <a:r>
              <a:rPr lang="es-VE" sz="2400" b="1" dirty="0" smtClean="0"/>
              <a:t>Ecuación de estado termodinámico para gases (ideal y real), líquidos y para el sólido</a:t>
            </a:r>
          </a:p>
          <a:p>
            <a:pPr>
              <a:buFont typeface="Arial" pitchFamily="34" charset="0"/>
              <a:buChar char="•"/>
            </a:pPr>
            <a:r>
              <a:rPr lang="es-VE" sz="2400" b="1" dirty="0" smtClean="0"/>
              <a:t> Coeficiente de expansión térmica a presión constante - ß</a:t>
            </a:r>
          </a:p>
          <a:p>
            <a:pPr>
              <a:buFont typeface="Arial" pitchFamily="34" charset="0"/>
              <a:buChar char="•"/>
            </a:pPr>
            <a:r>
              <a:rPr lang="es-VE" sz="2400" b="1" dirty="0" smtClean="0"/>
              <a:t> Módulo de compresión isotérmico – </a:t>
            </a:r>
            <a:r>
              <a:rPr lang="es-VE" sz="2400" b="1" dirty="0" err="1" smtClean="0"/>
              <a:t>Kt</a:t>
            </a:r>
            <a:endParaRPr lang="es-VE" sz="2400" b="1" dirty="0" smtClean="0"/>
          </a:p>
          <a:p>
            <a:pPr>
              <a:buFont typeface="Arial" pitchFamily="34" charset="0"/>
              <a:buChar char="•"/>
            </a:pPr>
            <a:r>
              <a:rPr lang="es-VE" sz="2400" b="1" dirty="0" smtClean="0"/>
              <a:t> Primera Ley de la Termodinámica. Funciones de estado y recorrido</a:t>
            </a:r>
          </a:p>
          <a:p>
            <a:pPr>
              <a:buFont typeface="Arial" pitchFamily="34" charset="0"/>
              <a:buChar char="•"/>
            </a:pPr>
            <a:r>
              <a:rPr lang="es-VE" dirty="0" smtClean="0"/>
              <a:t>  </a:t>
            </a:r>
            <a:r>
              <a:rPr lang="es-VE" sz="2400" b="1" dirty="0" smtClean="0"/>
              <a:t>Potenciales termodinámicos  </a:t>
            </a:r>
          </a:p>
          <a:p>
            <a:pPr>
              <a:buFont typeface="Arial" pitchFamily="34" charset="0"/>
              <a:buChar char="•"/>
            </a:pPr>
            <a:r>
              <a:rPr lang="es-VE" sz="2400" b="1" dirty="0" smtClean="0"/>
              <a:t> Ecuaciones diferenciales (</a:t>
            </a:r>
            <a:r>
              <a:rPr lang="es-VE" sz="2400" b="1" dirty="0" err="1" smtClean="0"/>
              <a:t>Maxwel</a:t>
            </a:r>
            <a:r>
              <a:rPr lang="es-VE" sz="2400" b="1" dirty="0" smtClean="0"/>
              <a:t>) de la termodinámica</a:t>
            </a:r>
          </a:p>
          <a:p>
            <a:pPr>
              <a:buFont typeface="Arial" pitchFamily="34" charset="0"/>
              <a:buChar char="•"/>
            </a:pPr>
            <a:r>
              <a:rPr lang="es-VE" sz="2400" b="1" dirty="0"/>
              <a:t> </a:t>
            </a:r>
            <a:r>
              <a:rPr lang="es-VE" sz="2400" b="1" dirty="0" smtClean="0"/>
              <a:t>Importancia de la energía libre de Gibbs en el estudio termodinámico del estado sólido.</a:t>
            </a:r>
          </a:p>
          <a:p>
            <a:pPr>
              <a:buFont typeface="Arial" pitchFamily="34" charset="0"/>
              <a:buChar char="•"/>
            </a:pPr>
            <a:r>
              <a:rPr lang="es-VE" sz="2400" b="1" dirty="0" smtClean="0"/>
              <a:t>Propiedades </a:t>
            </a:r>
            <a:r>
              <a:rPr lang="es-VE" sz="2400" b="1" dirty="0" err="1" smtClean="0"/>
              <a:t>termofísicas</a:t>
            </a:r>
            <a:r>
              <a:rPr lang="es-VE" sz="2400" b="1" dirty="0" smtClean="0"/>
              <a:t> para acero de bajo contenido de carbono </a:t>
            </a:r>
          </a:p>
          <a:p>
            <a:pPr>
              <a:buFont typeface="Arial" pitchFamily="34" charset="0"/>
              <a:buChar char="•"/>
            </a:pPr>
            <a:r>
              <a:rPr lang="es-VE" sz="2400" b="1" dirty="0" smtClean="0"/>
              <a:t>Ejemplos de cálculo por métodos computacionales.</a:t>
            </a:r>
          </a:p>
          <a:p>
            <a:endParaRPr lang="es-VE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9178" y="-214108"/>
            <a:ext cx="8686800" cy="1143000"/>
          </a:xfrm>
        </p:spPr>
        <p:txBody>
          <a:bodyPr>
            <a:normAutofit/>
          </a:bodyPr>
          <a:lstStyle/>
          <a:p>
            <a:r>
              <a:rPr lang="es-VE" sz="2400" b="1" dirty="0" smtClean="0"/>
              <a:t>Propiedades </a:t>
            </a:r>
            <a:r>
              <a:rPr lang="es-VE" sz="2400" b="1" dirty="0" err="1" smtClean="0"/>
              <a:t>termofísicas</a:t>
            </a:r>
            <a:r>
              <a:rPr lang="es-VE" sz="2400" b="1" dirty="0" smtClean="0"/>
              <a:t> para acero de bajo contenido de carbono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7929618" cy="550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4786346"/>
          </a:xfrm>
        </p:spPr>
        <p:txBody>
          <a:bodyPr>
            <a:noAutofit/>
          </a:bodyPr>
          <a:lstStyle/>
          <a:p>
            <a:r>
              <a:rPr lang="es-VE" sz="2400" b="1" dirty="0" smtClean="0"/>
              <a:t>Ejemplos de cálculo:</a:t>
            </a:r>
            <a:br>
              <a:rPr lang="es-VE" sz="2400" b="1" dirty="0" smtClean="0"/>
            </a:br>
            <a:r>
              <a:rPr lang="es-VE" sz="2400" b="1" dirty="0" smtClean="0"/>
              <a:t/>
            </a:r>
            <a:br>
              <a:rPr lang="es-VE" sz="2400" b="1" dirty="0" smtClean="0"/>
            </a:br>
            <a:r>
              <a:rPr lang="es-VE" sz="2400" b="1" dirty="0" smtClean="0"/>
              <a:t>CONAMET/SAM-2008</a:t>
            </a:r>
            <a:r>
              <a:rPr lang="es-VE" sz="2400" b="1" dirty="0"/>
              <a:t/>
            </a:r>
            <a:br>
              <a:rPr lang="es-VE" sz="2400" b="1" dirty="0"/>
            </a:br>
            <a:r>
              <a:rPr lang="es-VE" sz="2400" b="1" dirty="0"/>
              <a:t>A PROCEDURE TO COMPUTE EQUILIBRIUM CONCENTRATIONS </a:t>
            </a:r>
            <a:r>
              <a:rPr lang="es-VE" sz="2400" b="1" dirty="0" smtClean="0"/>
              <a:t>IN </a:t>
            </a:r>
            <a:r>
              <a:rPr lang="en-US" sz="2400" b="1" dirty="0" smtClean="0"/>
              <a:t>MULTICOMPONENT </a:t>
            </a:r>
            <a:r>
              <a:rPr lang="en-US" sz="2400" b="1" dirty="0"/>
              <a:t>SYSTEMS BY GIBBS ENERGY MINIMIZATION </a:t>
            </a:r>
            <a:r>
              <a:rPr lang="en-US" sz="2400" b="1" dirty="0" smtClean="0"/>
              <a:t>ON </a:t>
            </a:r>
            <a:r>
              <a:rPr lang="es-VE" sz="2400" b="1" dirty="0" smtClean="0"/>
              <a:t>SPREADSHEETS</a:t>
            </a:r>
            <a:r>
              <a:rPr lang="es-VE" sz="2400" b="1" dirty="0"/>
              <a:t/>
            </a:r>
            <a:br>
              <a:rPr lang="es-VE" sz="2400" b="1" dirty="0"/>
            </a:br>
            <a:r>
              <a:rPr lang="pt-BR" sz="2400" b="1" dirty="0"/>
              <a:t>Aline Lima da Silva </a:t>
            </a:r>
            <a:r>
              <a:rPr lang="pt-BR" sz="2400" b="1" dirty="0" err="1"/>
              <a:t>􀀁</a:t>
            </a:r>
            <a:r>
              <a:rPr lang="pt-BR" sz="2400" b="1" dirty="0"/>
              <a:t>, Nestor Cezar </a:t>
            </a:r>
            <a:r>
              <a:rPr lang="pt-BR" sz="2400" b="1" dirty="0" err="1"/>
              <a:t>Heck</a:t>
            </a:r>
            <a:r>
              <a:rPr lang="pt-BR" sz="2400" b="1" dirty="0"/>
              <a:t/>
            </a:r>
            <a:br>
              <a:rPr lang="pt-BR" sz="2400" b="1" dirty="0"/>
            </a:br>
            <a:r>
              <a:rPr lang="pt-BR" sz="2400" dirty="0"/>
              <a:t>Programa de Pós-Graduação em Engenharia de Minas, Metalúrgica e de Materiais – PPGEM</a:t>
            </a:r>
            <a:br>
              <a:rPr lang="pt-BR" sz="2400" dirty="0"/>
            </a:br>
            <a:r>
              <a:rPr lang="pt-BR" sz="2400" dirty="0"/>
              <a:t>Campus do Vale, Setor IV, Prédio 75, Av. Bento Gonçalves 9500</a:t>
            </a:r>
            <a:br>
              <a:rPr lang="pt-BR" sz="2400" dirty="0"/>
            </a:br>
            <a:r>
              <a:rPr lang="pt-BR" sz="2400" dirty="0"/>
              <a:t>CEP 91501-970 Porto Alegre, RS, </a:t>
            </a:r>
            <a:r>
              <a:rPr lang="pt-BR" sz="2400" dirty="0" err="1"/>
              <a:t>Brazil</a:t>
            </a:r>
            <a:r>
              <a:rPr lang="pt-BR" sz="2400" dirty="0"/>
              <a:t/>
            </a:r>
            <a:br>
              <a:rPr lang="pt-BR" sz="2400" dirty="0"/>
            </a:br>
            <a:endParaRPr lang="es-VE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28596" y="474345"/>
            <a:ext cx="814393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VE" b="1" u="sng" dirty="0" err="1"/>
              <a:t>Abstract</a:t>
            </a:r>
            <a:r>
              <a:rPr lang="es-VE" b="1" u="sng" dirty="0" smtClean="0"/>
              <a:t>:</a:t>
            </a:r>
          </a:p>
          <a:p>
            <a:endParaRPr lang="es-VE" b="1" u="sng" dirty="0"/>
          </a:p>
          <a:p>
            <a:r>
              <a:rPr lang="en-US" sz="2400" b="1" dirty="0"/>
              <a:t>Equilibrium concentrations are traditionally calculated with the help of equilibrium constant equations </a:t>
            </a:r>
            <a:r>
              <a:rPr lang="en-US" sz="2400" b="1" dirty="0" smtClean="0"/>
              <a:t>from selected </a:t>
            </a:r>
            <a:r>
              <a:rPr lang="en-US" sz="2400" b="1" dirty="0"/>
              <a:t>reactions. This procedure, however, is only useful for simpler problems. </a:t>
            </a:r>
            <a:endParaRPr lang="en-US" sz="2400" b="1" dirty="0" smtClean="0"/>
          </a:p>
          <a:p>
            <a:r>
              <a:rPr lang="en-US" sz="2400" b="1" u="sng" dirty="0" smtClean="0"/>
              <a:t>Analysis </a:t>
            </a:r>
            <a:r>
              <a:rPr lang="en-US" sz="2400" b="1" u="sng" dirty="0"/>
              <a:t>of the </a:t>
            </a:r>
            <a:r>
              <a:rPr lang="en-US" sz="2400" b="1" u="sng" dirty="0" smtClean="0"/>
              <a:t>equilibrium state </a:t>
            </a:r>
            <a:r>
              <a:rPr lang="en-US" sz="2400" b="1" u="sng" dirty="0"/>
              <a:t>in a </a:t>
            </a:r>
            <a:r>
              <a:rPr lang="en-US" sz="2400" b="1" u="sng" dirty="0" err="1"/>
              <a:t>multicomponent</a:t>
            </a:r>
            <a:r>
              <a:rPr lang="en-US" sz="2400" b="1" u="sng" dirty="0"/>
              <a:t> and multiphase system necessarily involves solution of several </a:t>
            </a:r>
            <a:r>
              <a:rPr lang="en-US" sz="2400" b="1" u="sng" dirty="0" smtClean="0"/>
              <a:t>simultaneous equations</a:t>
            </a:r>
            <a:r>
              <a:rPr lang="en-US" sz="2400" b="1" u="sng" dirty="0"/>
              <a:t>, and, as the number of system components gr</a:t>
            </a:r>
            <a:r>
              <a:rPr lang="en-US" sz="2400" b="1" dirty="0"/>
              <a:t>ows, the required computation </a:t>
            </a:r>
            <a:r>
              <a:rPr lang="en-US" sz="2400" b="1" dirty="0" smtClean="0"/>
              <a:t> becomes </a:t>
            </a:r>
            <a:r>
              <a:rPr lang="en-US" sz="2400" b="1" dirty="0"/>
              <a:t>more </a:t>
            </a:r>
            <a:r>
              <a:rPr lang="en-US" sz="2400" b="1" dirty="0" smtClean="0"/>
              <a:t>complex and </a:t>
            </a:r>
            <a:r>
              <a:rPr lang="en-US" sz="2400" b="1" dirty="0"/>
              <a:t>tedious. A more direct and general method for solving the problem is the direct minimization of the </a:t>
            </a:r>
            <a:r>
              <a:rPr lang="en-US" sz="2400" b="1" dirty="0" smtClean="0"/>
              <a:t>Gibbs energy </a:t>
            </a:r>
            <a:r>
              <a:rPr lang="en-US" sz="2400" b="1" dirty="0"/>
              <a:t>function. </a:t>
            </a:r>
            <a:endParaRPr lang="en-US" sz="2400" b="1" dirty="0" smtClean="0"/>
          </a:p>
          <a:p>
            <a:r>
              <a:rPr lang="en-US" sz="2400" b="1" u="sng" dirty="0" smtClean="0"/>
              <a:t>The </a:t>
            </a:r>
            <a:r>
              <a:rPr lang="en-US" sz="2400" b="1" u="sng" dirty="0"/>
              <a:t>solution for the nonlinear problem consists in minimizing the objective function (</a:t>
            </a:r>
            <a:r>
              <a:rPr lang="en-US" sz="2400" b="1" u="sng" dirty="0" smtClean="0"/>
              <a:t>Gibbs energy </a:t>
            </a:r>
            <a:r>
              <a:rPr lang="en-US" sz="2400" b="1" u="sng" dirty="0"/>
              <a:t>of the system) subjected to the constraints of the elemental mass-balance.</a:t>
            </a:r>
            <a:endParaRPr lang="es-VE" sz="2400" b="1" u="sng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429684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24596" y="65004"/>
            <a:ext cx="9024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b="1" dirty="0" smtClean="0"/>
              <a:t>Uso de software para cálculos de </a:t>
            </a:r>
            <a:r>
              <a:rPr lang="es-VE" sz="2400" b="1" u="sng" dirty="0" smtClean="0"/>
              <a:t>G </a:t>
            </a:r>
            <a:r>
              <a:rPr lang="es-VE" sz="2400" b="1" dirty="0" smtClean="0"/>
              <a:t>dependiendo de </a:t>
            </a:r>
            <a:r>
              <a:rPr lang="es-VE" sz="2400" b="1" dirty="0" err="1" smtClean="0"/>
              <a:t>microestructuras</a:t>
            </a:r>
            <a:endParaRPr lang="es-VE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807249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857232"/>
            <a:ext cx="8001056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-111894" y="65004"/>
            <a:ext cx="9024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b="1" dirty="0" smtClean="0"/>
              <a:t>Uso de software para cálculos de </a:t>
            </a:r>
            <a:r>
              <a:rPr lang="es-VE" sz="2400" b="1" u="sng" dirty="0" smtClean="0"/>
              <a:t>G </a:t>
            </a:r>
            <a:r>
              <a:rPr lang="es-VE" sz="2400" b="1" dirty="0" smtClean="0"/>
              <a:t>dependiendo de </a:t>
            </a:r>
            <a:r>
              <a:rPr lang="es-VE" sz="2400" b="1" dirty="0" err="1" smtClean="0"/>
              <a:t>microestructuras</a:t>
            </a:r>
            <a:endParaRPr lang="es-VE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857256"/>
          </a:xfrm>
        </p:spPr>
        <p:txBody>
          <a:bodyPr>
            <a:normAutofit/>
          </a:bodyPr>
          <a:lstStyle/>
          <a:p>
            <a:r>
              <a:rPr lang="es-VE" sz="3200" b="1" dirty="0" smtClean="0"/>
              <a:t>Introducción</a:t>
            </a:r>
            <a:endParaRPr lang="es-VE" sz="3200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357158" y="1571612"/>
            <a:ext cx="828680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VE" b="1" dirty="0" smtClean="0"/>
          </a:p>
          <a:p>
            <a:r>
              <a:rPr lang="en-US" sz="2400" b="1" dirty="0"/>
              <a:t>As you know</a:t>
            </a:r>
            <a:r>
              <a:rPr lang="en-US" sz="2400" b="1" dirty="0">
                <a:solidFill>
                  <a:srgbClr val="FF0000"/>
                </a:solidFill>
              </a:rPr>
              <a:t>, the state </a:t>
            </a:r>
            <a:r>
              <a:rPr lang="en-US" sz="2400" b="1" dirty="0"/>
              <a:t>(i.e. solid, liquid, gas) in which a material </a:t>
            </a:r>
            <a:r>
              <a:rPr lang="en-US" sz="2400" b="1" u="sng" dirty="0"/>
              <a:t>can exist is a function </a:t>
            </a:r>
            <a:r>
              <a:rPr lang="en-US" sz="2400" b="1" u="sng" dirty="0" smtClean="0"/>
              <a:t>of temperature</a:t>
            </a:r>
            <a:r>
              <a:rPr lang="en-US" sz="2400" b="1" u="sng" dirty="0"/>
              <a:t>, pressure and composition</a:t>
            </a:r>
            <a:r>
              <a:rPr lang="en-US" sz="2400" b="1" dirty="0"/>
              <a:t>. </a:t>
            </a:r>
            <a:r>
              <a:rPr lang="en-US" sz="2400" b="1" dirty="0">
                <a:solidFill>
                  <a:srgbClr val="FF0000"/>
                </a:solidFill>
              </a:rPr>
              <a:t>In addition, a solid </a:t>
            </a:r>
            <a:r>
              <a:rPr lang="en-US" sz="2400" b="1" dirty="0"/>
              <a:t>may exist </a:t>
            </a:r>
            <a:r>
              <a:rPr lang="en-US" sz="2400" b="1" u="sng" dirty="0"/>
              <a:t>in different structural </a:t>
            </a:r>
            <a:r>
              <a:rPr lang="en-US" sz="2400" b="1" u="sng" dirty="0" smtClean="0"/>
              <a:t>forms</a:t>
            </a:r>
            <a:r>
              <a:rPr lang="en-US" sz="2400" b="1" dirty="0" smtClean="0"/>
              <a:t> (</a:t>
            </a:r>
            <a:r>
              <a:rPr lang="en-US" sz="2400" b="1" dirty="0"/>
              <a:t>i.e. with different internal arrangements of atoms or ions) under different conditions</a:t>
            </a:r>
            <a:r>
              <a:rPr lang="en-US" sz="2400" b="1" dirty="0" smtClean="0"/>
              <a:t>.</a:t>
            </a:r>
          </a:p>
          <a:p>
            <a:endParaRPr lang="en-US" sz="2400" b="1" dirty="0"/>
          </a:p>
          <a:p>
            <a:r>
              <a:rPr lang="en-US" sz="2400" b="1" dirty="0"/>
              <a:t>Thermodynamic principles control the state </a:t>
            </a:r>
            <a:r>
              <a:rPr lang="en-US" sz="2400" b="1" u="sng" dirty="0"/>
              <a:t>and structure of different materials</a:t>
            </a:r>
            <a:r>
              <a:rPr lang="en-US" sz="2400" b="1" dirty="0"/>
              <a:t>, and </a:t>
            </a:r>
            <a:r>
              <a:rPr lang="en-US" sz="2400" b="1" dirty="0" smtClean="0"/>
              <a:t>equilibrium phase </a:t>
            </a:r>
            <a:r>
              <a:rPr lang="en-US" sz="2400" b="1" dirty="0"/>
              <a:t>diagrams are maps (e.g. in temperature–pressure or temperature-composition space) of </a:t>
            </a:r>
            <a:r>
              <a:rPr lang="en-US" sz="2400" b="1" dirty="0" smtClean="0">
                <a:solidFill>
                  <a:srgbClr val="FF0000"/>
                </a:solidFill>
              </a:rPr>
              <a:t>the particular </a:t>
            </a:r>
            <a:r>
              <a:rPr lang="en-US" sz="2400" b="1" dirty="0">
                <a:solidFill>
                  <a:srgbClr val="FF0000"/>
                </a:solidFill>
              </a:rPr>
              <a:t>structures that exist at equilibrium under given conditions</a:t>
            </a:r>
            <a:r>
              <a:rPr lang="en-US" sz="2400" b="1" dirty="0" smtClean="0"/>
              <a:t>. See next slide:</a:t>
            </a:r>
            <a:endParaRPr lang="es-VE" sz="2400" b="1" dirty="0" smtClean="0"/>
          </a:p>
          <a:p>
            <a:endParaRPr lang="es-V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215369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857256"/>
          </a:xfrm>
        </p:spPr>
        <p:txBody>
          <a:bodyPr>
            <a:normAutofit fontScale="90000"/>
          </a:bodyPr>
          <a:lstStyle/>
          <a:p>
            <a:r>
              <a:rPr lang="es-VE" sz="3200" b="1" dirty="0" smtClean="0"/>
              <a:t>Ecuación de estado termodinámico para gases (ideal y real), líquidos y para el sólido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57158" y="1571612"/>
            <a:ext cx="828680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VE" b="1" dirty="0" smtClean="0"/>
          </a:p>
          <a:p>
            <a:r>
              <a:rPr lang="en-US" sz="2400" u="sng" dirty="0"/>
              <a:t>The gas laws </a:t>
            </a:r>
            <a:r>
              <a:rPr lang="en-US" sz="2400" dirty="0"/>
              <a:t>of Boyle and Charles and Gay-Lussac can be combined into a single equation</a:t>
            </a:r>
            <a:r>
              <a:rPr lang="en-US" sz="2400" dirty="0" smtClean="0"/>
              <a:t>, which </a:t>
            </a:r>
            <a:r>
              <a:rPr lang="en-US" sz="2400" dirty="0"/>
              <a:t>is called the equation of state [EOS]. The EOS for ideal gasses can be </a:t>
            </a:r>
            <a:r>
              <a:rPr lang="en-US" sz="2400" dirty="0" smtClean="0"/>
              <a:t>written:</a:t>
            </a:r>
            <a:endParaRPr lang="en-US" sz="2400" dirty="0"/>
          </a:p>
          <a:p>
            <a:r>
              <a:rPr lang="es-VE" sz="2400" dirty="0" smtClean="0"/>
              <a:t>n R T </a:t>
            </a:r>
            <a:r>
              <a:rPr lang="es-VE" sz="2400" dirty="0"/>
              <a:t>= </a:t>
            </a:r>
            <a:r>
              <a:rPr lang="es-VE" sz="2400" dirty="0" smtClean="0"/>
              <a:t>p V [Z]</a:t>
            </a:r>
            <a:endParaRPr lang="es-VE" sz="2400" dirty="0"/>
          </a:p>
          <a:p>
            <a:r>
              <a:rPr lang="en-US" sz="2400" dirty="0"/>
              <a:t>where </a:t>
            </a:r>
            <a:r>
              <a:rPr lang="en-US" sz="2400" b="1" dirty="0"/>
              <a:t>n</a:t>
            </a:r>
            <a:r>
              <a:rPr lang="en-US" sz="2400" dirty="0"/>
              <a:t> is the number of moles, </a:t>
            </a:r>
            <a:r>
              <a:rPr lang="en-US" sz="2400" b="1" dirty="0"/>
              <a:t>R</a:t>
            </a:r>
            <a:r>
              <a:rPr lang="en-US" sz="2400" dirty="0"/>
              <a:t> is the universal gas constant,</a:t>
            </a:r>
            <a:r>
              <a:rPr lang="en-US" sz="2400" b="1" dirty="0"/>
              <a:t> T </a:t>
            </a:r>
            <a:r>
              <a:rPr lang="en-US" sz="2400" dirty="0"/>
              <a:t>is the temperature, </a:t>
            </a:r>
            <a:r>
              <a:rPr lang="en-US" sz="2400" b="1" dirty="0"/>
              <a:t>p</a:t>
            </a:r>
            <a:r>
              <a:rPr lang="en-US" sz="2400" dirty="0"/>
              <a:t> is </a:t>
            </a:r>
            <a:r>
              <a:rPr lang="en-US" sz="2400" dirty="0" smtClean="0"/>
              <a:t>the pressure</a:t>
            </a:r>
            <a:r>
              <a:rPr lang="en-US" sz="2400" dirty="0"/>
              <a:t>, and </a:t>
            </a:r>
            <a:r>
              <a:rPr lang="en-US" sz="2400" b="1" dirty="0"/>
              <a:t>V</a:t>
            </a:r>
            <a:r>
              <a:rPr lang="en-US" sz="2400" dirty="0"/>
              <a:t> is the </a:t>
            </a:r>
            <a:r>
              <a:rPr lang="en-US" sz="2400" dirty="0" smtClean="0"/>
              <a:t>volume, and Z is a parameter only for to real gas.</a:t>
            </a:r>
          </a:p>
          <a:p>
            <a:endParaRPr lang="en-US" sz="2400" dirty="0" smtClean="0"/>
          </a:p>
          <a:p>
            <a:r>
              <a:rPr lang="en-US" sz="2400" dirty="0" smtClean="0"/>
              <a:t>The </a:t>
            </a:r>
            <a:r>
              <a:rPr lang="en-US" sz="2400" dirty="0"/>
              <a:t>gas constant can be written as the product of the Avogadro</a:t>
            </a:r>
          </a:p>
          <a:p>
            <a:r>
              <a:rPr lang="en-US" sz="2400" dirty="0"/>
              <a:t>number </a:t>
            </a:r>
            <a:r>
              <a:rPr lang="en-US" sz="2400" dirty="0" smtClean="0"/>
              <a:t>[N</a:t>
            </a:r>
            <a:r>
              <a:rPr lang="en-US" sz="1400" b="1" dirty="0" smtClean="0"/>
              <a:t>A</a:t>
            </a:r>
            <a:r>
              <a:rPr lang="en-US" sz="2400" dirty="0" smtClean="0"/>
              <a:t>] </a:t>
            </a:r>
            <a:r>
              <a:rPr lang="en-US" sz="2400" dirty="0"/>
              <a:t>and the Boltzmann constant </a:t>
            </a:r>
            <a:r>
              <a:rPr lang="en-US" sz="2400" dirty="0" smtClean="0"/>
              <a:t>[</a:t>
            </a:r>
            <a:r>
              <a:rPr lang="en-US" sz="2400" dirty="0" err="1" smtClean="0"/>
              <a:t>k</a:t>
            </a:r>
            <a:r>
              <a:rPr lang="en-US" sz="1400" b="1" dirty="0" err="1" smtClean="0"/>
              <a:t>B</a:t>
            </a:r>
            <a:r>
              <a:rPr lang="en-US" sz="2400" dirty="0" smtClean="0"/>
              <a:t>] therefore:</a:t>
            </a:r>
            <a:endParaRPr lang="en-US" sz="2400" dirty="0"/>
          </a:p>
          <a:p>
            <a:r>
              <a:rPr lang="fr-FR" sz="2400" dirty="0" smtClean="0"/>
              <a:t>n</a:t>
            </a:r>
            <a:r>
              <a:rPr lang="en-US" sz="2400" dirty="0" smtClean="0"/>
              <a:t> [N</a:t>
            </a:r>
            <a:r>
              <a:rPr lang="en-US" sz="1400" b="1" dirty="0" smtClean="0"/>
              <a:t>A</a:t>
            </a:r>
            <a:r>
              <a:rPr lang="fr-FR" sz="2400" dirty="0" smtClean="0"/>
              <a:t> </a:t>
            </a:r>
            <a:r>
              <a:rPr lang="en-US" sz="2400" dirty="0" err="1" smtClean="0"/>
              <a:t>k</a:t>
            </a:r>
            <a:r>
              <a:rPr lang="en-US" sz="1400" b="1" dirty="0" err="1" smtClean="0"/>
              <a:t>B</a:t>
            </a:r>
            <a:r>
              <a:rPr lang="en-US" sz="2400" dirty="0" smtClean="0"/>
              <a:t>]</a:t>
            </a:r>
            <a:r>
              <a:rPr lang="fr-FR" sz="2400" dirty="0" smtClean="0"/>
              <a:t>T=p V</a:t>
            </a:r>
            <a:endParaRPr lang="es-VE" sz="2400" b="1" dirty="0" smtClean="0"/>
          </a:p>
          <a:p>
            <a:endParaRPr lang="es-V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857256"/>
          </a:xfrm>
        </p:spPr>
        <p:txBody>
          <a:bodyPr>
            <a:normAutofit fontScale="90000"/>
          </a:bodyPr>
          <a:lstStyle/>
          <a:p>
            <a:r>
              <a:rPr lang="es-VE" sz="3200" b="1" dirty="0" smtClean="0"/>
              <a:t>Ecuación de estado termodinámico para líquidos 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57158" y="1571612"/>
            <a:ext cx="828680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VE" b="1" dirty="0" smtClean="0"/>
          </a:p>
          <a:p>
            <a:r>
              <a:rPr lang="es-VE" sz="2400" dirty="0" smtClean="0"/>
              <a:t>Los líquidos, como fluidos en reposo o en movimiento, son incompresibles y ocupan todo el volumen que los contiene. Es decir los cambios de la presión apenas modifican la temperatura y el volumen del fluido. El volumen si depende de la temperatura. La relación entre presión, temperatura y volumen específico para fluidos homogéneos guarda relaciones funcionales de linealidad. Sus calores específicos, conductividad térmica y densidades proveen la información necesaria para aplicar en ellos las leyes de la termodinámica. No se requiere la existencia de una ecuación de estado termodinámico para </a:t>
            </a:r>
            <a:r>
              <a:rPr lang="es-VE" sz="2400" smtClean="0"/>
              <a:t>su estudio.</a:t>
            </a:r>
            <a:endParaRPr lang="es-VE" sz="2400" b="1" dirty="0" smtClean="0"/>
          </a:p>
          <a:p>
            <a:endParaRPr lang="es-V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857256"/>
          </a:xfrm>
        </p:spPr>
        <p:txBody>
          <a:bodyPr>
            <a:normAutofit fontScale="90000"/>
          </a:bodyPr>
          <a:lstStyle/>
          <a:p>
            <a:r>
              <a:rPr lang="es-VE" sz="3200" b="1" dirty="0" smtClean="0"/>
              <a:t>Ecuación de estado termodinámico para sólidos 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57158" y="1571612"/>
            <a:ext cx="82868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VE" b="1" dirty="0" smtClean="0"/>
          </a:p>
          <a:p>
            <a:r>
              <a:rPr lang="en-US" sz="2400" dirty="0" smtClean="0"/>
              <a:t>To the solid phase </a:t>
            </a:r>
            <a:r>
              <a:rPr lang="en-US" sz="2400" dirty="0"/>
              <a:t>then the relationship between the quantities of </a:t>
            </a:r>
            <a:r>
              <a:rPr lang="en-US" sz="2400" dirty="0" smtClean="0"/>
              <a:t>EOS(equation of state) becomes </a:t>
            </a:r>
            <a:r>
              <a:rPr lang="en-US" sz="2400" dirty="0"/>
              <a:t>more complicated and two new thermodynamic parameters are introduced. </a:t>
            </a:r>
            <a:endParaRPr lang="en-US" sz="2400" dirty="0" smtClean="0"/>
          </a:p>
          <a:p>
            <a:r>
              <a:rPr lang="en-US" sz="2400" dirty="0" smtClean="0"/>
              <a:t>First, the function </a:t>
            </a:r>
            <a:r>
              <a:rPr lang="en-US" sz="2400" dirty="0"/>
              <a:t>between temperature and volume is characterized by the volume coefficient </a:t>
            </a:r>
            <a:r>
              <a:rPr lang="en-US" sz="2400" dirty="0" smtClean="0"/>
              <a:t>of </a:t>
            </a:r>
            <a:r>
              <a:rPr lang="es-VE" sz="2400" dirty="0" err="1" smtClean="0"/>
              <a:t>expansion</a:t>
            </a:r>
            <a:r>
              <a:rPr lang="es-VE" sz="2400" dirty="0" smtClean="0"/>
              <a:t> </a:t>
            </a:r>
            <a:r>
              <a:rPr lang="es-VE" sz="2400" dirty="0"/>
              <a:t>[</a:t>
            </a:r>
            <a:r>
              <a:rPr lang="el-GR" sz="2400" dirty="0"/>
              <a:t>β ].</a:t>
            </a:r>
          </a:p>
          <a:p>
            <a:endParaRPr lang="es-VE" sz="2400" b="1" dirty="0" smtClean="0"/>
          </a:p>
          <a:p>
            <a:endParaRPr lang="es-VE" sz="2400" b="1" dirty="0" smtClean="0"/>
          </a:p>
          <a:p>
            <a:endParaRPr lang="es-VE" sz="2400" b="1" dirty="0" smtClean="0"/>
          </a:p>
          <a:p>
            <a:endParaRPr lang="es-VE" dirty="0" smtClean="0"/>
          </a:p>
          <a:p>
            <a:endParaRPr lang="es-VE" dirty="0"/>
          </a:p>
          <a:p>
            <a:endParaRPr lang="es-V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7" y="4000504"/>
            <a:ext cx="264816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857256"/>
          </a:xfrm>
        </p:spPr>
        <p:txBody>
          <a:bodyPr>
            <a:normAutofit fontScale="90000"/>
          </a:bodyPr>
          <a:lstStyle/>
          <a:p>
            <a:r>
              <a:rPr lang="es-VE" sz="3200" b="1" dirty="0" smtClean="0"/>
              <a:t>Ecuación de estado termodinámico para sólidos 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57158" y="1571612"/>
            <a:ext cx="828680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VE" b="1" dirty="0" smtClean="0"/>
          </a:p>
          <a:p>
            <a:r>
              <a:rPr lang="en-US" sz="2400" dirty="0"/>
              <a:t>The relationship between the pressure and volume is described by the isothermal bulk </a:t>
            </a:r>
            <a:r>
              <a:rPr lang="en-US" sz="2400" dirty="0" smtClean="0"/>
              <a:t>modulus </a:t>
            </a:r>
            <a:r>
              <a:rPr lang="es-VE" sz="2400" dirty="0" smtClean="0"/>
              <a:t>[K</a:t>
            </a:r>
            <a:r>
              <a:rPr lang="es-VE" sz="1400" dirty="0" smtClean="0"/>
              <a:t>T</a:t>
            </a:r>
            <a:r>
              <a:rPr lang="es-VE" sz="2400" dirty="0" smtClean="0"/>
              <a:t> ] – [análogo al módulo de Young en resistencia de materiales]</a:t>
            </a:r>
          </a:p>
          <a:p>
            <a:endParaRPr lang="es-VE" sz="2400" dirty="0"/>
          </a:p>
          <a:p>
            <a:endParaRPr lang="es-VE" sz="2400" dirty="0" smtClean="0"/>
          </a:p>
          <a:p>
            <a:endParaRPr lang="es-VE" sz="2400" dirty="0"/>
          </a:p>
          <a:p>
            <a:endParaRPr lang="es-VE" sz="2400" dirty="0" smtClean="0"/>
          </a:p>
          <a:p>
            <a:endParaRPr lang="es-VE" sz="2400" dirty="0"/>
          </a:p>
          <a:p>
            <a:endParaRPr lang="es-VE" sz="2400" dirty="0" smtClean="0"/>
          </a:p>
          <a:p>
            <a:pPr algn="just"/>
            <a:r>
              <a:rPr lang="en-US" sz="2400" dirty="0"/>
              <a:t>It is assumed that the stresses are isotopic; therefore, the </a:t>
            </a:r>
            <a:r>
              <a:rPr lang="en-US" sz="2400" dirty="0" smtClean="0"/>
              <a:t>principal </a:t>
            </a:r>
            <a:r>
              <a:rPr lang="en-US" sz="2400" dirty="0"/>
              <a:t>stresses can be identified </a:t>
            </a:r>
            <a:r>
              <a:rPr lang="en-US" sz="2400" dirty="0" smtClean="0"/>
              <a:t>as the </a:t>
            </a:r>
            <a:r>
              <a:rPr lang="en-US" sz="2400" dirty="0"/>
              <a:t>pressure </a:t>
            </a:r>
            <a:endParaRPr lang="en-US" sz="2400" dirty="0" smtClean="0"/>
          </a:p>
          <a:p>
            <a:pPr algn="just"/>
            <a:r>
              <a:rPr lang="en-US" sz="2400" dirty="0" smtClean="0"/>
              <a:t>p </a:t>
            </a:r>
            <a:r>
              <a:rPr lang="en-US" sz="2400" dirty="0"/>
              <a:t>= </a:t>
            </a:r>
            <a:r>
              <a:rPr lang="en-US" sz="2400" dirty="0" smtClean="0"/>
              <a:t>σ</a:t>
            </a:r>
            <a:r>
              <a:rPr lang="en-US" sz="1400" dirty="0" smtClean="0"/>
              <a:t>1</a:t>
            </a:r>
            <a:r>
              <a:rPr lang="en-US" sz="2400" dirty="0" smtClean="0"/>
              <a:t> </a:t>
            </a:r>
            <a:r>
              <a:rPr lang="en-US" sz="2400" dirty="0"/>
              <a:t>= </a:t>
            </a:r>
            <a:r>
              <a:rPr lang="en-US" sz="2400" dirty="0" smtClean="0"/>
              <a:t>σ</a:t>
            </a:r>
            <a:r>
              <a:rPr lang="en-US" sz="1400" dirty="0" smtClean="0"/>
              <a:t>2</a:t>
            </a:r>
            <a:r>
              <a:rPr lang="en-US" sz="2400" dirty="0" smtClean="0"/>
              <a:t> </a:t>
            </a:r>
            <a:r>
              <a:rPr lang="en-US" sz="2400" dirty="0"/>
              <a:t>= </a:t>
            </a:r>
            <a:r>
              <a:rPr lang="en-US" sz="2400" dirty="0" smtClean="0"/>
              <a:t>σ</a:t>
            </a:r>
            <a:r>
              <a:rPr lang="en-US" sz="1400" dirty="0" smtClean="0"/>
              <a:t>3</a:t>
            </a:r>
            <a:r>
              <a:rPr lang="en-US" sz="2400" dirty="0" smtClean="0"/>
              <a:t> </a:t>
            </a:r>
            <a:r>
              <a:rPr lang="en-US" sz="2400" dirty="0"/>
              <a:t>.</a:t>
            </a:r>
            <a:endParaRPr lang="es-VE" sz="2400" dirty="0"/>
          </a:p>
          <a:p>
            <a:endParaRPr lang="es-VE" sz="2400" dirty="0" smtClean="0"/>
          </a:p>
          <a:p>
            <a:endParaRPr lang="es-VE" sz="2400" dirty="0"/>
          </a:p>
          <a:p>
            <a:endParaRPr lang="es-VE" sz="2400" dirty="0"/>
          </a:p>
          <a:p>
            <a:endParaRPr lang="es-VE" sz="2400" dirty="0" smtClean="0"/>
          </a:p>
          <a:p>
            <a:endParaRPr lang="es-VE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0928" y="3451674"/>
            <a:ext cx="2690460" cy="1371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85786" y="163699"/>
            <a:ext cx="7772400" cy="857256"/>
          </a:xfrm>
        </p:spPr>
        <p:txBody>
          <a:bodyPr>
            <a:normAutofit fontScale="90000"/>
          </a:bodyPr>
          <a:lstStyle/>
          <a:p>
            <a:r>
              <a:rPr lang="es-VE" sz="3200" b="1" dirty="0" smtClean="0"/>
              <a:t>Ecuación de estado termodinámico para sólidos 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28596" y="1071546"/>
            <a:ext cx="828680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Both the </a:t>
            </a:r>
            <a:r>
              <a:rPr lang="en-US" sz="2400" b="1" u="sng" dirty="0"/>
              <a:t>volume coefficient of expansion</a:t>
            </a:r>
            <a:r>
              <a:rPr lang="en-US" sz="2400" b="1" dirty="0"/>
              <a:t> and </a:t>
            </a:r>
            <a:r>
              <a:rPr lang="en-US" sz="2400" b="1" u="sng" dirty="0"/>
              <a:t>the </a:t>
            </a:r>
            <a:r>
              <a:rPr lang="en-US" sz="2400" b="1" u="sng" dirty="0" smtClean="0"/>
              <a:t>isothermal bulk </a:t>
            </a:r>
            <a:r>
              <a:rPr lang="en-US" sz="2400" b="1" u="sng" dirty="0"/>
              <a:t>modulus </a:t>
            </a:r>
            <a:r>
              <a:rPr lang="en-US" sz="2400" b="1" dirty="0"/>
              <a:t>are pressure and temperature dependent; therefore, it is necessary to know </a:t>
            </a:r>
            <a:r>
              <a:rPr lang="en-US" sz="2400" b="1" dirty="0" smtClean="0"/>
              <a:t>the </a:t>
            </a:r>
            <a:r>
              <a:rPr lang="es-VE" sz="2400" b="1" dirty="0" err="1" smtClean="0"/>
              <a:t>derivatives</a:t>
            </a:r>
            <a:r>
              <a:rPr lang="es-VE" sz="2400" b="1" dirty="0" smtClean="0"/>
              <a:t> </a:t>
            </a:r>
            <a:r>
              <a:rPr lang="es-VE" sz="2400" b="1" dirty="0"/>
              <a:t>of </a:t>
            </a:r>
            <a:r>
              <a:rPr lang="es-VE" sz="2400" b="1" dirty="0" err="1"/>
              <a:t>these</a:t>
            </a:r>
            <a:r>
              <a:rPr lang="es-VE" sz="2400" b="1" dirty="0"/>
              <a:t> </a:t>
            </a:r>
            <a:r>
              <a:rPr lang="es-VE" sz="2400" b="1" dirty="0" err="1"/>
              <a:t>parameters</a:t>
            </a:r>
            <a:r>
              <a:rPr lang="es-VE" sz="2400" b="1" dirty="0"/>
              <a:t>.</a:t>
            </a:r>
          </a:p>
          <a:p>
            <a:r>
              <a:rPr lang="en-US" sz="2400" b="1" dirty="0" smtClean="0"/>
              <a:t>It </a:t>
            </a:r>
            <a:r>
              <a:rPr lang="en-US" sz="2400" b="1" dirty="0"/>
              <a:t>is generally assumed that beside the introduction of the bulk modulus and the </a:t>
            </a:r>
            <a:r>
              <a:rPr lang="en-US" sz="2400" b="1" dirty="0" smtClean="0"/>
              <a:t>volume coefficient </a:t>
            </a:r>
            <a:r>
              <a:rPr lang="en-US" sz="2400" b="1" dirty="0"/>
              <a:t>of expansion </a:t>
            </a:r>
            <a:r>
              <a:rPr lang="en-US" sz="2400" b="1" u="sng" dirty="0"/>
              <a:t>no additional change is required when a phase of a system changes </a:t>
            </a:r>
            <a:r>
              <a:rPr lang="en-US" sz="2400" b="1" u="sng" dirty="0" smtClean="0"/>
              <a:t>from gas </a:t>
            </a:r>
            <a:r>
              <a:rPr lang="en-US" sz="2400" b="1" u="sng" dirty="0"/>
              <a:t>to solid and that the rest of the thermodynamic equations, work function, state functions </a:t>
            </a:r>
            <a:r>
              <a:rPr lang="en-US" sz="2400" b="1" u="sng" dirty="0" smtClean="0"/>
              <a:t>can be </a:t>
            </a:r>
            <a:r>
              <a:rPr lang="en-US" sz="2400" b="1" u="sng" dirty="0"/>
              <a:t>used without modification for solid phase.</a:t>
            </a:r>
            <a:r>
              <a:rPr lang="en-US" sz="2400" b="1" dirty="0"/>
              <a:t> This widely held consensus would be </a:t>
            </a:r>
            <a:r>
              <a:rPr lang="en-US" sz="2400" b="1" dirty="0" err="1" smtClean="0"/>
              <a:t>onsidered</a:t>
            </a:r>
            <a:r>
              <a:rPr lang="en-US" sz="2400" b="1" dirty="0" smtClean="0"/>
              <a:t> </a:t>
            </a:r>
            <a:r>
              <a:rPr lang="es-VE" sz="2400" b="1" dirty="0" smtClean="0"/>
              <a:t>in </a:t>
            </a:r>
            <a:r>
              <a:rPr lang="es-VE" sz="2400" b="1" dirty="0" err="1"/>
              <a:t>details</a:t>
            </a:r>
            <a:r>
              <a:rPr lang="es-VE" sz="2400" b="1" dirty="0" smtClean="0"/>
              <a:t>.</a:t>
            </a:r>
          </a:p>
          <a:p>
            <a:endParaRPr lang="es-VE" dirty="0"/>
          </a:p>
          <a:p>
            <a:endParaRPr lang="es-VE" dirty="0" smtClean="0"/>
          </a:p>
          <a:p>
            <a:endParaRPr lang="es-VE" dirty="0"/>
          </a:p>
          <a:p>
            <a:endParaRPr lang="es-VE" dirty="0"/>
          </a:p>
          <a:p>
            <a:endParaRPr lang="es-VE" dirty="0" smtClean="0"/>
          </a:p>
          <a:p>
            <a:endParaRPr lang="es-VE" dirty="0"/>
          </a:p>
          <a:p>
            <a:endParaRPr lang="es-VE" dirty="0" smtClean="0"/>
          </a:p>
          <a:p>
            <a:endParaRPr lang="es-V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4929198"/>
            <a:ext cx="4286280" cy="1467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1249</Words>
  <Application>Microsoft Office PowerPoint</Application>
  <PresentationFormat>Presentación en pantalla (4:3)</PresentationFormat>
  <Paragraphs>98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Tema de Office</vt:lpstr>
      <vt:lpstr>Curso “Termodinámica Avanzada”  Maestría  Ingeniería Asistida por Computadoras </vt:lpstr>
      <vt:lpstr>Leyes de la Termodinámica del Estado Sólido</vt:lpstr>
      <vt:lpstr>Introducción</vt:lpstr>
      <vt:lpstr>Presentación de PowerPoint</vt:lpstr>
      <vt:lpstr>Ecuación de estado termodinámico para gases (ideal y real), líquidos y para el sólido</vt:lpstr>
      <vt:lpstr>Ecuación de estado termodinámico para líquidos </vt:lpstr>
      <vt:lpstr>Ecuación de estado termodinámico para sólidos </vt:lpstr>
      <vt:lpstr>Ecuación de estado termodinámico para sólidos </vt:lpstr>
      <vt:lpstr>Ecuación de estado termodinámico para sólidos </vt:lpstr>
      <vt:lpstr>1ra. Ley de la Termodinámica para sólidos </vt:lpstr>
      <vt:lpstr>Funciones termodinámicas de estado y de recorrido. Potenciales termodinámicos y ecuaciones diferenciales de la termodinámica (Maxwell)</vt:lpstr>
      <vt:lpstr>Importancia de la energía libre de Gibbs en el estudio termodinámico del estado sólido</vt:lpstr>
      <vt:lpstr>Importancia de la energía libre de Gibbs en el estudio termodinámico del estado sólido</vt:lpstr>
      <vt:lpstr>Presentación de PowerPoint</vt:lpstr>
      <vt:lpstr>Importancia de la energía libre de Gibbs en el estudio termodinámico del estado sólido</vt:lpstr>
      <vt:lpstr>Propiedades termofísicas para acero de bajo contenido de carbono </vt:lpstr>
      <vt:lpstr>Propiedades termofísicas para acero de bajo contenido de carbono </vt:lpstr>
      <vt:lpstr>Propiedades termofísicas para acero de bajo contenido de carbono </vt:lpstr>
      <vt:lpstr>Propiedades termofísicas para acero de bajo contenido de carbono </vt:lpstr>
      <vt:lpstr>Propiedades termofísicas para acero de bajo contenido de carbono </vt:lpstr>
      <vt:lpstr>Ejemplos de cálculo:  CONAMET/SAM-2008 A PROCEDURE TO COMPUTE EQUILIBRIUM CONCENTRATIONS IN MULTICOMPONENT SYSTEMS BY GIBBS ENERGY MINIMIZATION ON SPREADSHEETS Aline Lima da Silva 􀀁, Nestor Cezar Heck Programa de Pós-Graduação em Engenharia de Minas, Metalúrgica e de Materiais – PPGEM Campus do Vale, Setor IV, Prédio 75, Av. Bento Gonçalves 9500 CEP 91501-970 Porto Alegre, RS, Brazil 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 de Maestría de Ingeniería Asistida por Computadoras “Termodinámica Avanzada”</dc:title>
  <dc:creator>Usuario</dc:creator>
  <cp:lastModifiedBy>roberto.vizcon</cp:lastModifiedBy>
  <cp:revision>66</cp:revision>
  <dcterms:created xsi:type="dcterms:W3CDTF">2015-11-10T03:09:56Z</dcterms:created>
  <dcterms:modified xsi:type="dcterms:W3CDTF">2016-08-24T18:53:38Z</dcterms:modified>
</cp:coreProperties>
</file>